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9" r:id="rId3"/>
  </p:sldMasterIdLst>
  <p:notesMasterIdLst>
    <p:notesMasterId r:id="rId54"/>
  </p:notesMasterIdLst>
  <p:handoutMasterIdLst>
    <p:handoutMasterId r:id="rId55"/>
  </p:handoutMasterIdLst>
  <p:sldIdLst>
    <p:sldId id="321" r:id="rId4"/>
    <p:sldId id="343" r:id="rId5"/>
    <p:sldId id="362" r:id="rId6"/>
    <p:sldId id="357" r:id="rId7"/>
    <p:sldId id="345" r:id="rId8"/>
    <p:sldId id="358" r:id="rId9"/>
    <p:sldId id="322" r:id="rId10"/>
    <p:sldId id="337" r:id="rId11"/>
    <p:sldId id="332" r:id="rId12"/>
    <p:sldId id="325" r:id="rId13"/>
    <p:sldId id="338" r:id="rId14"/>
    <p:sldId id="341" r:id="rId15"/>
    <p:sldId id="342" r:id="rId16"/>
    <p:sldId id="323" r:id="rId17"/>
    <p:sldId id="363" r:id="rId18"/>
    <p:sldId id="353" r:id="rId19"/>
    <p:sldId id="352" r:id="rId20"/>
    <p:sldId id="324" r:id="rId21"/>
    <p:sldId id="346" r:id="rId22"/>
    <p:sldId id="347" r:id="rId23"/>
    <p:sldId id="348" r:id="rId24"/>
    <p:sldId id="366" r:id="rId25"/>
    <p:sldId id="349" r:id="rId26"/>
    <p:sldId id="330" r:id="rId27"/>
    <p:sldId id="350" r:id="rId28"/>
    <p:sldId id="351" r:id="rId29"/>
    <p:sldId id="360" r:id="rId30"/>
    <p:sldId id="331" r:id="rId31"/>
    <p:sldId id="326" r:id="rId32"/>
    <p:sldId id="327" r:id="rId33"/>
    <p:sldId id="328" r:id="rId34"/>
    <p:sldId id="355" r:id="rId35"/>
    <p:sldId id="356" r:id="rId36"/>
    <p:sldId id="329" r:id="rId37"/>
    <p:sldId id="365" r:id="rId38"/>
    <p:sldId id="364" r:id="rId39"/>
    <p:sldId id="367"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017" autoAdjust="0"/>
    <p:restoredTop sz="91935" autoAdjust="0"/>
  </p:normalViewPr>
  <p:slideViewPr>
    <p:cSldViewPr>
      <p:cViewPr>
        <p:scale>
          <a:sx n="116" d="100"/>
          <a:sy n="116" d="100"/>
        </p:scale>
        <p:origin x="-114" y="59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arriesimsNewMac:Desktop:Mente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arriesimsNewMac:Desktop:Mente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dirty="0"/>
              <a:t>Rank</a:t>
            </a:r>
          </a:p>
        </c:rich>
      </c:tx>
      <c:layout>
        <c:manualLayout>
          <c:xMode val="edge"/>
          <c:yMode val="edge"/>
          <c:x val="0.42541497653702431"/>
          <c:y val="8.1632653061224553E-2"/>
        </c:manualLayout>
      </c:layout>
      <c:overlay val="0"/>
    </c:title>
    <c:autoTitleDeleted val="0"/>
    <c:plotArea>
      <c:layout/>
      <c:pieChart>
        <c:varyColors val="1"/>
        <c:ser>
          <c:idx val="0"/>
          <c:order val="0"/>
          <c:tx>
            <c:v>Rank</c:v>
          </c:tx>
          <c:explosion val="1"/>
          <c:dPt>
            <c:idx val="0"/>
            <c:bubble3D val="0"/>
            <c:spPr>
              <a:solidFill>
                <a:schemeClr val="accent5"/>
              </a:solidFill>
            </c:spPr>
            <c:extLst>
              <c:ext xmlns:c16="http://schemas.microsoft.com/office/drawing/2014/chart" uri="{C3380CC4-5D6E-409C-BE32-E72D297353CC}">
                <c16:uniqueId val="{00000000-0A1A-43BA-B301-88AFCA2ADA53}"/>
              </c:ext>
            </c:extLst>
          </c:dPt>
          <c:dLbls>
            <c:spPr>
              <a:noFill/>
              <a:ln>
                <a:noFill/>
              </a:ln>
              <a:effectLst/>
            </c:spPr>
            <c:txPr>
              <a:bodyPr/>
              <a:lstStyle/>
              <a:p>
                <a:pPr>
                  <a:defRPr sz="16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Sheet1!$A$1:$A$4</c:f>
              <c:strCache>
                <c:ptCount val="4"/>
                <c:pt idx="0">
                  <c:v>Assistant Professor </c:v>
                </c:pt>
                <c:pt idx="1">
                  <c:v>Associate Professor </c:v>
                </c:pt>
                <c:pt idx="2">
                  <c:v>Instructor</c:v>
                </c:pt>
                <c:pt idx="3">
                  <c:v>Not in Academics</c:v>
                </c:pt>
              </c:strCache>
            </c:strRef>
          </c:cat>
          <c:val>
            <c:numRef>
              <c:f>Sheet1!$B$1:$B$4</c:f>
              <c:numCache>
                <c:formatCode>0%</c:formatCode>
                <c:ptCount val="4"/>
                <c:pt idx="0">
                  <c:v>0.64000000000000035</c:v>
                </c:pt>
                <c:pt idx="1">
                  <c:v>0.16000000000000003</c:v>
                </c:pt>
                <c:pt idx="2">
                  <c:v>6.0000000000000026E-2</c:v>
                </c:pt>
                <c:pt idx="3">
                  <c:v>0.16000000000000003</c:v>
                </c:pt>
              </c:numCache>
            </c:numRef>
          </c:val>
          <c:extLst>
            <c:ext xmlns:c16="http://schemas.microsoft.com/office/drawing/2014/chart" uri="{C3380CC4-5D6E-409C-BE32-E72D297353CC}">
              <c16:uniqueId val="{00000001-0A1A-43BA-B301-88AFCA2ADA53}"/>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dirty="0"/>
              <a:t>Setting</a:t>
            </a:r>
          </a:p>
        </c:rich>
      </c:tx>
      <c:layout>
        <c:manualLayout>
          <c:xMode val="edge"/>
          <c:yMode val="edge"/>
          <c:x val="0.40953550700528601"/>
          <c:y val="8.3333333333333343E-2"/>
        </c:manualLayout>
      </c:layout>
      <c:overlay val="0"/>
    </c:title>
    <c:autoTitleDeleted val="0"/>
    <c:plotArea>
      <c:layout/>
      <c:pieChart>
        <c:varyColors val="1"/>
        <c:ser>
          <c:idx val="0"/>
          <c:order val="0"/>
          <c:dPt>
            <c:idx val="0"/>
            <c:bubble3D val="0"/>
            <c:spPr>
              <a:solidFill>
                <a:schemeClr val="bg2"/>
              </a:solidFill>
            </c:spPr>
            <c:extLst>
              <c:ext xmlns:c16="http://schemas.microsoft.com/office/drawing/2014/chart" uri="{C3380CC4-5D6E-409C-BE32-E72D297353CC}">
                <c16:uniqueId val="{00000000-02D9-4EB2-9C33-CE1F4EAE9539}"/>
              </c:ext>
            </c:extLst>
          </c:dPt>
          <c:dPt>
            <c:idx val="2"/>
            <c:bubble3D val="0"/>
            <c:spPr>
              <a:solidFill>
                <a:schemeClr val="accent5"/>
              </a:solidFill>
            </c:spPr>
            <c:extLst>
              <c:ext xmlns:c16="http://schemas.microsoft.com/office/drawing/2014/chart" uri="{C3380CC4-5D6E-409C-BE32-E72D297353CC}">
                <c16:uniqueId val="{00000001-02D9-4EB2-9C33-CE1F4EAE9539}"/>
              </c:ext>
            </c:extLst>
          </c:dPt>
          <c:dLbls>
            <c:dLbl>
              <c:idx val="1"/>
              <c:layout>
                <c:manualLayout>
                  <c:x val="-0.1609643177514202"/>
                  <c:y val="8.651959453344190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2D9-4EB2-9C33-CE1F4EAE9539}"/>
                </c:ext>
              </c:extLst>
            </c:dLbl>
            <c:spPr>
              <a:noFill/>
              <a:ln>
                <a:noFill/>
              </a:ln>
              <a:effectLst/>
            </c:spPr>
            <c:txPr>
              <a:bodyPr/>
              <a:lstStyle/>
              <a:p>
                <a:pPr>
                  <a:defRPr sz="16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Sheet1!$D$7:$D$9</c:f>
              <c:strCache>
                <c:ptCount val="3"/>
                <c:pt idx="0">
                  <c:v>Community Hospital </c:v>
                </c:pt>
                <c:pt idx="1">
                  <c:v>Private Practice</c:v>
                </c:pt>
                <c:pt idx="2">
                  <c:v>Teaching/Academic </c:v>
                </c:pt>
              </c:strCache>
            </c:strRef>
          </c:cat>
          <c:val>
            <c:numRef>
              <c:f>Sheet1!$F$7:$F$9</c:f>
              <c:numCache>
                <c:formatCode>0%</c:formatCode>
                <c:ptCount val="3"/>
                <c:pt idx="0">
                  <c:v>0.2</c:v>
                </c:pt>
                <c:pt idx="1">
                  <c:v>6.0000000000000026E-2</c:v>
                </c:pt>
                <c:pt idx="2">
                  <c:v>0.74000000000000032</c:v>
                </c:pt>
              </c:numCache>
            </c:numRef>
          </c:val>
          <c:extLst>
            <c:ext xmlns:c16="http://schemas.microsoft.com/office/drawing/2014/chart" uri="{C3380CC4-5D6E-409C-BE32-E72D297353CC}">
              <c16:uniqueId val="{00000003-02D9-4EB2-9C33-CE1F4EAE9539}"/>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0953" cy="462899"/>
          </a:xfrm>
          <a:prstGeom prst="rect">
            <a:avLst/>
          </a:prstGeom>
        </p:spPr>
        <p:txBody>
          <a:bodyPr vert="horz" lIns="90654" tIns="45327" rIns="90654" bIns="45327" rtlCol="0"/>
          <a:lstStyle>
            <a:lvl1pPr algn="l">
              <a:defRPr sz="1200"/>
            </a:lvl1pPr>
          </a:lstStyle>
          <a:p>
            <a:endParaRPr lang="en-US"/>
          </a:p>
        </p:txBody>
      </p:sp>
      <p:sp>
        <p:nvSpPr>
          <p:cNvPr id="3" name="Date Placeholder 2"/>
          <p:cNvSpPr>
            <a:spLocks noGrp="1"/>
          </p:cNvSpPr>
          <p:nvPr>
            <p:ph type="dt" sz="quarter" idx="1"/>
          </p:nvPr>
        </p:nvSpPr>
        <p:spPr>
          <a:xfrm>
            <a:off x="3934375" y="1"/>
            <a:ext cx="3010953" cy="462899"/>
          </a:xfrm>
          <a:prstGeom prst="rect">
            <a:avLst/>
          </a:prstGeom>
        </p:spPr>
        <p:txBody>
          <a:bodyPr vert="horz" lIns="90654" tIns="45327" rIns="90654" bIns="45327" rtlCol="0"/>
          <a:lstStyle>
            <a:lvl1pPr algn="r">
              <a:defRPr sz="1200"/>
            </a:lvl1pPr>
          </a:lstStyle>
          <a:p>
            <a:fld id="{48DB523A-8BFA-4049-BC4A-338CF9273649}" type="datetimeFigureOut">
              <a:rPr lang="en-US" smtClean="0"/>
              <a:pPr/>
              <a:t>11/7/2018</a:t>
            </a:fld>
            <a:endParaRPr lang="en-US"/>
          </a:p>
        </p:txBody>
      </p:sp>
      <p:sp>
        <p:nvSpPr>
          <p:cNvPr id="4" name="Footer Placeholder 3"/>
          <p:cNvSpPr>
            <a:spLocks noGrp="1"/>
          </p:cNvSpPr>
          <p:nvPr>
            <p:ph type="ftr" sz="quarter" idx="2"/>
          </p:nvPr>
        </p:nvSpPr>
        <p:spPr>
          <a:xfrm>
            <a:off x="0" y="8757301"/>
            <a:ext cx="3010953" cy="462899"/>
          </a:xfrm>
          <a:prstGeom prst="rect">
            <a:avLst/>
          </a:prstGeom>
        </p:spPr>
        <p:txBody>
          <a:bodyPr vert="horz" lIns="90654" tIns="45327" rIns="90654" bIns="45327" rtlCol="0" anchor="b"/>
          <a:lstStyle>
            <a:lvl1pPr algn="l">
              <a:defRPr sz="1200"/>
            </a:lvl1pPr>
          </a:lstStyle>
          <a:p>
            <a:endParaRPr lang="en-US"/>
          </a:p>
        </p:txBody>
      </p:sp>
      <p:sp>
        <p:nvSpPr>
          <p:cNvPr id="5" name="Slide Number Placeholder 4"/>
          <p:cNvSpPr>
            <a:spLocks noGrp="1"/>
          </p:cNvSpPr>
          <p:nvPr>
            <p:ph type="sldNum" sz="quarter" idx="3"/>
          </p:nvPr>
        </p:nvSpPr>
        <p:spPr>
          <a:xfrm>
            <a:off x="3934375" y="8757301"/>
            <a:ext cx="3010953" cy="462899"/>
          </a:xfrm>
          <a:prstGeom prst="rect">
            <a:avLst/>
          </a:prstGeom>
        </p:spPr>
        <p:txBody>
          <a:bodyPr vert="horz" lIns="90654" tIns="45327" rIns="90654" bIns="45327" rtlCol="0" anchor="b"/>
          <a:lstStyle>
            <a:lvl1pPr algn="r">
              <a:defRPr sz="1200"/>
            </a:lvl1pPr>
          </a:lstStyle>
          <a:p>
            <a:fld id="{81B89B78-E8D8-4620-A549-A3683FE64B13}" type="slidenum">
              <a:rPr lang="en-US" smtClean="0"/>
              <a:pPr/>
              <a:t>‹#›</a:t>
            </a:fld>
            <a:endParaRPr lang="en-US"/>
          </a:p>
        </p:txBody>
      </p:sp>
    </p:spTree>
    <p:extLst>
      <p:ext uri="{BB962C8B-B14F-4D97-AF65-F5344CB8AC3E}">
        <p14:creationId xmlns:p14="http://schemas.microsoft.com/office/powerpoint/2010/main" val="520646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76" tIns="46188" rIns="92376" bIns="46188" rtlCol="0"/>
          <a:lstStyle>
            <a:lvl1pPr algn="l">
              <a:defRPr sz="1200"/>
            </a:lvl1pPr>
          </a:lstStyle>
          <a:p>
            <a:endParaRPr lang="en-US"/>
          </a:p>
        </p:txBody>
      </p:sp>
      <p:sp>
        <p:nvSpPr>
          <p:cNvPr id="3" name="Date Placeholder 2"/>
          <p:cNvSpPr>
            <a:spLocks noGrp="1"/>
          </p:cNvSpPr>
          <p:nvPr>
            <p:ph type="dt" idx="1"/>
          </p:nvPr>
        </p:nvSpPr>
        <p:spPr>
          <a:xfrm>
            <a:off x="3934970" y="0"/>
            <a:ext cx="3010323" cy="461010"/>
          </a:xfrm>
          <a:prstGeom prst="rect">
            <a:avLst/>
          </a:prstGeom>
        </p:spPr>
        <p:txBody>
          <a:bodyPr vert="horz" lIns="92376" tIns="46188" rIns="92376" bIns="46188" rtlCol="0"/>
          <a:lstStyle>
            <a:lvl1pPr algn="r">
              <a:defRPr sz="1200"/>
            </a:lvl1pPr>
          </a:lstStyle>
          <a:p>
            <a:fld id="{A0AF8429-9486-473A-A797-DF6AF4F15BB1}" type="datetimeFigureOut">
              <a:rPr lang="en-US" smtClean="0"/>
              <a:pPr/>
              <a:t>11/7/2018</a:t>
            </a:fld>
            <a:endParaRPr lang="en-US"/>
          </a:p>
        </p:txBody>
      </p:sp>
      <p:sp>
        <p:nvSpPr>
          <p:cNvPr id="4" name="Slide Image Placeholder 3"/>
          <p:cNvSpPr>
            <a:spLocks noGrp="1" noRot="1" noChangeAspect="1"/>
          </p:cNvSpPr>
          <p:nvPr>
            <p:ph type="sldImg" idx="2"/>
          </p:nvPr>
        </p:nvSpPr>
        <p:spPr>
          <a:xfrm>
            <a:off x="1168400" y="690563"/>
            <a:ext cx="4610100" cy="3457575"/>
          </a:xfrm>
          <a:prstGeom prst="rect">
            <a:avLst/>
          </a:prstGeom>
          <a:noFill/>
          <a:ln w="12700">
            <a:solidFill>
              <a:prstClr val="black"/>
            </a:solidFill>
          </a:ln>
        </p:spPr>
        <p:txBody>
          <a:bodyPr vert="horz" lIns="92376" tIns="46188" rIns="92376" bIns="46188"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76" tIns="46188" rIns="92376" bIns="461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10323" cy="461010"/>
          </a:xfrm>
          <a:prstGeom prst="rect">
            <a:avLst/>
          </a:prstGeom>
        </p:spPr>
        <p:txBody>
          <a:bodyPr vert="horz" lIns="92376" tIns="46188" rIns="92376" bIns="46188" rtlCol="0" anchor="b"/>
          <a:lstStyle>
            <a:lvl1pPr algn="l">
              <a:defRPr sz="1200"/>
            </a:lvl1pPr>
          </a:lstStyle>
          <a:p>
            <a:endParaRPr lang="en-US"/>
          </a:p>
        </p:txBody>
      </p:sp>
      <p:sp>
        <p:nvSpPr>
          <p:cNvPr id="7" name="Slide Number Placeholder 6"/>
          <p:cNvSpPr>
            <a:spLocks noGrp="1"/>
          </p:cNvSpPr>
          <p:nvPr>
            <p:ph type="sldNum" sz="quarter" idx="5"/>
          </p:nvPr>
        </p:nvSpPr>
        <p:spPr>
          <a:xfrm>
            <a:off x="3934970" y="8757590"/>
            <a:ext cx="3010323" cy="461010"/>
          </a:xfrm>
          <a:prstGeom prst="rect">
            <a:avLst/>
          </a:prstGeom>
        </p:spPr>
        <p:txBody>
          <a:bodyPr vert="horz" lIns="92376" tIns="46188" rIns="92376" bIns="46188" rtlCol="0" anchor="b"/>
          <a:lstStyle>
            <a:lvl1pPr algn="r">
              <a:defRPr sz="1200"/>
            </a:lvl1pPr>
          </a:lstStyle>
          <a:p>
            <a:fld id="{8FB25454-5507-4747-87DB-5574CD0BB0AA}" type="slidenum">
              <a:rPr lang="en-US" smtClean="0"/>
              <a:pPr/>
              <a:t>‹#›</a:t>
            </a:fld>
            <a:endParaRPr lang="en-US"/>
          </a:p>
        </p:txBody>
      </p:sp>
    </p:spTree>
    <p:extLst>
      <p:ext uri="{BB962C8B-B14F-4D97-AF65-F5344CB8AC3E}">
        <p14:creationId xmlns:p14="http://schemas.microsoft.com/office/powerpoint/2010/main" val="410597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her story in her book The Soul of a Tiger, </a:t>
            </a:r>
          </a:p>
        </p:txBody>
      </p:sp>
      <p:sp>
        <p:nvSpPr>
          <p:cNvPr id="4" name="Slide Number Placeholder 3"/>
          <p:cNvSpPr>
            <a:spLocks noGrp="1"/>
          </p:cNvSpPr>
          <p:nvPr>
            <p:ph type="sldNum" sz="quarter" idx="10"/>
          </p:nvPr>
        </p:nvSpPr>
        <p:spPr/>
        <p:txBody>
          <a:bodyPr/>
          <a:lstStyle/>
          <a:p>
            <a:fld id="{CB254A4B-1C2A-C24E-A7A8-F097DB93D73E}" type="slidenum">
              <a:rPr lang="en-US" smtClean="0"/>
              <a:pPr/>
              <a:t>12</a:t>
            </a:fld>
            <a:endParaRPr lang="en-US"/>
          </a:p>
        </p:txBody>
      </p:sp>
    </p:spTree>
    <p:extLst>
      <p:ext uri="{BB962C8B-B14F-4D97-AF65-F5344CB8AC3E}">
        <p14:creationId xmlns:p14="http://schemas.microsoft.com/office/powerpoint/2010/main" val="11416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normAutofit/>
          </a:bodyPr>
          <a:lstStyle/>
          <a:p>
            <a:pPr defTabSz="923818">
              <a:defRPr/>
            </a:pPr>
            <a:endParaRPr lang="en-US" dirty="0"/>
          </a:p>
        </p:txBody>
      </p:sp>
      <p:sp>
        <p:nvSpPr>
          <p:cNvPr id="4" name="Slide Number Placeholder 3"/>
          <p:cNvSpPr>
            <a:spLocks noGrp="1"/>
          </p:cNvSpPr>
          <p:nvPr>
            <p:ph type="sldNum" sz="quarter" idx="10"/>
          </p:nvPr>
        </p:nvSpPr>
        <p:spPr/>
        <p:txBody>
          <a:bodyPr/>
          <a:lstStyle/>
          <a:p>
            <a:pPr>
              <a:defRPr/>
            </a:pPr>
            <a:fld id="{1CBD8EAD-43CB-4293-AAD4-9AEE5EA85DCA}" type="slidenum">
              <a:rPr lang="en-US" smtClean="0"/>
              <a:pPr>
                <a:defRPr/>
              </a:pPr>
              <a:t>37</a:t>
            </a:fld>
            <a:endParaRPr lang="en-US"/>
          </a:p>
        </p:txBody>
      </p:sp>
    </p:spTree>
    <p:extLst>
      <p:ext uri="{BB962C8B-B14F-4D97-AF65-F5344CB8AC3E}">
        <p14:creationId xmlns:p14="http://schemas.microsoft.com/office/powerpoint/2010/main" val="2920452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BD8EAD-43CB-4293-AAD4-9AEE5EA85DCA}" type="slidenum">
              <a:rPr lang="en-US" smtClean="0"/>
              <a:pPr>
                <a:defRPr/>
              </a:pPr>
              <a:t>39</a:t>
            </a:fld>
            <a:endParaRPr lang="en-US"/>
          </a:p>
        </p:txBody>
      </p:sp>
    </p:spTree>
    <p:extLst>
      <p:ext uri="{BB962C8B-B14F-4D97-AF65-F5344CB8AC3E}">
        <p14:creationId xmlns:p14="http://schemas.microsoft.com/office/powerpoint/2010/main" val="371148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BD8EAD-43CB-4293-AAD4-9AEE5EA85DCA}" type="slidenum">
              <a:rPr lang="en-US" smtClean="0"/>
              <a:pPr>
                <a:defRPr/>
              </a:pPr>
              <a:t>41</a:t>
            </a:fld>
            <a:endParaRPr lang="en-US"/>
          </a:p>
        </p:txBody>
      </p:sp>
    </p:spTree>
    <p:extLst>
      <p:ext uri="{BB962C8B-B14F-4D97-AF65-F5344CB8AC3E}">
        <p14:creationId xmlns:p14="http://schemas.microsoft.com/office/powerpoint/2010/main" val="1645221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BD8EAD-43CB-4293-AAD4-9AEE5EA85DCA}" type="slidenum">
              <a:rPr lang="en-US" smtClean="0"/>
              <a:pPr>
                <a:defRPr/>
              </a:pPr>
              <a:t>43</a:t>
            </a:fld>
            <a:endParaRPr lang="en-US"/>
          </a:p>
        </p:txBody>
      </p:sp>
    </p:spTree>
    <p:extLst>
      <p:ext uri="{BB962C8B-B14F-4D97-AF65-F5344CB8AC3E}">
        <p14:creationId xmlns:p14="http://schemas.microsoft.com/office/powerpoint/2010/main" val="276323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BD8EAD-43CB-4293-AAD4-9AEE5EA85DCA}" type="slidenum">
              <a:rPr lang="en-US" smtClean="0"/>
              <a:pPr>
                <a:defRPr/>
              </a:pPr>
              <a:t>44</a:t>
            </a:fld>
            <a:endParaRPr lang="en-US"/>
          </a:p>
        </p:txBody>
      </p:sp>
    </p:spTree>
    <p:extLst>
      <p:ext uri="{BB962C8B-B14F-4D97-AF65-F5344CB8AC3E}">
        <p14:creationId xmlns:p14="http://schemas.microsoft.com/office/powerpoint/2010/main" val="2279638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9952C3-9868-47E1-B106-EC42A25B1E1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A8410-768D-4EF0-9835-0E9345394AFE}" type="slidenum">
              <a:rPr lang="en-US" smtClean="0"/>
              <a:pPr/>
              <a:t>‹#›</a:t>
            </a:fld>
            <a:endParaRPr lang="en-US"/>
          </a:p>
        </p:txBody>
      </p:sp>
    </p:spTree>
    <p:extLst>
      <p:ext uri="{BB962C8B-B14F-4D97-AF65-F5344CB8AC3E}">
        <p14:creationId xmlns:p14="http://schemas.microsoft.com/office/powerpoint/2010/main" val="1570611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9952C3-9868-47E1-B106-EC42A25B1E1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A8410-768D-4EF0-9835-0E9345394AFE}" type="slidenum">
              <a:rPr lang="en-US" smtClean="0"/>
              <a:pPr/>
              <a:t>‹#›</a:t>
            </a:fld>
            <a:endParaRPr lang="en-US"/>
          </a:p>
        </p:txBody>
      </p:sp>
    </p:spTree>
    <p:extLst>
      <p:ext uri="{BB962C8B-B14F-4D97-AF65-F5344CB8AC3E}">
        <p14:creationId xmlns:p14="http://schemas.microsoft.com/office/powerpoint/2010/main" val="405136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9952C3-9868-47E1-B106-EC42A25B1E1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A8410-768D-4EF0-9835-0E9345394AFE}" type="slidenum">
              <a:rPr lang="en-US" smtClean="0"/>
              <a:pPr/>
              <a:t>‹#›</a:t>
            </a:fld>
            <a:endParaRPr lang="en-US"/>
          </a:p>
        </p:txBody>
      </p:sp>
    </p:spTree>
    <p:extLst>
      <p:ext uri="{BB962C8B-B14F-4D97-AF65-F5344CB8AC3E}">
        <p14:creationId xmlns:p14="http://schemas.microsoft.com/office/powerpoint/2010/main" val="3882924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endParaRPr lang="en-US" altLang="en-US" sz="2400">
                <a:solidFill>
                  <a:prstClr val="black"/>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z="2400">
                <a:solidFill>
                  <a:prstClr val="black"/>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z="2400">
                  <a:solidFill>
                    <a:prstClr val="black"/>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z="2400">
                  <a:solidFill>
                    <a:prstClr val="black"/>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z="2400">
                  <a:solidFill>
                    <a:prstClr val="black"/>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z="2400">
                  <a:solidFill>
                    <a:prstClr val="black"/>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z="2400">
                  <a:solidFill>
                    <a:prstClr val="black"/>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z="2400">
                  <a:solidFill>
                    <a:prstClr val="black"/>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z="2400">
                  <a:solidFill>
                    <a:prstClr val="black"/>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z="2400">
                  <a:solidFill>
                    <a:prstClr val="black"/>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z="2400">
                  <a:solidFill>
                    <a:prstClr val="black"/>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z="2400">
                  <a:solidFill>
                    <a:prstClr val="black"/>
                  </a:solidFill>
                  <a:latin typeface="Times New Roman" pitchFamily="18" charset="0"/>
                </a:endParaRPr>
              </a:p>
            </p:txBody>
          </p:sp>
        </p:grpSp>
      </p:grpSp>
      <p:sp>
        <p:nvSpPr>
          <p:cNvPr id="553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53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fld id="{2D004E8E-E343-4763-ADB2-2250F237DC62}" type="datetimeFigureOut">
              <a:rPr lang="en-US" smtClean="0">
                <a:solidFill>
                  <a:prstClr val="white">
                    <a:tint val="75000"/>
                  </a:prstClr>
                </a:solidFill>
              </a:rPr>
              <a:pPr/>
              <a:t>11/7/2018</a:t>
            </a:fld>
            <a:endParaRPr lang="en-US" dirty="0">
              <a:solidFill>
                <a:prstClr val="white">
                  <a:tint val="75000"/>
                </a:prstClr>
              </a:solidFill>
            </a:endParaRPr>
          </a:p>
        </p:txBody>
      </p:sp>
      <p:sp>
        <p:nvSpPr>
          <p:cNvPr id="19" name="Rectangle 17"/>
          <p:cNvSpPr>
            <a:spLocks noGrp="1" noChangeArrowheads="1"/>
          </p:cNvSpPr>
          <p:nvPr>
            <p:ph type="ftr" sz="quarter" idx="11"/>
          </p:nvPr>
        </p:nvSpPr>
        <p:spPr/>
        <p:txBody>
          <a:bodyPr/>
          <a:lstStyle>
            <a:lvl1pPr>
              <a:defRPr/>
            </a:lvl1pPr>
          </a:lstStyle>
          <a:p>
            <a:endParaRPr lang="en-US" dirty="0">
              <a:solidFill>
                <a:prstClr val="white">
                  <a:tint val="75000"/>
                </a:prstClr>
              </a:solidFill>
            </a:endParaRPr>
          </a:p>
        </p:txBody>
      </p:sp>
      <p:sp>
        <p:nvSpPr>
          <p:cNvPr id="20" name="Rectangle 18"/>
          <p:cNvSpPr>
            <a:spLocks noGrp="1" noChangeArrowheads="1"/>
          </p:cNvSpPr>
          <p:nvPr>
            <p:ph type="sldNum" sz="quarter" idx="12"/>
          </p:nvPr>
        </p:nvSpPr>
        <p:spPr/>
        <p:txBody>
          <a:bodyPr/>
          <a:lstStyle>
            <a:lvl1pPr>
              <a:defRPr/>
            </a:lvl1pPr>
          </a:lstStyle>
          <a:p>
            <a:fld id="{AFED6D4E-7C3E-4F82-A80E-1AA488CF004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36393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i="0" baseline="0">
                <a:latin typeface="Trebuchet MS"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Trebuchet MS" pitchFamily="34" charset="0"/>
              </a:defRPr>
            </a:lvl1pPr>
            <a:lvl2pPr>
              <a:defRPr baseline="0">
                <a:latin typeface="Trebuchet MS" pitchFamily="34" charset="0"/>
              </a:defRPr>
            </a:lvl2pPr>
            <a:lvl3pPr>
              <a:defRPr baseline="0">
                <a:latin typeface="Trebuchet MS" pitchFamily="34" charset="0"/>
              </a:defRPr>
            </a:lvl3pPr>
            <a:lvl4pPr>
              <a:defRPr baseline="0">
                <a:latin typeface="Trebuchet MS" pitchFamily="34" charset="0"/>
              </a:defRPr>
            </a:lvl4pPr>
            <a:lvl5pPr>
              <a:defRPr baseline="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ftr" sz="quarter" idx="10"/>
          </p:nvPr>
        </p:nvSpPr>
        <p:spPr>
          <a:ln/>
        </p:spPr>
        <p:txBody>
          <a:bodyPr/>
          <a:lstStyle>
            <a:lvl1pPr>
              <a:defRPr/>
            </a:lvl1pPr>
          </a:lstStyle>
          <a:p>
            <a:endParaRPr lang="en-US" dirty="0">
              <a:solidFill>
                <a:prstClr val="white">
                  <a:tint val="75000"/>
                </a:prstClr>
              </a:solidFill>
            </a:endParaRPr>
          </a:p>
        </p:txBody>
      </p:sp>
      <p:sp>
        <p:nvSpPr>
          <p:cNvPr id="5" name="Rectangle 3"/>
          <p:cNvSpPr>
            <a:spLocks noGrp="1" noChangeArrowheads="1"/>
          </p:cNvSpPr>
          <p:nvPr>
            <p:ph type="sldNum" sz="quarter" idx="11"/>
          </p:nvPr>
        </p:nvSpPr>
        <p:spPr>
          <a:ln/>
        </p:spPr>
        <p:txBody>
          <a:bodyPr/>
          <a:lstStyle>
            <a:lvl1pPr>
              <a:defRPr/>
            </a:lvl1pPr>
          </a:lstStyle>
          <a:p>
            <a:fld id="{AFED6D4E-7C3E-4F82-A80E-1AA488CF004D}" type="slidenum">
              <a:rPr lang="en-US" smtClean="0">
                <a:solidFill>
                  <a:prstClr val="white">
                    <a:tint val="75000"/>
                  </a:prstClr>
                </a:solidFill>
              </a:rPr>
              <a:pPr/>
              <a:t>‹#›</a:t>
            </a:fld>
            <a:endParaRPr lang="en-US" dirty="0">
              <a:solidFill>
                <a:prstClr val="white">
                  <a:tint val="75000"/>
                </a:prstClr>
              </a:solidFill>
            </a:endParaRPr>
          </a:p>
        </p:txBody>
      </p:sp>
      <p:sp>
        <p:nvSpPr>
          <p:cNvPr id="6" name="Rectangle 16"/>
          <p:cNvSpPr>
            <a:spLocks noGrp="1" noChangeArrowheads="1"/>
          </p:cNvSpPr>
          <p:nvPr>
            <p:ph type="dt" sz="half" idx="12"/>
          </p:nvPr>
        </p:nvSpPr>
        <p:spPr>
          <a:ln/>
        </p:spPr>
        <p:txBody>
          <a:bodyPr/>
          <a:lstStyle>
            <a:lvl1pPr>
              <a:defRPr/>
            </a:lvl1pPr>
          </a:lstStyle>
          <a:p>
            <a:fld id="{2D004E8E-E343-4763-ADB2-2250F237DC62}" type="datetimeFigureOut">
              <a:rPr lang="en-US" smtClean="0">
                <a:solidFill>
                  <a:prstClr val="white">
                    <a:tint val="75000"/>
                  </a:prstClr>
                </a:solidFill>
              </a:rPr>
              <a:pPr/>
              <a:t>11/7/2018</a:t>
            </a:fld>
            <a:endParaRPr lang="en-US" dirty="0">
              <a:solidFill>
                <a:prstClr val="white">
                  <a:tint val="75000"/>
                </a:prstClr>
              </a:solidFill>
            </a:endParaRPr>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0517" y="6022269"/>
            <a:ext cx="2746965" cy="7119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14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dirty="0">
              <a:solidFill>
                <a:prstClr val="white">
                  <a:tint val="75000"/>
                </a:prstClr>
              </a:solidFill>
            </a:endParaRPr>
          </a:p>
        </p:txBody>
      </p:sp>
      <p:sp>
        <p:nvSpPr>
          <p:cNvPr id="5" name="Rectangle 3"/>
          <p:cNvSpPr>
            <a:spLocks noGrp="1" noChangeArrowheads="1"/>
          </p:cNvSpPr>
          <p:nvPr>
            <p:ph type="sldNum" sz="quarter" idx="11"/>
          </p:nvPr>
        </p:nvSpPr>
        <p:spPr>
          <a:ln/>
        </p:spPr>
        <p:txBody>
          <a:bodyPr/>
          <a:lstStyle>
            <a:lvl1pPr>
              <a:defRPr/>
            </a:lvl1pPr>
          </a:lstStyle>
          <a:p>
            <a:fld id="{AFED6D4E-7C3E-4F82-A80E-1AA488CF004D}" type="slidenum">
              <a:rPr lang="en-US" smtClean="0">
                <a:solidFill>
                  <a:prstClr val="white">
                    <a:tint val="75000"/>
                  </a:prstClr>
                </a:solidFill>
              </a:rPr>
              <a:pPr/>
              <a:t>‹#›</a:t>
            </a:fld>
            <a:endParaRPr lang="en-US" dirty="0">
              <a:solidFill>
                <a:prstClr val="white">
                  <a:tint val="75000"/>
                </a:prstClr>
              </a:solidFill>
            </a:endParaRPr>
          </a:p>
        </p:txBody>
      </p:sp>
      <p:sp>
        <p:nvSpPr>
          <p:cNvPr id="6" name="Rectangle 16"/>
          <p:cNvSpPr>
            <a:spLocks noGrp="1" noChangeArrowheads="1"/>
          </p:cNvSpPr>
          <p:nvPr>
            <p:ph type="dt" sz="half" idx="12"/>
          </p:nvPr>
        </p:nvSpPr>
        <p:spPr>
          <a:ln/>
        </p:spPr>
        <p:txBody>
          <a:bodyPr/>
          <a:lstStyle>
            <a:lvl1pPr>
              <a:defRPr/>
            </a:lvl1pPr>
          </a:lstStyle>
          <a:p>
            <a:fld id="{2D004E8E-E343-4763-ADB2-2250F237DC62}" type="datetimeFigureOut">
              <a:rPr lang="en-US" smtClean="0">
                <a:solidFill>
                  <a:prstClr val="white">
                    <a:tint val="75000"/>
                  </a:prstClr>
                </a:solidFill>
              </a:rPr>
              <a:pPr/>
              <a:t>11/7/2018</a:t>
            </a:fld>
            <a:endParaRPr lang="en-US" dirty="0">
              <a:solidFill>
                <a:prstClr val="white">
                  <a:tint val="75000"/>
                </a:prstClr>
              </a:solidFill>
            </a:endParaRPr>
          </a:p>
        </p:txBody>
      </p:sp>
    </p:spTree>
    <p:extLst>
      <p:ext uri="{BB962C8B-B14F-4D97-AF65-F5344CB8AC3E}">
        <p14:creationId xmlns:p14="http://schemas.microsoft.com/office/powerpoint/2010/main" val="186723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endParaRPr lang="en-US" dirty="0">
              <a:solidFill>
                <a:prstClr val="white">
                  <a:tint val="75000"/>
                </a:prstClr>
              </a:solidFill>
            </a:endParaRPr>
          </a:p>
        </p:txBody>
      </p:sp>
      <p:sp>
        <p:nvSpPr>
          <p:cNvPr id="6" name="Rectangle 3"/>
          <p:cNvSpPr>
            <a:spLocks noGrp="1" noChangeArrowheads="1"/>
          </p:cNvSpPr>
          <p:nvPr>
            <p:ph type="sldNum" sz="quarter" idx="11"/>
          </p:nvPr>
        </p:nvSpPr>
        <p:spPr>
          <a:ln/>
        </p:spPr>
        <p:txBody>
          <a:bodyPr/>
          <a:lstStyle>
            <a:lvl1pPr>
              <a:defRPr/>
            </a:lvl1pPr>
          </a:lstStyle>
          <a:p>
            <a:fld id="{AFED6D4E-7C3E-4F82-A80E-1AA488CF004D}" type="slidenum">
              <a:rPr lang="en-US" smtClean="0">
                <a:solidFill>
                  <a:prstClr val="white">
                    <a:tint val="75000"/>
                  </a:prstClr>
                </a:solidFill>
              </a:rPr>
              <a:pPr/>
              <a:t>‹#›</a:t>
            </a:fld>
            <a:endParaRPr lang="en-US" dirty="0">
              <a:solidFill>
                <a:prstClr val="white">
                  <a:tint val="75000"/>
                </a:prstClr>
              </a:solidFill>
            </a:endParaRPr>
          </a:p>
        </p:txBody>
      </p:sp>
      <p:sp>
        <p:nvSpPr>
          <p:cNvPr id="7" name="Rectangle 16"/>
          <p:cNvSpPr>
            <a:spLocks noGrp="1" noChangeArrowheads="1"/>
          </p:cNvSpPr>
          <p:nvPr>
            <p:ph type="dt" sz="half" idx="12"/>
          </p:nvPr>
        </p:nvSpPr>
        <p:spPr>
          <a:ln/>
        </p:spPr>
        <p:txBody>
          <a:bodyPr/>
          <a:lstStyle>
            <a:lvl1pPr>
              <a:defRPr/>
            </a:lvl1pPr>
          </a:lstStyle>
          <a:p>
            <a:fld id="{2D004E8E-E343-4763-ADB2-2250F237DC62}" type="datetimeFigureOut">
              <a:rPr lang="en-US" smtClean="0">
                <a:solidFill>
                  <a:prstClr val="white">
                    <a:tint val="75000"/>
                  </a:prstClr>
                </a:solidFill>
              </a:rPr>
              <a:pPr/>
              <a:t>11/7/2018</a:t>
            </a:fld>
            <a:endParaRPr lang="en-US" dirty="0">
              <a:solidFill>
                <a:prstClr val="white">
                  <a:tint val="75000"/>
                </a:prstClr>
              </a:solidFill>
            </a:endParaRPr>
          </a:p>
        </p:txBody>
      </p:sp>
      <p:pic>
        <p:nvPicPr>
          <p:cNvPr id="10"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13" y="5837238"/>
            <a:ext cx="3938321" cy="1020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570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baseline="0">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aseline="0">
                <a:latin typeface="Trebuchet MS" pitchFamily="34" charset="0"/>
              </a:defRPr>
            </a:lvl1pPr>
            <a:lvl2pPr>
              <a:defRPr sz="2000" baseline="0">
                <a:latin typeface="Trebuchet MS" pitchFamily="34" charset="0"/>
              </a:defRPr>
            </a:lvl2pPr>
            <a:lvl3pPr>
              <a:defRPr sz="1800" baseline="0">
                <a:latin typeface="Trebuchet MS" pitchFamily="34" charset="0"/>
              </a:defRPr>
            </a:lvl3pPr>
            <a:lvl4pPr>
              <a:defRPr sz="1600" baseline="0">
                <a:latin typeface="Trebuchet MS" pitchFamily="34" charset="0"/>
              </a:defRPr>
            </a:lvl4pPr>
            <a:lvl5pPr>
              <a:defRPr sz="1600" baseline="0">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baseline="0">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aseline="0">
                <a:latin typeface="Trebuchet MS" pitchFamily="34" charset="0"/>
              </a:defRPr>
            </a:lvl1pPr>
            <a:lvl2pPr>
              <a:defRPr sz="2000" baseline="0">
                <a:latin typeface="Trebuchet MS" pitchFamily="34" charset="0"/>
              </a:defRPr>
            </a:lvl2pPr>
            <a:lvl3pPr>
              <a:defRPr sz="1800" baseline="0">
                <a:latin typeface="Trebuchet MS" pitchFamily="34" charset="0"/>
              </a:defRPr>
            </a:lvl3pPr>
            <a:lvl4pPr>
              <a:defRPr sz="1600" baseline="0">
                <a:latin typeface="Trebuchet MS" pitchFamily="34" charset="0"/>
              </a:defRPr>
            </a:lvl4pPr>
            <a:lvl5pPr>
              <a:defRPr sz="1600" baseline="0">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ftr" sz="quarter" idx="10"/>
          </p:nvPr>
        </p:nvSpPr>
        <p:spPr>
          <a:ln/>
        </p:spPr>
        <p:txBody>
          <a:bodyPr/>
          <a:lstStyle>
            <a:lvl1pPr>
              <a:defRPr/>
            </a:lvl1pPr>
          </a:lstStyle>
          <a:p>
            <a:endParaRPr lang="en-US" dirty="0">
              <a:solidFill>
                <a:prstClr val="white">
                  <a:tint val="75000"/>
                </a:prstClr>
              </a:solidFill>
            </a:endParaRPr>
          </a:p>
        </p:txBody>
      </p:sp>
      <p:sp>
        <p:nvSpPr>
          <p:cNvPr id="8" name="Rectangle 3"/>
          <p:cNvSpPr>
            <a:spLocks noGrp="1" noChangeArrowheads="1"/>
          </p:cNvSpPr>
          <p:nvPr>
            <p:ph type="sldNum" sz="quarter" idx="11"/>
          </p:nvPr>
        </p:nvSpPr>
        <p:spPr>
          <a:ln/>
        </p:spPr>
        <p:txBody>
          <a:bodyPr/>
          <a:lstStyle>
            <a:lvl1pPr>
              <a:defRPr/>
            </a:lvl1pPr>
          </a:lstStyle>
          <a:p>
            <a:fld id="{AFED6D4E-7C3E-4F82-A80E-1AA488CF004D}" type="slidenum">
              <a:rPr lang="en-US" smtClean="0">
                <a:solidFill>
                  <a:prstClr val="white">
                    <a:tint val="75000"/>
                  </a:prstClr>
                </a:solidFill>
              </a:rPr>
              <a:pPr/>
              <a:t>‹#›</a:t>
            </a:fld>
            <a:endParaRPr lang="en-US" dirty="0">
              <a:solidFill>
                <a:prstClr val="white">
                  <a:tint val="75000"/>
                </a:prstClr>
              </a:solidFill>
            </a:endParaRPr>
          </a:p>
        </p:txBody>
      </p:sp>
      <p:sp>
        <p:nvSpPr>
          <p:cNvPr id="9" name="Rectangle 16"/>
          <p:cNvSpPr>
            <a:spLocks noGrp="1" noChangeArrowheads="1"/>
          </p:cNvSpPr>
          <p:nvPr>
            <p:ph type="dt" sz="half" idx="12"/>
          </p:nvPr>
        </p:nvSpPr>
        <p:spPr>
          <a:ln/>
        </p:spPr>
        <p:txBody>
          <a:bodyPr/>
          <a:lstStyle>
            <a:lvl1pPr>
              <a:defRPr/>
            </a:lvl1pPr>
          </a:lstStyle>
          <a:p>
            <a:fld id="{2D004E8E-E343-4763-ADB2-2250F237DC62}" type="datetimeFigureOut">
              <a:rPr lang="en-US" smtClean="0">
                <a:solidFill>
                  <a:prstClr val="white">
                    <a:tint val="75000"/>
                  </a:prstClr>
                </a:solidFill>
              </a:rPr>
              <a:pPr/>
              <a:t>11/7/2018</a:t>
            </a:fld>
            <a:endParaRPr lang="en-US" dirty="0">
              <a:solidFill>
                <a:prstClr val="white">
                  <a:tint val="75000"/>
                </a:prstClr>
              </a:solidFill>
            </a:endParaRPr>
          </a:p>
        </p:txBody>
      </p:sp>
    </p:spTree>
    <p:extLst>
      <p:ext uri="{BB962C8B-B14F-4D97-AF65-F5344CB8AC3E}">
        <p14:creationId xmlns:p14="http://schemas.microsoft.com/office/powerpoint/2010/main" val="365287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endParaRPr lang="en-US" dirty="0">
              <a:solidFill>
                <a:prstClr val="white">
                  <a:tint val="75000"/>
                </a:prstClr>
              </a:solidFill>
            </a:endParaRPr>
          </a:p>
        </p:txBody>
      </p:sp>
      <p:sp>
        <p:nvSpPr>
          <p:cNvPr id="4" name="Rectangle 3"/>
          <p:cNvSpPr>
            <a:spLocks noGrp="1" noChangeArrowheads="1"/>
          </p:cNvSpPr>
          <p:nvPr>
            <p:ph type="sldNum" sz="quarter" idx="11"/>
          </p:nvPr>
        </p:nvSpPr>
        <p:spPr>
          <a:ln/>
        </p:spPr>
        <p:txBody>
          <a:bodyPr/>
          <a:lstStyle>
            <a:lvl1pPr>
              <a:defRPr/>
            </a:lvl1pPr>
          </a:lstStyle>
          <a:p>
            <a:fld id="{AFED6D4E-7C3E-4F82-A80E-1AA488CF004D}" type="slidenum">
              <a:rPr lang="en-US" smtClean="0">
                <a:solidFill>
                  <a:prstClr val="white">
                    <a:tint val="75000"/>
                  </a:prstClr>
                </a:solidFill>
              </a:rPr>
              <a:pPr/>
              <a:t>‹#›</a:t>
            </a:fld>
            <a:endParaRPr lang="en-US" dirty="0">
              <a:solidFill>
                <a:prstClr val="white">
                  <a:tint val="75000"/>
                </a:prstClr>
              </a:solidFill>
            </a:endParaRPr>
          </a:p>
        </p:txBody>
      </p:sp>
      <p:sp>
        <p:nvSpPr>
          <p:cNvPr id="5" name="Rectangle 16"/>
          <p:cNvSpPr>
            <a:spLocks noGrp="1" noChangeArrowheads="1"/>
          </p:cNvSpPr>
          <p:nvPr>
            <p:ph type="dt" sz="half" idx="12"/>
          </p:nvPr>
        </p:nvSpPr>
        <p:spPr>
          <a:ln/>
        </p:spPr>
        <p:txBody>
          <a:bodyPr/>
          <a:lstStyle>
            <a:lvl1pPr>
              <a:defRPr/>
            </a:lvl1pPr>
          </a:lstStyle>
          <a:p>
            <a:fld id="{2D004E8E-E343-4763-ADB2-2250F237DC62}" type="datetimeFigureOut">
              <a:rPr lang="en-US" smtClean="0">
                <a:solidFill>
                  <a:prstClr val="white">
                    <a:tint val="75000"/>
                  </a:prstClr>
                </a:solidFill>
              </a:rPr>
              <a:pPr/>
              <a:t>11/7/2018</a:t>
            </a:fld>
            <a:endParaRPr lang="en-US" dirty="0">
              <a:solidFill>
                <a:prstClr val="white">
                  <a:tint val="75000"/>
                </a:prstClr>
              </a:solidFill>
            </a:endParaRPr>
          </a:p>
        </p:txBody>
      </p:sp>
    </p:spTree>
    <p:extLst>
      <p:ext uri="{BB962C8B-B14F-4D97-AF65-F5344CB8AC3E}">
        <p14:creationId xmlns:p14="http://schemas.microsoft.com/office/powerpoint/2010/main" val="106945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dirty="0">
              <a:solidFill>
                <a:prstClr val="white">
                  <a:tint val="75000"/>
                </a:prstClr>
              </a:solidFill>
            </a:endParaRPr>
          </a:p>
        </p:txBody>
      </p:sp>
      <p:sp>
        <p:nvSpPr>
          <p:cNvPr id="3" name="Rectangle 3"/>
          <p:cNvSpPr>
            <a:spLocks noGrp="1" noChangeArrowheads="1"/>
          </p:cNvSpPr>
          <p:nvPr>
            <p:ph type="sldNum" sz="quarter" idx="11"/>
          </p:nvPr>
        </p:nvSpPr>
        <p:spPr>
          <a:ln/>
        </p:spPr>
        <p:txBody>
          <a:bodyPr/>
          <a:lstStyle>
            <a:lvl1pPr>
              <a:defRPr/>
            </a:lvl1pPr>
          </a:lstStyle>
          <a:p>
            <a:fld id="{AFED6D4E-7C3E-4F82-A80E-1AA488CF004D}" type="slidenum">
              <a:rPr lang="en-US" smtClean="0">
                <a:solidFill>
                  <a:prstClr val="white">
                    <a:tint val="75000"/>
                  </a:prstClr>
                </a:solidFill>
              </a:rPr>
              <a:pPr/>
              <a:t>‹#›</a:t>
            </a:fld>
            <a:endParaRPr lang="en-US" dirty="0">
              <a:solidFill>
                <a:prstClr val="white">
                  <a:tint val="75000"/>
                </a:prstClr>
              </a:solidFill>
            </a:endParaRPr>
          </a:p>
        </p:txBody>
      </p:sp>
      <p:sp>
        <p:nvSpPr>
          <p:cNvPr id="4" name="Rectangle 16"/>
          <p:cNvSpPr>
            <a:spLocks noGrp="1" noChangeArrowheads="1"/>
          </p:cNvSpPr>
          <p:nvPr>
            <p:ph type="dt" sz="half" idx="12"/>
          </p:nvPr>
        </p:nvSpPr>
        <p:spPr>
          <a:ln/>
        </p:spPr>
        <p:txBody>
          <a:bodyPr/>
          <a:lstStyle>
            <a:lvl1pPr>
              <a:defRPr/>
            </a:lvl1pPr>
          </a:lstStyle>
          <a:p>
            <a:fld id="{2D004E8E-E343-4763-ADB2-2250F237DC62}" type="datetimeFigureOut">
              <a:rPr lang="en-US" smtClean="0">
                <a:solidFill>
                  <a:prstClr val="white">
                    <a:tint val="75000"/>
                  </a:prstClr>
                </a:solidFill>
              </a:rPr>
              <a:pPr/>
              <a:t>11/7/2018</a:t>
            </a:fld>
            <a:endParaRPr lang="en-US" dirty="0">
              <a:solidFill>
                <a:prstClr val="white">
                  <a:tint val="75000"/>
                </a:prstClr>
              </a:solidFill>
            </a:endParaRPr>
          </a:p>
        </p:txBody>
      </p:sp>
    </p:spTree>
    <p:extLst>
      <p:ext uri="{BB962C8B-B14F-4D97-AF65-F5344CB8AC3E}">
        <p14:creationId xmlns:p14="http://schemas.microsoft.com/office/powerpoint/2010/main" val="360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dirty="0">
              <a:solidFill>
                <a:prstClr val="white">
                  <a:tint val="75000"/>
                </a:prstClr>
              </a:solidFill>
            </a:endParaRPr>
          </a:p>
        </p:txBody>
      </p:sp>
      <p:sp>
        <p:nvSpPr>
          <p:cNvPr id="6" name="Rectangle 3"/>
          <p:cNvSpPr>
            <a:spLocks noGrp="1" noChangeArrowheads="1"/>
          </p:cNvSpPr>
          <p:nvPr>
            <p:ph type="sldNum" sz="quarter" idx="11"/>
          </p:nvPr>
        </p:nvSpPr>
        <p:spPr>
          <a:ln/>
        </p:spPr>
        <p:txBody>
          <a:bodyPr/>
          <a:lstStyle>
            <a:lvl1pPr>
              <a:defRPr/>
            </a:lvl1pPr>
          </a:lstStyle>
          <a:p>
            <a:fld id="{AFED6D4E-7C3E-4F82-A80E-1AA488CF004D}" type="slidenum">
              <a:rPr lang="en-US" smtClean="0">
                <a:solidFill>
                  <a:prstClr val="white">
                    <a:tint val="75000"/>
                  </a:prstClr>
                </a:solidFill>
              </a:rPr>
              <a:pPr/>
              <a:t>‹#›</a:t>
            </a:fld>
            <a:endParaRPr lang="en-US" dirty="0">
              <a:solidFill>
                <a:prstClr val="white">
                  <a:tint val="75000"/>
                </a:prstClr>
              </a:solidFill>
            </a:endParaRPr>
          </a:p>
        </p:txBody>
      </p:sp>
      <p:sp>
        <p:nvSpPr>
          <p:cNvPr id="7" name="Rectangle 16"/>
          <p:cNvSpPr>
            <a:spLocks noGrp="1" noChangeArrowheads="1"/>
          </p:cNvSpPr>
          <p:nvPr>
            <p:ph type="dt" sz="half" idx="12"/>
          </p:nvPr>
        </p:nvSpPr>
        <p:spPr>
          <a:ln/>
        </p:spPr>
        <p:txBody>
          <a:bodyPr/>
          <a:lstStyle>
            <a:lvl1pPr>
              <a:defRPr/>
            </a:lvl1pPr>
          </a:lstStyle>
          <a:p>
            <a:fld id="{2D004E8E-E343-4763-ADB2-2250F237DC62}" type="datetimeFigureOut">
              <a:rPr lang="en-US" smtClean="0">
                <a:solidFill>
                  <a:prstClr val="white">
                    <a:tint val="75000"/>
                  </a:prstClr>
                </a:solidFill>
              </a:rPr>
              <a:pPr/>
              <a:t>11/7/2018</a:t>
            </a:fld>
            <a:endParaRPr lang="en-US" dirty="0">
              <a:solidFill>
                <a:prstClr val="white">
                  <a:tint val="75000"/>
                </a:prstClr>
              </a:solidFill>
            </a:endParaRPr>
          </a:p>
        </p:txBody>
      </p:sp>
    </p:spTree>
    <p:extLst>
      <p:ext uri="{BB962C8B-B14F-4D97-AF65-F5344CB8AC3E}">
        <p14:creationId xmlns:p14="http://schemas.microsoft.com/office/powerpoint/2010/main" val="63487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9952C3-9868-47E1-B106-EC42A25B1E1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A8410-768D-4EF0-9835-0E9345394AFE}" type="slidenum">
              <a:rPr lang="en-US" smtClean="0"/>
              <a:pPr/>
              <a:t>‹#›</a:t>
            </a:fld>
            <a:endParaRPr lang="en-US"/>
          </a:p>
        </p:txBody>
      </p:sp>
    </p:spTree>
    <p:extLst>
      <p:ext uri="{BB962C8B-B14F-4D97-AF65-F5344CB8AC3E}">
        <p14:creationId xmlns:p14="http://schemas.microsoft.com/office/powerpoint/2010/main" val="1291767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dirty="0">
              <a:solidFill>
                <a:prstClr val="white">
                  <a:tint val="75000"/>
                </a:prstClr>
              </a:solidFill>
            </a:endParaRPr>
          </a:p>
        </p:txBody>
      </p:sp>
      <p:sp>
        <p:nvSpPr>
          <p:cNvPr id="6" name="Rectangle 3"/>
          <p:cNvSpPr>
            <a:spLocks noGrp="1" noChangeArrowheads="1"/>
          </p:cNvSpPr>
          <p:nvPr>
            <p:ph type="sldNum" sz="quarter" idx="11"/>
          </p:nvPr>
        </p:nvSpPr>
        <p:spPr>
          <a:ln/>
        </p:spPr>
        <p:txBody>
          <a:bodyPr/>
          <a:lstStyle>
            <a:lvl1pPr>
              <a:defRPr/>
            </a:lvl1pPr>
          </a:lstStyle>
          <a:p>
            <a:fld id="{AFED6D4E-7C3E-4F82-A80E-1AA488CF004D}" type="slidenum">
              <a:rPr lang="en-US" smtClean="0">
                <a:solidFill>
                  <a:prstClr val="white">
                    <a:tint val="75000"/>
                  </a:prstClr>
                </a:solidFill>
              </a:rPr>
              <a:pPr/>
              <a:t>‹#›</a:t>
            </a:fld>
            <a:endParaRPr lang="en-US" dirty="0">
              <a:solidFill>
                <a:prstClr val="white">
                  <a:tint val="75000"/>
                </a:prstClr>
              </a:solidFill>
            </a:endParaRPr>
          </a:p>
        </p:txBody>
      </p:sp>
      <p:sp>
        <p:nvSpPr>
          <p:cNvPr id="7" name="Rectangle 16"/>
          <p:cNvSpPr>
            <a:spLocks noGrp="1" noChangeArrowheads="1"/>
          </p:cNvSpPr>
          <p:nvPr>
            <p:ph type="dt" sz="half" idx="12"/>
          </p:nvPr>
        </p:nvSpPr>
        <p:spPr>
          <a:ln/>
        </p:spPr>
        <p:txBody>
          <a:bodyPr/>
          <a:lstStyle>
            <a:lvl1pPr>
              <a:defRPr/>
            </a:lvl1pPr>
          </a:lstStyle>
          <a:p>
            <a:fld id="{2D004E8E-E343-4763-ADB2-2250F237DC62}" type="datetimeFigureOut">
              <a:rPr lang="en-US" smtClean="0">
                <a:solidFill>
                  <a:prstClr val="white">
                    <a:tint val="75000"/>
                  </a:prstClr>
                </a:solidFill>
              </a:rPr>
              <a:pPr/>
              <a:t>11/7/2018</a:t>
            </a:fld>
            <a:endParaRPr lang="en-US" dirty="0">
              <a:solidFill>
                <a:prstClr val="white">
                  <a:tint val="75000"/>
                </a:prstClr>
              </a:solidFill>
            </a:endParaRPr>
          </a:p>
        </p:txBody>
      </p:sp>
    </p:spTree>
    <p:extLst>
      <p:ext uri="{BB962C8B-B14F-4D97-AF65-F5344CB8AC3E}">
        <p14:creationId xmlns:p14="http://schemas.microsoft.com/office/powerpoint/2010/main" val="1629786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endParaRPr lang="en-US" dirty="0">
              <a:solidFill>
                <a:prstClr val="white">
                  <a:tint val="75000"/>
                </a:prstClr>
              </a:solidFill>
            </a:endParaRPr>
          </a:p>
        </p:txBody>
      </p:sp>
      <p:sp>
        <p:nvSpPr>
          <p:cNvPr id="5" name="Rectangle 3"/>
          <p:cNvSpPr>
            <a:spLocks noGrp="1" noChangeArrowheads="1"/>
          </p:cNvSpPr>
          <p:nvPr>
            <p:ph type="sldNum" sz="quarter" idx="11"/>
          </p:nvPr>
        </p:nvSpPr>
        <p:spPr>
          <a:ln/>
        </p:spPr>
        <p:txBody>
          <a:bodyPr/>
          <a:lstStyle>
            <a:lvl1pPr>
              <a:defRPr/>
            </a:lvl1pPr>
          </a:lstStyle>
          <a:p>
            <a:fld id="{AFED6D4E-7C3E-4F82-A80E-1AA488CF004D}" type="slidenum">
              <a:rPr lang="en-US" smtClean="0">
                <a:solidFill>
                  <a:prstClr val="white">
                    <a:tint val="75000"/>
                  </a:prstClr>
                </a:solidFill>
              </a:rPr>
              <a:pPr/>
              <a:t>‹#›</a:t>
            </a:fld>
            <a:endParaRPr lang="en-US" dirty="0">
              <a:solidFill>
                <a:prstClr val="white">
                  <a:tint val="75000"/>
                </a:prstClr>
              </a:solidFill>
            </a:endParaRPr>
          </a:p>
        </p:txBody>
      </p:sp>
      <p:sp>
        <p:nvSpPr>
          <p:cNvPr id="6" name="Rectangle 16"/>
          <p:cNvSpPr>
            <a:spLocks noGrp="1" noChangeArrowheads="1"/>
          </p:cNvSpPr>
          <p:nvPr>
            <p:ph type="dt" sz="half" idx="12"/>
          </p:nvPr>
        </p:nvSpPr>
        <p:spPr>
          <a:ln/>
        </p:spPr>
        <p:txBody>
          <a:bodyPr/>
          <a:lstStyle>
            <a:lvl1pPr>
              <a:defRPr/>
            </a:lvl1pPr>
          </a:lstStyle>
          <a:p>
            <a:fld id="{2D004E8E-E343-4763-ADB2-2250F237DC62}" type="datetimeFigureOut">
              <a:rPr lang="en-US" smtClean="0">
                <a:solidFill>
                  <a:prstClr val="white">
                    <a:tint val="75000"/>
                  </a:prstClr>
                </a:solidFill>
              </a:rPr>
              <a:pPr/>
              <a:t>11/7/2018</a:t>
            </a:fld>
            <a:endParaRPr lang="en-US" dirty="0">
              <a:solidFill>
                <a:prstClr val="white">
                  <a:tint val="75000"/>
                </a:prstClr>
              </a:solidFill>
            </a:endParaRPr>
          </a:p>
        </p:txBody>
      </p:sp>
    </p:spTree>
    <p:extLst>
      <p:ext uri="{BB962C8B-B14F-4D97-AF65-F5344CB8AC3E}">
        <p14:creationId xmlns:p14="http://schemas.microsoft.com/office/powerpoint/2010/main" val="3286969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endParaRPr lang="en-US" dirty="0">
              <a:solidFill>
                <a:prstClr val="white">
                  <a:tint val="75000"/>
                </a:prstClr>
              </a:solidFill>
            </a:endParaRPr>
          </a:p>
        </p:txBody>
      </p:sp>
      <p:sp>
        <p:nvSpPr>
          <p:cNvPr id="5" name="Rectangle 3"/>
          <p:cNvSpPr>
            <a:spLocks noGrp="1" noChangeArrowheads="1"/>
          </p:cNvSpPr>
          <p:nvPr>
            <p:ph type="sldNum" sz="quarter" idx="11"/>
          </p:nvPr>
        </p:nvSpPr>
        <p:spPr>
          <a:ln/>
        </p:spPr>
        <p:txBody>
          <a:bodyPr/>
          <a:lstStyle>
            <a:lvl1pPr>
              <a:defRPr/>
            </a:lvl1pPr>
          </a:lstStyle>
          <a:p>
            <a:fld id="{AFED6D4E-7C3E-4F82-A80E-1AA488CF004D}" type="slidenum">
              <a:rPr lang="en-US" smtClean="0">
                <a:solidFill>
                  <a:prstClr val="white">
                    <a:tint val="75000"/>
                  </a:prstClr>
                </a:solidFill>
              </a:rPr>
              <a:pPr/>
              <a:t>‹#›</a:t>
            </a:fld>
            <a:endParaRPr lang="en-US" dirty="0">
              <a:solidFill>
                <a:prstClr val="white">
                  <a:tint val="75000"/>
                </a:prstClr>
              </a:solidFill>
            </a:endParaRPr>
          </a:p>
        </p:txBody>
      </p:sp>
      <p:sp>
        <p:nvSpPr>
          <p:cNvPr id="6" name="Rectangle 16"/>
          <p:cNvSpPr>
            <a:spLocks noGrp="1" noChangeArrowheads="1"/>
          </p:cNvSpPr>
          <p:nvPr>
            <p:ph type="dt" sz="half" idx="12"/>
          </p:nvPr>
        </p:nvSpPr>
        <p:spPr>
          <a:ln/>
        </p:spPr>
        <p:txBody>
          <a:bodyPr/>
          <a:lstStyle>
            <a:lvl1pPr>
              <a:defRPr/>
            </a:lvl1pPr>
          </a:lstStyle>
          <a:p>
            <a:fld id="{2D004E8E-E343-4763-ADB2-2250F237DC62}" type="datetimeFigureOut">
              <a:rPr lang="en-US" smtClean="0">
                <a:solidFill>
                  <a:prstClr val="white">
                    <a:tint val="75000"/>
                  </a:prstClr>
                </a:solidFill>
              </a:rPr>
              <a:pPr/>
              <a:t>11/7/2018</a:t>
            </a:fld>
            <a:endParaRPr lang="en-US" dirty="0">
              <a:solidFill>
                <a:prstClr val="white">
                  <a:tint val="75000"/>
                </a:prstClr>
              </a:solidFill>
            </a:endParaRPr>
          </a:p>
        </p:txBody>
      </p:sp>
    </p:spTree>
    <p:extLst>
      <p:ext uri="{BB962C8B-B14F-4D97-AF65-F5344CB8AC3E}">
        <p14:creationId xmlns:p14="http://schemas.microsoft.com/office/powerpoint/2010/main" val="318877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fontAlgn="auto">
              <a:spcBef>
                <a:spcPts val="0"/>
              </a:spcBef>
              <a:spcAft>
                <a:spcPts val="0"/>
              </a:spcAft>
            </a:pPr>
            <a:endParaRPr lang="en-US" dirty="0">
              <a:solidFill>
                <a:prstClr val="white">
                  <a:tint val="75000"/>
                </a:prstClr>
              </a:solidFill>
              <a:latin typeface="Calibri"/>
            </a:endParaRPr>
          </a:p>
        </p:txBody>
      </p:sp>
      <p:sp>
        <p:nvSpPr>
          <p:cNvPr id="5" name="Rectangle 3"/>
          <p:cNvSpPr>
            <a:spLocks noGrp="1" noChangeArrowheads="1"/>
          </p:cNvSpPr>
          <p:nvPr>
            <p:ph type="sldNum" sz="quarter" idx="11"/>
          </p:nvPr>
        </p:nvSpPr>
        <p:spPr>
          <a:ln/>
        </p:spPr>
        <p:txBody>
          <a:bodyPr/>
          <a:lstStyle>
            <a:lvl1pPr>
              <a:defRPr/>
            </a:lvl1pPr>
          </a:lstStyle>
          <a:p>
            <a:pPr fontAlgn="auto">
              <a:spcBef>
                <a:spcPts val="0"/>
              </a:spcBef>
              <a:spcAft>
                <a:spcPts val="0"/>
              </a:spcAft>
            </a:pPr>
            <a:fld id="{AFED6D4E-7C3E-4F82-A80E-1AA488CF004D}" type="slidenum">
              <a:rPr lang="en-US" smtClean="0">
                <a:solidFill>
                  <a:prstClr val="white">
                    <a:tint val="75000"/>
                  </a:prstClr>
                </a:solidFill>
                <a:latin typeface="Calibri"/>
              </a:rPr>
              <a:pPr fontAlgn="auto">
                <a:spcBef>
                  <a:spcPts val="0"/>
                </a:spcBef>
                <a:spcAft>
                  <a:spcPts val="0"/>
                </a:spcAft>
              </a:pPr>
              <a:t>‹#›</a:t>
            </a:fld>
            <a:endParaRPr lang="en-US" dirty="0">
              <a:solidFill>
                <a:prstClr val="white">
                  <a:tint val="75000"/>
                </a:prstClr>
              </a:solidFill>
              <a:latin typeface="Calibri"/>
            </a:endParaRPr>
          </a:p>
        </p:txBody>
      </p:sp>
      <p:sp>
        <p:nvSpPr>
          <p:cNvPr id="6" name="Rectangle 16"/>
          <p:cNvSpPr>
            <a:spLocks noGrp="1" noChangeArrowheads="1"/>
          </p:cNvSpPr>
          <p:nvPr>
            <p:ph type="dt" sz="half" idx="12"/>
          </p:nvPr>
        </p:nvSpPr>
        <p:spPr>
          <a:ln/>
        </p:spPr>
        <p:txBody>
          <a:bodyPr/>
          <a:lstStyle>
            <a:lvl1pPr>
              <a:defRPr/>
            </a:lvl1pPr>
          </a:lstStyle>
          <a:p>
            <a:pPr fontAlgn="auto">
              <a:spcBef>
                <a:spcPts val="0"/>
              </a:spcBef>
              <a:spcAft>
                <a:spcPts val="0"/>
              </a:spcAft>
            </a:pPr>
            <a:fld id="{2D004E8E-E343-4763-ADB2-2250F237DC62}" type="datetimeFigureOut">
              <a:rPr lang="en-US" smtClean="0">
                <a:solidFill>
                  <a:prstClr val="white">
                    <a:tint val="75000"/>
                  </a:prstClr>
                </a:solidFill>
                <a:latin typeface="Calibri"/>
              </a:rPr>
              <a:pPr fontAlgn="auto">
                <a:spcBef>
                  <a:spcPts val="0"/>
                </a:spcBef>
                <a:spcAft>
                  <a:spcPts val="0"/>
                </a:spcAft>
              </a:pPr>
              <a:t>11/7/2018</a:t>
            </a:fld>
            <a:endParaRPr lang="en-US" dirty="0">
              <a:solidFill>
                <a:prstClr val="white">
                  <a:tint val="75000"/>
                </a:prstClr>
              </a:solidFill>
              <a:latin typeface="Calibri"/>
            </a:endParaRPr>
          </a:p>
        </p:txBody>
      </p:sp>
    </p:spTree>
    <p:extLst>
      <p:ext uri="{BB962C8B-B14F-4D97-AF65-F5344CB8AC3E}">
        <p14:creationId xmlns:p14="http://schemas.microsoft.com/office/powerpoint/2010/main" val="1655337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3" name="Rectangle 9" descr="Light horizontal"/>
          <p:cNvSpPr>
            <a:spLocks noChangeArrowheads="1"/>
          </p:cNvSpPr>
          <p:nvPr/>
        </p:nvSpPr>
        <p:spPr bwMode="gray">
          <a:xfrm>
            <a:off x="9525" y="9525"/>
            <a:ext cx="1473200" cy="6848475"/>
          </a:xfrm>
          <a:prstGeom prst="rect">
            <a:avLst/>
          </a:prstGeom>
          <a:pattFill prst="ltHorz">
            <a:fgClr>
              <a:schemeClr val="bg2"/>
            </a:fgClr>
            <a:bgClr>
              <a:schemeClr val="bg1"/>
            </a:bgClr>
          </a:pattFill>
          <a:ln>
            <a:noFill/>
          </a:ln>
          <a:extLst>
            <a:ext uri="{91240B29-F687-4f45-9708-019B960494DF}">
              <a14:hiddenLine xmlns="" xmlns:a14="http://schemas.microsoft.com/office/drawing/2010/main" w="0"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a:solidFill>
                <a:prstClr val="black"/>
              </a:solidFill>
            </a:endParaRPr>
          </a:p>
        </p:txBody>
      </p:sp>
      <p:sp>
        <p:nvSpPr>
          <p:cNvPr id="4" name="Text Box 14"/>
          <p:cNvSpPr txBox="1">
            <a:spLocks noChangeArrowheads="1"/>
          </p:cNvSpPr>
          <p:nvPr/>
        </p:nvSpPr>
        <p:spPr bwMode="gray">
          <a:xfrm>
            <a:off x="4254500" y="6015038"/>
            <a:ext cx="10795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z="2400" b="1">
              <a:solidFill>
                <a:srgbClr val="464653"/>
              </a:solidFill>
            </a:endParaRPr>
          </a:p>
        </p:txBody>
      </p:sp>
      <p:sp>
        <p:nvSpPr>
          <p:cNvPr id="3074" name="Rectangle 2"/>
          <p:cNvSpPr>
            <a:spLocks noGrp="1" noChangeArrowheads="1"/>
          </p:cNvSpPr>
          <p:nvPr>
            <p:ph type="ctrTitle"/>
          </p:nvPr>
        </p:nvSpPr>
        <p:spPr>
          <a:xfrm>
            <a:off x="1524000" y="4191000"/>
            <a:ext cx="7239000" cy="1012825"/>
          </a:xfrm>
        </p:spPr>
        <p:txBody>
          <a:bodyPr/>
          <a:lstStyle>
            <a:lvl1pPr algn="l">
              <a:defRPr sz="4400" b="1"/>
            </a:lvl1pPr>
          </a:lstStyle>
          <a:p>
            <a:r>
              <a:rPr lang="en-US"/>
              <a:t>Click to edit Master title style</a:t>
            </a:r>
          </a:p>
        </p:txBody>
      </p:sp>
      <p:sp>
        <p:nvSpPr>
          <p:cNvPr id="5" name="Rectangle 4"/>
          <p:cNvSpPr>
            <a:spLocks noGrp="1" noChangeArrowheads="1"/>
          </p:cNvSpPr>
          <p:nvPr>
            <p:ph type="dt" sz="half" idx="10"/>
          </p:nvPr>
        </p:nvSpPr>
        <p:spPr>
          <a:xfrm>
            <a:off x="457200" y="6477000"/>
            <a:ext cx="2133600" cy="244475"/>
          </a:xfrm>
        </p:spPr>
        <p:txBody>
          <a:bodyPr/>
          <a:lstStyle>
            <a:lvl1pPr>
              <a:defRPr sz="1200"/>
            </a:lvl1pPr>
          </a:lstStyle>
          <a:p>
            <a:pPr fontAlgn="auto">
              <a:spcBef>
                <a:spcPts val="0"/>
              </a:spcBef>
              <a:spcAft>
                <a:spcPts val="0"/>
              </a:spcAft>
            </a:pPr>
            <a:fld id="{2D004E8E-E343-4763-ADB2-2250F237DC62}" type="datetimeFigureOut">
              <a:rPr lang="en-US" smtClean="0">
                <a:solidFill>
                  <a:prstClr val="white">
                    <a:tint val="75000"/>
                  </a:prstClr>
                </a:solidFill>
                <a:latin typeface="Calibri"/>
              </a:rPr>
              <a:pPr fontAlgn="auto">
                <a:spcBef>
                  <a:spcPts val="0"/>
                </a:spcBef>
                <a:spcAft>
                  <a:spcPts val="0"/>
                </a:spcAft>
              </a:pPr>
              <a:t>11/7/2018</a:t>
            </a:fld>
            <a:endParaRPr lang="en-US" dirty="0">
              <a:solidFill>
                <a:prstClr val="white">
                  <a:tint val="75000"/>
                </a:prstClr>
              </a:solidFill>
              <a:latin typeface="Calibri"/>
            </a:endParaRPr>
          </a:p>
        </p:txBody>
      </p:sp>
      <p:sp>
        <p:nvSpPr>
          <p:cNvPr id="6" name="Rectangle 5"/>
          <p:cNvSpPr>
            <a:spLocks noGrp="1" noChangeArrowheads="1"/>
          </p:cNvSpPr>
          <p:nvPr>
            <p:ph type="ftr" sz="quarter" idx="11"/>
          </p:nvPr>
        </p:nvSpPr>
        <p:spPr>
          <a:xfrm>
            <a:off x="3124200" y="6477000"/>
            <a:ext cx="2895600" cy="244475"/>
          </a:xfrm>
        </p:spPr>
        <p:txBody>
          <a:bodyPr/>
          <a:lstStyle>
            <a:lvl1pPr>
              <a:defRPr sz="1200"/>
            </a:lvl1pPr>
          </a:lstStyle>
          <a:p>
            <a:pPr fontAlgn="auto">
              <a:spcBef>
                <a:spcPts val="0"/>
              </a:spcBef>
              <a:spcAft>
                <a:spcPts val="0"/>
              </a:spcAft>
            </a:pPr>
            <a:endParaRPr lang="en-US" dirty="0">
              <a:solidFill>
                <a:prstClr val="white">
                  <a:tint val="75000"/>
                </a:prstClr>
              </a:solidFill>
              <a:latin typeface="Calibri"/>
            </a:endParaRPr>
          </a:p>
        </p:txBody>
      </p:sp>
      <p:sp>
        <p:nvSpPr>
          <p:cNvPr id="7" name="Rectangle 6"/>
          <p:cNvSpPr>
            <a:spLocks noGrp="1" noChangeArrowheads="1"/>
          </p:cNvSpPr>
          <p:nvPr>
            <p:ph type="sldNum" sz="quarter" idx="12"/>
          </p:nvPr>
        </p:nvSpPr>
        <p:spPr>
          <a:xfrm>
            <a:off x="6553200" y="6477000"/>
            <a:ext cx="2133600" cy="244475"/>
          </a:xfrm>
        </p:spPr>
        <p:txBody>
          <a:bodyPr/>
          <a:lstStyle>
            <a:lvl1pPr>
              <a:defRPr sz="1200"/>
            </a:lvl1pPr>
          </a:lstStyle>
          <a:p>
            <a:pPr fontAlgn="auto">
              <a:spcBef>
                <a:spcPts val="0"/>
              </a:spcBef>
              <a:spcAft>
                <a:spcPts val="0"/>
              </a:spcAft>
            </a:pPr>
            <a:fld id="{AFED6D4E-7C3E-4F82-A80E-1AA488CF004D}" type="slidenum">
              <a:rPr lang="en-US" smtClean="0">
                <a:solidFill>
                  <a:prstClr val="white">
                    <a:tint val="75000"/>
                  </a:prstClr>
                </a:solidFill>
                <a:latin typeface="Calibri"/>
              </a:rPr>
              <a:pPr fontAlgn="auto">
                <a:spcBef>
                  <a:spcPts val="0"/>
                </a:spcBef>
                <a:spcAft>
                  <a:spcPts val="0"/>
                </a:spcAft>
              </a:pPr>
              <a:t>‹#›</a:t>
            </a:fld>
            <a:endParaRPr lang="en-US" dirty="0">
              <a:solidFill>
                <a:prstClr val="white">
                  <a:tint val="75000"/>
                </a:prstClr>
              </a:solidFill>
              <a:latin typeface="Calibri"/>
            </a:endParaRPr>
          </a:p>
        </p:txBody>
      </p:sp>
    </p:spTree>
    <p:extLst>
      <p:ext uri="{BB962C8B-B14F-4D97-AF65-F5344CB8AC3E}">
        <p14:creationId xmlns:p14="http://schemas.microsoft.com/office/powerpoint/2010/main" val="3144195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3" name="Rectangle 9" descr="Light horizontal"/>
          <p:cNvSpPr>
            <a:spLocks noChangeArrowheads="1"/>
          </p:cNvSpPr>
          <p:nvPr/>
        </p:nvSpPr>
        <p:spPr bwMode="gray">
          <a:xfrm>
            <a:off x="9525" y="9525"/>
            <a:ext cx="1473200" cy="6848475"/>
          </a:xfrm>
          <a:prstGeom prst="rect">
            <a:avLst/>
          </a:prstGeom>
          <a:pattFill prst="ltHorz">
            <a:fgClr>
              <a:schemeClr val="bg2"/>
            </a:fgClr>
            <a:bgClr>
              <a:schemeClr val="bg1"/>
            </a:bgClr>
          </a:pattFill>
          <a:ln>
            <a:noFill/>
          </a:ln>
          <a:extLst>
            <a:ext uri="{91240B29-F687-4f45-9708-019B960494DF}">
              <a14:hiddenLine xmlns="" xmlns:a14="http://schemas.microsoft.com/office/drawing/2010/main" w="0"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a:solidFill>
                <a:prstClr val="black"/>
              </a:solidFill>
            </a:endParaRPr>
          </a:p>
        </p:txBody>
      </p:sp>
      <p:sp>
        <p:nvSpPr>
          <p:cNvPr id="4" name="Text Box 14"/>
          <p:cNvSpPr txBox="1">
            <a:spLocks noChangeArrowheads="1"/>
          </p:cNvSpPr>
          <p:nvPr/>
        </p:nvSpPr>
        <p:spPr bwMode="gray">
          <a:xfrm>
            <a:off x="4254500" y="6015038"/>
            <a:ext cx="10795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z="2400" b="1">
              <a:solidFill>
                <a:srgbClr val="464653"/>
              </a:solidFill>
            </a:endParaRPr>
          </a:p>
        </p:txBody>
      </p:sp>
      <p:sp>
        <p:nvSpPr>
          <p:cNvPr id="3074" name="Rectangle 2"/>
          <p:cNvSpPr>
            <a:spLocks noGrp="1" noChangeArrowheads="1"/>
          </p:cNvSpPr>
          <p:nvPr>
            <p:ph type="ctrTitle"/>
          </p:nvPr>
        </p:nvSpPr>
        <p:spPr>
          <a:xfrm>
            <a:off x="1524000" y="4191000"/>
            <a:ext cx="7239000" cy="1012825"/>
          </a:xfrm>
        </p:spPr>
        <p:txBody>
          <a:bodyPr/>
          <a:lstStyle>
            <a:lvl1pPr algn="l">
              <a:defRPr sz="4400" b="1"/>
            </a:lvl1pPr>
          </a:lstStyle>
          <a:p>
            <a:r>
              <a:rPr lang="en-US"/>
              <a:t>Click to edit Master title style</a:t>
            </a:r>
          </a:p>
        </p:txBody>
      </p:sp>
      <p:sp>
        <p:nvSpPr>
          <p:cNvPr id="5" name="Rectangle 4"/>
          <p:cNvSpPr>
            <a:spLocks noGrp="1" noChangeArrowheads="1"/>
          </p:cNvSpPr>
          <p:nvPr>
            <p:ph type="dt" sz="half" idx="10"/>
          </p:nvPr>
        </p:nvSpPr>
        <p:spPr>
          <a:xfrm>
            <a:off x="457200" y="6477000"/>
            <a:ext cx="2133600" cy="244475"/>
          </a:xfrm>
        </p:spPr>
        <p:txBody>
          <a:bodyPr/>
          <a:lstStyle>
            <a:lvl1pPr>
              <a:defRPr sz="1200"/>
            </a:lvl1pPr>
          </a:lstStyle>
          <a:p>
            <a:pPr fontAlgn="auto">
              <a:spcBef>
                <a:spcPts val="0"/>
              </a:spcBef>
              <a:spcAft>
                <a:spcPts val="0"/>
              </a:spcAft>
            </a:pPr>
            <a:fld id="{2D004E8E-E343-4763-ADB2-2250F237DC62}" type="datetimeFigureOut">
              <a:rPr lang="en-US" smtClean="0">
                <a:solidFill>
                  <a:prstClr val="white">
                    <a:tint val="75000"/>
                  </a:prstClr>
                </a:solidFill>
                <a:latin typeface="Calibri"/>
              </a:rPr>
              <a:pPr fontAlgn="auto">
                <a:spcBef>
                  <a:spcPts val="0"/>
                </a:spcBef>
                <a:spcAft>
                  <a:spcPts val="0"/>
                </a:spcAft>
              </a:pPr>
              <a:t>11/7/2018</a:t>
            </a:fld>
            <a:endParaRPr lang="en-US" dirty="0">
              <a:solidFill>
                <a:prstClr val="white">
                  <a:tint val="75000"/>
                </a:prstClr>
              </a:solidFill>
              <a:latin typeface="Calibri"/>
            </a:endParaRPr>
          </a:p>
        </p:txBody>
      </p:sp>
      <p:sp>
        <p:nvSpPr>
          <p:cNvPr id="6" name="Rectangle 5"/>
          <p:cNvSpPr>
            <a:spLocks noGrp="1" noChangeArrowheads="1"/>
          </p:cNvSpPr>
          <p:nvPr>
            <p:ph type="ftr" sz="quarter" idx="11"/>
          </p:nvPr>
        </p:nvSpPr>
        <p:spPr>
          <a:xfrm>
            <a:off x="3124200" y="6477000"/>
            <a:ext cx="2895600" cy="244475"/>
          </a:xfrm>
        </p:spPr>
        <p:txBody>
          <a:bodyPr/>
          <a:lstStyle>
            <a:lvl1pPr>
              <a:defRPr sz="1200"/>
            </a:lvl1pPr>
          </a:lstStyle>
          <a:p>
            <a:pPr fontAlgn="auto">
              <a:spcBef>
                <a:spcPts val="0"/>
              </a:spcBef>
              <a:spcAft>
                <a:spcPts val="0"/>
              </a:spcAft>
            </a:pPr>
            <a:endParaRPr lang="en-US" dirty="0">
              <a:solidFill>
                <a:prstClr val="white">
                  <a:tint val="75000"/>
                </a:prstClr>
              </a:solidFill>
              <a:latin typeface="Calibri"/>
            </a:endParaRPr>
          </a:p>
        </p:txBody>
      </p:sp>
      <p:sp>
        <p:nvSpPr>
          <p:cNvPr id="7" name="Rectangle 6"/>
          <p:cNvSpPr>
            <a:spLocks noGrp="1" noChangeArrowheads="1"/>
          </p:cNvSpPr>
          <p:nvPr>
            <p:ph type="sldNum" sz="quarter" idx="12"/>
          </p:nvPr>
        </p:nvSpPr>
        <p:spPr>
          <a:xfrm>
            <a:off x="6553200" y="6477000"/>
            <a:ext cx="2133600" cy="244475"/>
          </a:xfrm>
        </p:spPr>
        <p:txBody>
          <a:bodyPr/>
          <a:lstStyle>
            <a:lvl1pPr>
              <a:defRPr sz="1200"/>
            </a:lvl1pPr>
          </a:lstStyle>
          <a:p>
            <a:pPr fontAlgn="auto">
              <a:spcBef>
                <a:spcPts val="0"/>
              </a:spcBef>
              <a:spcAft>
                <a:spcPts val="0"/>
              </a:spcAft>
            </a:pPr>
            <a:fld id="{AFED6D4E-7C3E-4F82-A80E-1AA488CF004D}" type="slidenum">
              <a:rPr lang="en-US" smtClean="0">
                <a:solidFill>
                  <a:prstClr val="white">
                    <a:tint val="75000"/>
                  </a:prstClr>
                </a:solidFill>
                <a:latin typeface="Calibri"/>
              </a:rPr>
              <a:pPr fontAlgn="auto">
                <a:spcBef>
                  <a:spcPts val="0"/>
                </a:spcBef>
                <a:spcAft>
                  <a:spcPts val="0"/>
                </a:spcAft>
              </a:pPr>
              <a:t>‹#›</a:t>
            </a:fld>
            <a:endParaRPr lang="en-US" dirty="0">
              <a:solidFill>
                <a:prstClr val="white">
                  <a:tint val="75000"/>
                </a:prstClr>
              </a:solidFill>
              <a:latin typeface="Calibri"/>
            </a:endParaRPr>
          </a:p>
        </p:txBody>
      </p:sp>
    </p:spTree>
    <p:extLst>
      <p:ext uri="{BB962C8B-B14F-4D97-AF65-F5344CB8AC3E}">
        <p14:creationId xmlns:p14="http://schemas.microsoft.com/office/powerpoint/2010/main" val="574340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CS_IQ Powerpoint6.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565247-B010-40BE-8AD4-8491DC598391}" type="datetimeFigureOut">
              <a:rPr lang="en-US">
                <a:solidFill>
                  <a:prstClr val="black"/>
                </a:solidFill>
              </a:rPr>
              <a:pPr/>
              <a:t>11/7/2018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9E4AA21-0DE7-478D-B928-00AC2D223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868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dirty="0"/>
              <a:t>Click to edit Master title style</a:t>
            </a:r>
          </a:p>
        </p:txBody>
      </p:sp>
      <p:sp>
        <p:nvSpPr>
          <p:cNvPr id="3" name="Content Placeholder 2"/>
          <p:cNvSpPr>
            <a:spLocks noGrp="1"/>
          </p:cNvSpPr>
          <p:nvPr>
            <p:ph idx="1"/>
          </p:nvPr>
        </p:nvSpPr>
        <p:spPr>
          <a:xfrm>
            <a:off x="407811" y="1716088"/>
            <a:ext cx="8229600" cy="4525963"/>
          </a:xfrm>
        </p:spPr>
        <p:txBody>
          <a:bodyPr/>
          <a:lstStyle>
            <a:lvl1pPr marL="742950" indent="-285750">
              <a:defRPr/>
            </a:lvl1pPr>
            <a:lvl2pPr>
              <a:defRPr lang="en-US" sz="2400" kern="1200" dirty="0" smtClean="0">
                <a:solidFill>
                  <a:prstClr val="black"/>
                </a:solidFill>
                <a:latin typeface="+mn-lt"/>
                <a:ea typeface="+mn-ea"/>
                <a:cs typeface="+mn-cs"/>
              </a:defRPr>
            </a:lvl2pPr>
          </a:lstStyle>
          <a:p>
            <a:pPr marL="742950" lvl="1" indent="-285750" algn="l" defTabSz="914400" rtl="0" eaLnBrk="1" latinLnBrk="0" hangingPunct="1">
              <a:spcBef>
                <a:spcPct val="20000"/>
              </a:spcBef>
              <a:buClr>
                <a:srgbClr val="0000FF"/>
              </a:buClr>
              <a:buFont typeface="Arial" panose="020B0604020202020204" pitchFamily="34" charset="0"/>
              <a:buChar char="•"/>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565247-B010-40BE-8AD4-8491DC598391}" type="datetimeFigureOut">
              <a:rPr lang="en-US">
                <a:solidFill>
                  <a:prstClr val="black"/>
                </a:solidFill>
              </a:rPr>
              <a:pPr/>
              <a:t>11/7/2018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9E4AA21-0DE7-478D-B928-00AC2D223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412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CS_IQ Powerpoint6.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565247-B010-40BE-8AD4-8491DC598391}" type="datetimeFigureOut">
              <a:rPr lang="en-US">
                <a:solidFill>
                  <a:prstClr val="black"/>
                </a:solidFill>
              </a:rPr>
              <a:pPr/>
              <a:t>11/7/2018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9E4AA21-0DE7-478D-B928-00AC2D223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496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565247-B010-40BE-8AD4-8491DC598391}" type="datetimeFigureOut">
              <a:rPr lang="en-US">
                <a:solidFill>
                  <a:prstClr val="black"/>
                </a:solidFill>
              </a:rPr>
              <a:pPr/>
              <a:t>11/7/2018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9E4AA21-0DE7-478D-B928-00AC2D223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29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9952C3-9868-47E1-B106-EC42A25B1E1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A8410-768D-4EF0-9835-0E9345394AFE}" type="slidenum">
              <a:rPr lang="en-US" smtClean="0"/>
              <a:pPr/>
              <a:t>‹#›</a:t>
            </a:fld>
            <a:endParaRPr lang="en-US"/>
          </a:p>
        </p:txBody>
      </p:sp>
    </p:spTree>
    <p:extLst>
      <p:ext uri="{BB962C8B-B14F-4D97-AF65-F5344CB8AC3E}">
        <p14:creationId xmlns:p14="http://schemas.microsoft.com/office/powerpoint/2010/main" val="3999395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0565247-B010-40BE-8AD4-8491DC598391}" type="datetimeFigureOut">
              <a:rPr lang="en-US">
                <a:solidFill>
                  <a:prstClr val="black"/>
                </a:solidFill>
              </a:rPr>
              <a:pPr/>
              <a:t>11/7/2018</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49E4AA21-0DE7-478D-B928-00AC2D223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23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0565247-B010-40BE-8AD4-8491DC598391}" type="datetimeFigureOut">
              <a:rPr lang="en-US">
                <a:solidFill>
                  <a:prstClr val="black"/>
                </a:solidFill>
              </a:rPr>
              <a:pPr/>
              <a:t>11/7/2018</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49E4AA21-0DE7-478D-B928-00AC2D223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10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0565247-B010-40BE-8AD4-8491DC598391}" type="datetimeFigureOut">
              <a:rPr lang="en-US">
                <a:solidFill>
                  <a:prstClr val="black"/>
                </a:solidFill>
              </a:rPr>
              <a:pPr/>
              <a:t>11/7/2018</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49E4AA21-0DE7-478D-B928-00AC2D223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860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565247-B010-40BE-8AD4-8491DC598391}" type="datetimeFigureOut">
              <a:rPr lang="en-US">
                <a:solidFill>
                  <a:prstClr val="black"/>
                </a:solidFill>
              </a:rPr>
              <a:pPr/>
              <a:t>11/7/2018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9E4AA21-0DE7-478D-B928-00AC2D223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110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565247-B010-40BE-8AD4-8491DC598391}" type="datetimeFigureOut">
              <a:rPr lang="en-US">
                <a:solidFill>
                  <a:prstClr val="black"/>
                </a:solidFill>
              </a:rPr>
              <a:pPr/>
              <a:t>11/7/2018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9E4AA21-0DE7-478D-B928-00AC2D223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636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565247-B010-40BE-8AD4-8491DC598391}" type="datetimeFigureOut">
              <a:rPr lang="en-US">
                <a:solidFill>
                  <a:prstClr val="black"/>
                </a:solidFill>
              </a:rPr>
              <a:pPr/>
              <a:t>11/7/2018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9E4AA21-0DE7-478D-B928-00AC2D223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748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565247-B010-40BE-8AD4-8491DC598391}" type="datetimeFigureOut">
              <a:rPr lang="en-US">
                <a:solidFill>
                  <a:prstClr val="black"/>
                </a:solidFill>
              </a:rPr>
              <a:pPr/>
              <a:t>11/7/2018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9E4AA21-0DE7-478D-B928-00AC2D223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77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9952C3-9868-47E1-B106-EC42A25B1E1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A8410-768D-4EF0-9835-0E9345394AFE}" type="slidenum">
              <a:rPr lang="en-US" smtClean="0"/>
              <a:pPr/>
              <a:t>‹#›</a:t>
            </a:fld>
            <a:endParaRPr lang="en-US"/>
          </a:p>
        </p:txBody>
      </p:sp>
    </p:spTree>
    <p:extLst>
      <p:ext uri="{BB962C8B-B14F-4D97-AF65-F5344CB8AC3E}">
        <p14:creationId xmlns:p14="http://schemas.microsoft.com/office/powerpoint/2010/main" val="185595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9952C3-9868-47E1-B106-EC42A25B1E19}" type="datetimeFigureOut">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A8410-768D-4EF0-9835-0E9345394AFE}" type="slidenum">
              <a:rPr lang="en-US" smtClean="0"/>
              <a:pPr/>
              <a:t>‹#›</a:t>
            </a:fld>
            <a:endParaRPr lang="en-US"/>
          </a:p>
        </p:txBody>
      </p:sp>
    </p:spTree>
    <p:extLst>
      <p:ext uri="{BB962C8B-B14F-4D97-AF65-F5344CB8AC3E}">
        <p14:creationId xmlns:p14="http://schemas.microsoft.com/office/powerpoint/2010/main" val="98379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9952C3-9868-47E1-B106-EC42A25B1E19}"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A8410-768D-4EF0-9835-0E9345394AFE}" type="slidenum">
              <a:rPr lang="en-US" smtClean="0"/>
              <a:pPr/>
              <a:t>‹#›</a:t>
            </a:fld>
            <a:endParaRPr lang="en-US"/>
          </a:p>
        </p:txBody>
      </p:sp>
    </p:spTree>
    <p:extLst>
      <p:ext uri="{BB962C8B-B14F-4D97-AF65-F5344CB8AC3E}">
        <p14:creationId xmlns:p14="http://schemas.microsoft.com/office/powerpoint/2010/main" val="168923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952C3-9868-47E1-B106-EC42A25B1E19}" type="datetimeFigureOut">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A8410-768D-4EF0-9835-0E9345394AFE}" type="slidenum">
              <a:rPr lang="en-US" smtClean="0"/>
              <a:pPr/>
              <a:t>‹#›</a:t>
            </a:fld>
            <a:endParaRPr lang="en-US"/>
          </a:p>
        </p:txBody>
      </p:sp>
    </p:spTree>
    <p:extLst>
      <p:ext uri="{BB962C8B-B14F-4D97-AF65-F5344CB8AC3E}">
        <p14:creationId xmlns:p14="http://schemas.microsoft.com/office/powerpoint/2010/main" val="281991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9952C3-9868-47E1-B106-EC42A25B1E1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A8410-768D-4EF0-9835-0E9345394AFE}" type="slidenum">
              <a:rPr lang="en-US" smtClean="0"/>
              <a:pPr/>
              <a:t>‹#›</a:t>
            </a:fld>
            <a:endParaRPr lang="en-US"/>
          </a:p>
        </p:txBody>
      </p:sp>
    </p:spTree>
    <p:extLst>
      <p:ext uri="{BB962C8B-B14F-4D97-AF65-F5344CB8AC3E}">
        <p14:creationId xmlns:p14="http://schemas.microsoft.com/office/powerpoint/2010/main" val="308302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9952C3-9868-47E1-B106-EC42A25B1E1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A8410-768D-4EF0-9835-0E9345394AFE}" type="slidenum">
              <a:rPr lang="en-US" smtClean="0"/>
              <a:pPr/>
              <a:t>‹#›</a:t>
            </a:fld>
            <a:endParaRPr lang="en-US"/>
          </a:p>
        </p:txBody>
      </p:sp>
    </p:spTree>
    <p:extLst>
      <p:ext uri="{BB962C8B-B14F-4D97-AF65-F5344CB8AC3E}">
        <p14:creationId xmlns:p14="http://schemas.microsoft.com/office/powerpoint/2010/main" val="102382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952C3-9868-47E1-B106-EC42A25B1E19}" type="datetimeFigureOut">
              <a:rPr lang="en-US" smtClean="0"/>
              <a:pPr/>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A8410-768D-4EF0-9835-0E9345394AFE}" type="slidenum">
              <a:rPr lang="en-US" smtClean="0"/>
              <a:pPr/>
              <a:t>‹#›</a:t>
            </a:fld>
            <a:endParaRPr lang="en-US"/>
          </a:p>
        </p:txBody>
      </p:sp>
    </p:spTree>
    <p:extLst>
      <p:ext uri="{BB962C8B-B14F-4D97-AF65-F5344CB8AC3E}">
        <p14:creationId xmlns:p14="http://schemas.microsoft.com/office/powerpoint/2010/main" val="3838302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42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prstClr val="black"/>
              </a:solidFill>
            </a:endParaRPr>
          </a:p>
        </p:txBody>
      </p:sp>
      <p:sp>
        <p:nvSpPr>
          <p:cNvPr id="542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fontAlgn="base">
              <a:spcBef>
                <a:spcPct val="0"/>
              </a:spcBef>
              <a:spcAft>
                <a:spcPct val="0"/>
              </a:spcAft>
            </a:pPr>
            <a:fld id="{36F346BA-5F12-4A14-A511-8AA0C6549490}" type="slidenum">
              <a:rPr lang="en-US" smtClean="0">
                <a:solidFill>
                  <a:prstClr val="black"/>
                </a:solidFill>
              </a:rPr>
              <a:pPr fontAlgn="base">
                <a:spcBef>
                  <a:spcPct val="0"/>
                </a:spcBef>
                <a:spcAft>
                  <a:spcPct val="0"/>
                </a:spcAft>
              </a:pPr>
              <a:t>‹#›</a:t>
            </a:fld>
            <a:endParaRPr lang="en-US">
              <a:solidFill>
                <a:prstClr val="black"/>
              </a:solidFill>
            </a:endParaRPr>
          </a:p>
        </p:txBody>
      </p:sp>
      <p:grpSp>
        <p:nvGrpSpPr>
          <p:cNvPr id="3076" name="Group 4"/>
          <p:cNvGrpSpPr>
            <a:grpSpLocks/>
          </p:cNvGrpSpPr>
          <p:nvPr/>
        </p:nvGrpSpPr>
        <p:grpSpPr bwMode="auto">
          <a:xfrm>
            <a:off x="0" y="0"/>
            <a:ext cx="9144000" cy="546100"/>
            <a:chOff x="0" y="0"/>
            <a:chExt cx="5760" cy="344"/>
          </a:xfrm>
        </p:grpSpPr>
        <p:sp>
          <p:nvSpPr>
            <p:cNvPr id="3080"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endParaRPr lang="en-US" altLang="en-US" sz="2400">
                <a:solidFill>
                  <a:prstClr val="black"/>
                </a:solidFill>
                <a:latin typeface="Times New Roman" pitchFamily="18" charset="0"/>
              </a:endParaRPr>
            </a:p>
          </p:txBody>
        </p:sp>
        <p:sp>
          <p:nvSpPr>
            <p:cNvPr id="3081"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z="2400">
                <a:solidFill>
                  <a:prstClr val="black"/>
                </a:solidFill>
                <a:latin typeface="Times New Roman" pitchFamily="18" charset="0"/>
              </a:endParaRPr>
            </a:p>
          </p:txBody>
        </p:sp>
        <p:sp>
          <p:nvSpPr>
            <p:cNvPr id="3082"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a:solidFill>
                  <a:srgbClr val="727CA3"/>
                </a:solidFill>
              </a:endParaRPr>
            </a:p>
          </p:txBody>
        </p:sp>
        <p:sp>
          <p:nvSpPr>
            <p:cNvPr id="3083"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a:solidFill>
                  <a:srgbClr val="727CA3"/>
                </a:solidFill>
              </a:endParaRPr>
            </a:p>
          </p:txBody>
        </p:sp>
        <p:sp>
          <p:nvSpPr>
            <p:cNvPr id="3084"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a:solidFill>
                  <a:srgbClr val="AAB0C7"/>
                </a:solidFill>
              </a:endParaRPr>
            </a:p>
          </p:txBody>
        </p:sp>
        <p:sp>
          <p:nvSpPr>
            <p:cNvPr id="3085"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a:solidFill>
                  <a:srgbClr val="727CA3"/>
                </a:solidFill>
              </a:endParaRPr>
            </a:p>
          </p:txBody>
        </p:sp>
        <p:sp>
          <p:nvSpPr>
            <p:cNvPr id="3086"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z="2400">
                <a:solidFill>
                  <a:prstClr val="black"/>
                </a:solidFill>
                <a:latin typeface="Times New Roman" pitchFamily="18" charset="0"/>
              </a:endParaRPr>
            </a:p>
          </p:txBody>
        </p:sp>
        <p:sp>
          <p:nvSpPr>
            <p:cNvPr id="3087"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a:solidFill>
                  <a:srgbClr val="AAB0C7"/>
                </a:solidFill>
              </a:endParaRPr>
            </a:p>
          </p:txBody>
        </p:sp>
        <p:sp>
          <p:nvSpPr>
            <p:cNvPr id="3088"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a:solidFill>
                  <a:srgbClr val="AAB0C7"/>
                </a:solidFill>
              </a:endParaRPr>
            </a:p>
          </p:txBody>
        </p:sp>
      </p:grpSp>
      <p:sp>
        <p:nvSpPr>
          <p:cNvPr id="3077"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fld id="{D2820C23-EF96-4A96-BE82-1A4419155628}" type="datetimeFigureOut">
              <a:rPr lang="en-US" smtClean="0">
                <a:solidFill>
                  <a:prstClr val="black"/>
                </a:solidFill>
              </a:rPr>
              <a:pPr fontAlgn="base">
                <a:spcBef>
                  <a:spcPct val="0"/>
                </a:spcBef>
                <a:spcAft>
                  <a:spcPct val="0"/>
                </a:spcAft>
              </a:pPr>
              <a:t>11/7/2018</a:t>
            </a:fld>
            <a:endParaRPr lang="en-US">
              <a:solidFill>
                <a:prstClr val="black"/>
              </a:solidFill>
            </a:endParaRPr>
          </a:p>
        </p:txBody>
      </p:sp>
    </p:spTree>
    <p:extLst>
      <p:ext uri="{BB962C8B-B14F-4D97-AF65-F5344CB8AC3E}">
        <p14:creationId xmlns:p14="http://schemas.microsoft.com/office/powerpoint/2010/main" val="407221541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ft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Trebuchet MS" pitchFamily="34" charset="0"/>
        </a:defRPr>
      </a:lvl2pPr>
      <a:lvl3pPr algn="l" rtl="0" eaLnBrk="1" fontAlgn="base" hangingPunct="1">
        <a:spcBef>
          <a:spcPct val="0"/>
        </a:spcBef>
        <a:spcAft>
          <a:spcPct val="0"/>
        </a:spcAft>
        <a:defRPr sz="4400">
          <a:solidFill>
            <a:schemeClr val="tx1"/>
          </a:solidFill>
          <a:latin typeface="Trebuchet MS" pitchFamily="34" charset="0"/>
        </a:defRPr>
      </a:lvl3pPr>
      <a:lvl4pPr algn="l" rtl="0" eaLnBrk="1" fontAlgn="base" hangingPunct="1">
        <a:spcBef>
          <a:spcPct val="0"/>
        </a:spcBef>
        <a:spcAft>
          <a:spcPct val="0"/>
        </a:spcAft>
        <a:defRPr sz="4400">
          <a:solidFill>
            <a:schemeClr val="tx1"/>
          </a:solidFill>
          <a:latin typeface="Trebuchet MS" pitchFamily="34" charset="0"/>
        </a:defRPr>
      </a:lvl4pPr>
      <a:lvl5pPr algn="l" rtl="0" eaLnBrk="1" fontAlgn="base" hangingPunct="1">
        <a:spcBef>
          <a:spcPct val="0"/>
        </a:spcBef>
        <a:spcAft>
          <a:spcPct val="0"/>
        </a:spcAft>
        <a:defRPr sz="4400">
          <a:solidFill>
            <a:schemeClr val="tx1"/>
          </a:solidFill>
          <a:latin typeface="Trebuchet MS"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CS_IQ Powerpoint6.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ACS_IQ Powerpoint6.jpg"/>
          <p:cNvPicPr>
            <a:picLocks noChangeAspect="1"/>
          </p:cNvPicPr>
          <p:nvPr userDrawn="1"/>
        </p:nvPicPr>
        <p:blipFill rotWithShape="1">
          <a:blip r:embed="rId13" cstate="print">
            <a:extLst>
              <a:ext uri="{28A0092B-C50C-407E-A947-70E740481C1C}">
                <a14:useLocalDpi xmlns:a14="http://schemas.microsoft.com/office/drawing/2010/main" val="0"/>
              </a:ext>
            </a:extLst>
          </a:blip>
          <a:srcRect b="87034"/>
          <a:stretch/>
        </p:blipFill>
        <p:spPr bwMode="auto">
          <a:xfrm>
            <a:off x="0" y="567193"/>
            <a:ext cx="9144000" cy="889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0" y="6172200"/>
            <a:ext cx="533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9E4AA21-0DE7-478D-B928-00AC2D2236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53691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38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0000FF"/>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nlm.nih.gov/changingthefaceofmedicine/physicians/biography_174.html"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www.womensurgeons.org/wp-content/uploads/2016/02/Barbara-Bass.bmp"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google.com/url?sa=i&amp;rct=j&amp;q=&amp;esrc=s&amp;source=images&amp;cd=&amp;cad=rja&amp;uact=8&amp;ved=2ahUKEwiU5svG95zZAhWPm-AKHYYWCYYQjRx6BAgAEAY&amp;url=https://jamanetwork.com/journals/jama/article-abstract/1151523&amp;psig=AOvVaw2g-rnZbA0jIgNmOaaZC0na&amp;ust=1518406510004797"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838450"/>
          </a:xfrm>
        </p:spPr>
        <p:txBody>
          <a:bodyPr>
            <a:normAutofit/>
          </a:bodyPr>
          <a:lstStyle/>
          <a:p>
            <a:r>
              <a:rPr lang="en-US" b="1" dirty="0"/>
              <a:t>Activism in Action </a:t>
            </a:r>
            <a:br>
              <a:rPr lang="en-US" dirty="0"/>
            </a:br>
            <a:r>
              <a:rPr lang="en-US" sz="4000" dirty="0"/>
              <a:t>The Women in Surgery Committee of the American College of Surgeons</a:t>
            </a:r>
          </a:p>
        </p:txBody>
      </p:sp>
      <p:sp>
        <p:nvSpPr>
          <p:cNvPr id="3" name="Subtitle 2"/>
          <p:cNvSpPr>
            <a:spLocks noGrp="1"/>
          </p:cNvSpPr>
          <p:nvPr>
            <p:ph type="subTitle" idx="1"/>
          </p:nvPr>
        </p:nvSpPr>
        <p:spPr/>
        <p:txBody>
          <a:bodyPr>
            <a:normAutofit fontScale="47500" lnSpcReduction="20000"/>
          </a:bodyPr>
          <a:lstStyle/>
          <a:p>
            <a:r>
              <a:rPr lang="en-US" b="1" dirty="0">
                <a:solidFill>
                  <a:schemeClr val="tx1"/>
                </a:solidFill>
              </a:rPr>
              <a:t>Susan Pories, MD, FACS</a:t>
            </a:r>
          </a:p>
          <a:p>
            <a:r>
              <a:rPr lang="en-US" dirty="0">
                <a:solidFill>
                  <a:schemeClr val="tx1"/>
                </a:solidFill>
              </a:rPr>
              <a:t>Chair, </a:t>
            </a:r>
            <a:r>
              <a:rPr lang="en-US" dirty="0" err="1">
                <a:solidFill>
                  <a:schemeClr val="tx1"/>
                </a:solidFill>
              </a:rPr>
              <a:t>WiSC</a:t>
            </a:r>
            <a:endParaRPr lang="en-US" dirty="0">
              <a:solidFill>
                <a:schemeClr val="tx1"/>
              </a:solidFill>
            </a:endParaRPr>
          </a:p>
          <a:p>
            <a:r>
              <a:rPr lang="en-US" dirty="0">
                <a:solidFill>
                  <a:schemeClr val="tx1"/>
                </a:solidFill>
              </a:rPr>
              <a:t>Past President AWS</a:t>
            </a:r>
          </a:p>
          <a:p>
            <a:r>
              <a:rPr lang="en-US" dirty="0">
                <a:solidFill>
                  <a:schemeClr val="tx1"/>
                </a:solidFill>
              </a:rPr>
              <a:t>Director Hoffman Breast Center and Chief of Breast Surgery</a:t>
            </a:r>
          </a:p>
          <a:p>
            <a:r>
              <a:rPr lang="en-US" dirty="0">
                <a:solidFill>
                  <a:schemeClr val="tx1"/>
                </a:solidFill>
              </a:rPr>
              <a:t> Mount Auburn Hospital</a:t>
            </a:r>
          </a:p>
          <a:p>
            <a:r>
              <a:rPr lang="en-US" dirty="0">
                <a:solidFill>
                  <a:schemeClr val="tx1"/>
                </a:solidFill>
              </a:rPr>
              <a:t>Associate Professor of Surgery</a:t>
            </a:r>
          </a:p>
          <a:p>
            <a:r>
              <a:rPr lang="en-US" dirty="0">
                <a:solidFill>
                  <a:schemeClr val="tx1"/>
                </a:solidFill>
              </a:rPr>
              <a:t>Harvard Medical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dirty="0"/>
              <a:t>Dr. Mary Edwards Walker Award </a:t>
            </a:r>
          </a:p>
        </p:txBody>
      </p:sp>
      <p:sp>
        <p:nvSpPr>
          <p:cNvPr id="3" name="Content Placeholder 2"/>
          <p:cNvSpPr>
            <a:spLocks noGrp="1"/>
          </p:cNvSpPr>
          <p:nvPr>
            <p:ph idx="1"/>
          </p:nvPr>
        </p:nvSpPr>
        <p:spPr>
          <a:xfrm>
            <a:off x="457200" y="990600"/>
            <a:ext cx="6324600" cy="5029200"/>
          </a:xfrm>
        </p:spPr>
        <p:txBody>
          <a:bodyPr>
            <a:noAutofit/>
          </a:bodyPr>
          <a:lstStyle/>
          <a:p>
            <a:r>
              <a:rPr lang="en-US" sz="2000" dirty="0"/>
              <a:t>Conceived by </a:t>
            </a:r>
            <a:r>
              <a:rPr lang="en-US" sz="2000" dirty="0" err="1"/>
              <a:t>WiSC</a:t>
            </a:r>
            <a:r>
              <a:rPr lang="en-US" sz="2000" dirty="0"/>
              <a:t> and awarded yearly at the Clinical Congress convocation in recognition of Inspiring women in surgery.</a:t>
            </a:r>
          </a:p>
          <a:p>
            <a:r>
              <a:rPr lang="en-US" sz="2000" dirty="0"/>
              <a:t>Dr. Walker graduated with honors from Syracuse medical School in 1855, the only woman in her class. </a:t>
            </a:r>
          </a:p>
          <a:p>
            <a:pPr lvl="1"/>
            <a:r>
              <a:rPr lang="en-US" sz="2000" dirty="0"/>
              <a:t>First woman surgeon employed by the United States Army. Served with the Union Army in the American Civil War. </a:t>
            </a:r>
          </a:p>
          <a:p>
            <a:pPr lvl="1"/>
            <a:r>
              <a:rPr lang="en-US" sz="2000" dirty="0"/>
              <a:t>Held as a prisoner of war for four months after being captured when crossing enemy lines to treat wounded civilians. </a:t>
            </a:r>
          </a:p>
          <a:p>
            <a:pPr lvl="1"/>
            <a:r>
              <a:rPr lang="en-US" sz="2000" dirty="0"/>
              <a:t>Only woman to ever have received the Congressional Medal of Honor, the highest United States Armed Forces decoration for bravery. </a:t>
            </a:r>
          </a:p>
        </p:txBody>
      </p:sp>
      <p:pic>
        <p:nvPicPr>
          <p:cNvPr id="4" name="Picture 3"/>
          <p:cNvPicPr>
            <a:picLocks noChangeAspect="1" noChangeArrowheads="1"/>
          </p:cNvPicPr>
          <p:nvPr/>
        </p:nvPicPr>
        <p:blipFill>
          <a:blip r:embed="rId2" cstate="print"/>
          <a:srcRect/>
          <a:stretch>
            <a:fillRect/>
          </a:stretch>
        </p:blipFill>
        <p:spPr bwMode="auto">
          <a:xfrm>
            <a:off x="7010400" y="1219200"/>
            <a:ext cx="1776412" cy="227670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Dr. Mary Edwards Walker Award </a:t>
            </a:r>
          </a:p>
        </p:txBody>
      </p:sp>
      <p:sp>
        <p:nvSpPr>
          <p:cNvPr id="3" name="Content Placeholder 2"/>
          <p:cNvSpPr>
            <a:spLocks noGrp="1"/>
          </p:cNvSpPr>
          <p:nvPr>
            <p:ph idx="1"/>
          </p:nvPr>
        </p:nvSpPr>
        <p:spPr>
          <a:xfrm>
            <a:off x="457200" y="1295400"/>
            <a:ext cx="5867400" cy="4525963"/>
          </a:xfrm>
        </p:spPr>
        <p:txBody>
          <a:bodyPr>
            <a:normAutofit fontScale="70000" lnSpcReduction="20000"/>
          </a:bodyPr>
          <a:lstStyle/>
          <a:p>
            <a:pPr marL="0" lvl="1" indent="0">
              <a:buNone/>
            </a:pPr>
            <a:r>
              <a:rPr lang="en-US" sz="4400" b="1" dirty="0"/>
              <a:t>2016: Dr. Mary </a:t>
            </a:r>
            <a:r>
              <a:rPr lang="en-US" sz="4400" b="1" dirty="0" err="1"/>
              <a:t>Maniscalco-Theberge</a:t>
            </a:r>
            <a:endParaRPr lang="en-US" sz="4400" b="1" dirty="0"/>
          </a:p>
          <a:p>
            <a:pPr marL="0" lvl="1" indent="0">
              <a:buNone/>
            </a:pPr>
            <a:endParaRPr lang="en-US" sz="4400" b="1" dirty="0"/>
          </a:p>
          <a:p>
            <a:pPr marL="347663" lvl="1" indent="-347663">
              <a:buFont typeface="Arial" pitchFamily="34" charset="0"/>
              <a:buChar char="•"/>
            </a:pPr>
            <a:r>
              <a:rPr lang="en-US" dirty="0"/>
              <a:t>A Colonel in the Army, Chief of the Department of Surgery at the Army and Navy hospitals, and General Surgery Residency Program Director. </a:t>
            </a:r>
          </a:p>
          <a:p>
            <a:pPr marL="347663" lvl="1" indent="-347663">
              <a:buFont typeface="Arial" pitchFamily="34" charset="0"/>
              <a:buChar char="•"/>
            </a:pPr>
            <a:endParaRPr lang="en-US" dirty="0"/>
          </a:p>
          <a:p>
            <a:pPr marL="347663" lvl="1" indent="-347663">
              <a:buFont typeface="Arial" pitchFamily="34" charset="0"/>
              <a:buChar char="•"/>
            </a:pPr>
            <a:r>
              <a:rPr lang="en-US" dirty="0"/>
              <a:t>Numerous positions of leadership within ACS, Metropolitan DC chapter of the ACS, and DC chapter of the Association of Women Surgeons</a:t>
            </a:r>
          </a:p>
          <a:p>
            <a:pPr marL="347663" lvl="1" indent="-347663">
              <a:buFont typeface="Arial" pitchFamily="34" charset="0"/>
              <a:buChar char="•"/>
            </a:pPr>
            <a:endParaRPr lang="en-US" dirty="0"/>
          </a:p>
          <a:p>
            <a:pPr marL="347663" lvl="1" indent="-347663">
              <a:buFont typeface="Arial" pitchFamily="34" charset="0"/>
              <a:buChar char="•"/>
            </a:pPr>
            <a:r>
              <a:rPr lang="en-US" b="1" dirty="0"/>
              <a:t>“Dr. Mary”: </a:t>
            </a:r>
            <a:r>
              <a:rPr lang="en-US" dirty="0"/>
              <a:t>“</a:t>
            </a:r>
            <a:r>
              <a:rPr lang="en-US" i="1" dirty="0"/>
              <a:t>You can't ask for change if you're not ready to do the work to make it happen.”</a:t>
            </a:r>
            <a:endParaRPr lang="en-US" sz="2800" i="1" dirty="0"/>
          </a:p>
          <a:p>
            <a:pPr lvl="1">
              <a:buNone/>
            </a:pPr>
            <a:endParaRPr lang="en-US" dirty="0"/>
          </a:p>
          <a:p>
            <a:pPr lvl="1">
              <a:buNone/>
            </a:pPr>
            <a:endParaRPr lang="en-US" dirty="0"/>
          </a:p>
          <a:p>
            <a:endParaRPr lang="en-US" dirty="0"/>
          </a:p>
        </p:txBody>
      </p:sp>
      <p:pic>
        <p:nvPicPr>
          <p:cNvPr id="4" name="Picture 5" descr="http://bulletin.facs.org/wp-content/uploads/2016/11/Maniscalco-Theberge.jpg"/>
          <p:cNvPicPr>
            <a:picLocks noChangeAspect="1" noChangeArrowheads="1"/>
          </p:cNvPicPr>
          <p:nvPr/>
        </p:nvPicPr>
        <p:blipFill>
          <a:blip r:embed="rId2" cstate="print"/>
          <a:srcRect/>
          <a:stretch>
            <a:fillRect/>
          </a:stretch>
        </p:blipFill>
        <p:spPr bwMode="auto">
          <a:xfrm>
            <a:off x="6553200" y="1371600"/>
            <a:ext cx="2286000" cy="2286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4495800" cy="5334000"/>
          </a:xfrm>
        </p:spPr>
        <p:txBody>
          <a:bodyPr>
            <a:normAutofit fontScale="62500" lnSpcReduction="20000"/>
          </a:bodyPr>
          <a:lstStyle/>
          <a:p>
            <a:r>
              <a:rPr lang="en-US" sz="5100" b="1" dirty="0"/>
              <a:t>2017: Dr. </a:t>
            </a:r>
            <a:r>
              <a:rPr lang="en-US" sz="5100" b="1" dirty="0" err="1"/>
              <a:t>SreyRam</a:t>
            </a:r>
            <a:r>
              <a:rPr lang="en-US" sz="5100" b="1" dirty="0"/>
              <a:t> </a:t>
            </a:r>
            <a:r>
              <a:rPr lang="en-US" sz="5100" b="1" dirty="0" err="1"/>
              <a:t>Kuy</a:t>
            </a:r>
            <a:endParaRPr lang="en-US" sz="5100" b="1" dirty="0"/>
          </a:p>
          <a:p>
            <a:endParaRPr lang="en-US" dirty="0"/>
          </a:p>
          <a:p>
            <a:r>
              <a:rPr lang="en-US" dirty="0"/>
              <a:t>Associate Chief of Staff at Michael E. </a:t>
            </a:r>
            <a:r>
              <a:rPr lang="en-US" dirty="0" err="1"/>
              <a:t>DeBakey</a:t>
            </a:r>
            <a:r>
              <a:rPr lang="en-US" dirty="0"/>
              <a:t> Veterans Affairs Medical Center in Houston</a:t>
            </a:r>
          </a:p>
          <a:p>
            <a:r>
              <a:rPr lang="en-US" dirty="0"/>
              <a:t>First general surgeon to serve as chief medical officer of Medicaid for the Louisiana Department of Health. </a:t>
            </a:r>
          </a:p>
          <a:p>
            <a:pPr lvl="1"/>
            <a:r>
              <a:rPr lang="en-US" dirty="0"/>
              <a:t>Developed a </a:t>
            </a:r>
            <a:r>
              <a:rPr lang="en-US" dirty="0" err="1"/>
              <a:t>Zika</a:t>
            </a:r>
            <a:r>
              <a:rPr lang="en-US" dirty="0"/>
              <a:t> prevention strategy for pregnant Medicaid patients</a:t>
            </a:r>
          </a:p>
          <a:p>
            <a:pPr lvl="1"/>
            <a:r>
              <a:rPr lang="en-US" dirty="0"/>
              <a:t>Ensured women with breast cancer had access to reconstruction</a:t>
            </a:r>
          </a:p>
          <a:p>
            <a:r>
              <a:rPr lang="en-US" dirty="0"/>
              <a:t>Led coordination of disaster relief during historic flooding in Louisiana in 2016. </a:t>
            </a:r>
          </a:p>
        </p:txBody>
      </p:sp>
      <p:pic>
        <p:nvPicPr>
          <p:cNvPr id="5126" name="Picture 6" descr="Dr. SreyRam Kuy"/>
          <p:cNvPicPr>
            <a:picLocks noChangeAspect="1" noChangeArrowheads="1"/>
          </p:cNvPicPr>
          <p:nvPr/>
        </p:nvPicPr>
        <p:blipFill>
          <a:blip r:embed="rId3" cstate="print"/>
          <a:srcRect/>
          <a:stretch>
            <a:fillRect/>
          </a:stretch>
        </p:blipFill>
        <p:spPr bwMode="auto">
          <a:xfrm>
            <a:off x="5181600" y="1447800"/>
            <a:ext cx="2645665" cy="3962400"/>
          </a:xfrm>
          <a:prstGeom prst="rect">
            <a:avLst/>
          </a:prstGeom>
          <a:noFill/>
        </p:spPr>
      </p:pic>
      <p:pic>
        <p:nvPicPr>
          <p:cNvPr id="7" name="Picture 6"/>
          <p:cNvPicPr>
            <a:picLocks noChangeAspect="1"/>
          </p:cNvPicPr>
          <p:nvPr/>
        </p:nvPicPr>
        <p:blipFill>
          <a:blip r:embed="rId4" cstate="print"/>
          <a:stretch>
            <a:fillRect/>
          </a:stretch>
        </p:blipFill>
        <p:spPr>
          <a:xfrm>
            <a:off x="7467600" y="4876800"/>
            <a:ext cx="996511" cy="1119369"/>
          </a:xfrm>
          <a:prstGeom prst="rect">
            <a:avLst/>
          </a:prstGeom>
        </p:spPr>
      </p:pic>
      <p:sp>
        <p:nvSpPr>
          <p:cNvPr id="9" name="Title 1"/>
          <p:cNvSpPr txBox="1">
            <a:spLocks/>
          </p:cNvSpPr>
          <p:nvPr/>
        </p:nvSpPr>
        <p:spPr>
          <a:xfrm>
            <a:off x="6858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Dr. Mary Edwards Walker Award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Olga </a:t>
            </a:r>
            <a:r>
              <a:rPr lang="en-US" dirty="0" err="1"/>
              <a:t>Jonasson</a:t>
            </a:r>
            <a:r>
              <a:rPr lang="en-US" dirty="0"/>
              <a:t> Lecture</a:t>
            </a:r>
          </a:p>
        </p:txBody>
      </p:sp>
      <p:sp>
        <p:nvSpPr>
          <p:cNvPr id="3" name="Content Placeholder 2"/>
          <p:cNvSpPr>
            <a:spLocks noGrp="1"/>
          </p:cNvSpPr>
          <p:nvPr>
            <p:ph idx="1"/>
          </p:nvPr>
        </p:nvSpPr>
        <p:spPr>
          <a:xfrm>
            <a:off x="457200" y="1600200"/>
            <a:ext cx="6248400" cy="4525963"/>
          </a:xfrm>
        </p:spPr>
        <p:txBody>
          <a:bodyPr>
            <a:normAutofit fontScale="92500" lnSpcReduction="20000"/>
          </a:bodyPr>
          <a:lstStyle/>
          <a:p>
            <a:r>
              <a:rPr lang="en-US" dirty="0"/>
              <a:t>To honor the memory of Olga M. </a:t>
            </a:r>
            <a:r>
              <a:rPr lang="en-US" dirty="0" err="1"/>
              <a:t>Jonasson</a:t>
            </a:r>
            <a:r>
              <a:rPr lang="en-US" dirty="0"/>
              <a:t>, MD, FACS</a:t>
            </a:r>
          </a:p>
          <a:p>
            <a:r>
              <a:rPr lang="en-US" dirty="0"/>
              <a:t>Dr. </a:t>
            </a:r>
            <a:r>
              <a:rPr lang="en-US" dirty="0" err="1"/>
              <a:t>Jonasson</a:t>
            </a:r>
            <a:r>
              <a:rPr lang="en-US" dirty="0"/>
              <a:t> was a true pioneer and trail blazer. First woman Chair of Surgery in U.S. history. </a:t>
            </a:r>
          </a:p>
          <a:p>
            <a:r>
              <a:rPr lang="en-US" dirty="0"/>
              <a:t>This lectureship is a testimony to leadership and education in surgery and a reflection of the capacity of women to reach academic pinnacles. Nominations for the lecture come from </a:t>
            </a:r>
            <a:r>
              <a:rPr lang="en-US" dirty="0" err="1"/>
              <a:t>WiSC</a:t>
            </a:r>
            <a:r>
              <a:rPr lang="en-US" dirty="0"/>
              <a:t>.</a:t>
            </a:r>
          </a:p>
          <a:p>
            <a:endParaRPr lang="en-US" dirty="0"/>
          </a:p>
        </p:txBody>
      </p:sp>
      <p:pic>
        <p:nvPicPr>
          <p:cNvPr id="4" name="Picture 2" descr="174">
            <a:hlinkClick r:id="rId2"/>
          </p:cNvPr>
          <p:cNvPicPr>
            <a:picLocks noChangeAspect="1" noChangeArrowheads="1"/>
          </p:cNvPicPr>
          <p:nvPr/>
        </p:nvPicPr>
        <p:blipFill>
          <a:blip r:embed="rId3" cstate="print"/>
          <a:srcRect/>
          <a:stretch>
            <a:fillRect/>
          </a:stretch>
        </p:blipFill>
        <p:spPr bwMode="auto">
          <a:xfrm>
            <a:off x="7315200" y="990600"/>
            <a:ext cx="1295400" cy="1769608"/>
          </a:xfrm>
          <a:prstGeom prst="rect">
            <a:avLst/>
          </a:prstGeom>
          <a:noFill/>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276600"/>
            <a:ext cx="2060893" cy="2060892"/>
          </a:xfrm>
          <a:prstGeom prst="rect">
            <a:avLst/>
          </a:prstGeom>
          <a:noFill/>
          <a:ln>
            <a:noFill/>
          </a:ln>
        </p:spPr>
      </p:pic>
      <p:sp>
        <p:nvSpPr>
          <p:cNvPr id="8" name="TextBox 7"/>
          <p:cNvSpPr txBox="1"/>
          <p:nvPr/>
        </p:nvSpPr>
        <p:spPr>
          <a:xfrm>
            <a:off x="6439674" y="5486400"/>
            <a:ext cx="2667000" cy="646331"/>
          </a:xfrm>
          <a:prstGeom prst="rect">
            <a:avLst/>
          </a:prstGeom>
          <a:noFill/>
        </p:spPr>
        <p:txBody>
          <a:bodyPr wrap="square" rtlCol="0">
            <a:spAutoFit/>
          </a:bodyPr>
          <a:lstStyle/>
          <a:p>
            <a:pPr algn="ctr"/>
            <a:r>
              <a:rPr lang="en-US" dirty="0"/>
              <a:t>Dr. Hilary </a:t>
            </a:r>
            <a:r>
              <a:rPr lang="en-US" dirty="0" err="1"/>
              <a:t>Sanfey</a:t>
            </a:r>
            <a:endParaRPr lang="en-US" dirty="0"/>
          </a:p>
          <a:p>
            <a:pPr algn="ctr"/>
            <a:r>
              <a:rPr lang="en-US" dirty="0"/>
              <a:t>Led the fundraising effort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Olga </a:t>
            </a:r>
            <a:r>
              <a:rPr lang="en-US" dirty="0" err="1"/>
              <a:t>Jonasson</a:t>
            </a:r>
            <a:r>
              <a:rPr lang="en-US" dirty="0"/>
              <a:t> Lecture</a:t>
            </a:r>
          </a:p>
        </p:txBody>
      </p:sp>
      <p:sp>
        <p:nvSpPr>
          <p:cNvPr id="3" name="Content Placeholder 2"/>
          <p:cNvSpPr>
            <a:spLocks noGrp="1"/>
          </p:cNvSpPr>
          <p:nvPr>
            <p:ph idx="1"/>
          </p:nvPr>
        </p:nvSpPr>
        <p:spPr>
          <a:xfrm>
            <a:off x="381000" y="1295400"/>
            <a:ext cx="8229600" cy="4525963"/>
          </a:xfrm>
        </p:spPr>
        <p:txBody>
          <a:bodyPr/>
          <a:lstStyle/>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51422365"/>
              </p:ext>
            </p:extLst>
          </p:nvPr>
        </p:nvGraphicFramePr>
        <p:xfrm>
          <a:off x="381000" y="990600"/>
          <a:ext cx="8381999" cy="5445760"/>
        </p:xfrm>
        <a:graphic>
          <a:graphicData uri="http://schemas.openxmlformats.org/drawingml/2006/table">
            <a:tbl>
              <a:tblPr firstRow="1" bandRow="1">
                <a:tableStyleId>{93296810-A885-4BE3-A3E7-6D5BEEA58F35}</a:tableStyleId>
              </a:tblPr>
              <a:tblGrid>
                <a:gridCol w="861701">
                  <a:extLst>
                    <a:ext uri="{9D8B030D-6E8A-4147-A177-3AD203B41FA5}">
                      <a16:colId xmlns:a16="http://schemas.microsoft.com/office/drawing/2014/main" val="20000"/>
                    </a:ext>
                  </a:extLst>
                </a:gridCol>
                <a:gridCol w="2506765">
                  <a:extLst>
                    <a:ext uri="{9D8B030D-6E8A-4147-A177-3AD203B41FA5}">
                      <a16:colId xmlns:a16="http://schemas.microsoft.com/office/drawing/2014/main" val="20001"/>
                    </a:ext>
                  </a:extLst>
                </a:gridCol>
                <a:gridCol w="5013533">
                  <a:extLst>
                    <a:ext uri="{9D8B030D-6E8A-4147-A177-3AD203B41FA5}">
                      <a16:colId xmlns:a16="http://schemas.microsoft.com/office/drawing/2014/main" val="20002"/>
                    </a:ext>
                  </a:extLst>
                </a:gridCol>
              </a:tblGrid>
              <a:tr h="370840">
                <a:tc>
                  <a:txBody>
                    <a:bodyPr/>
                    <a:lstStyle/>
                    <a:p>
                      <a:r>
                        <a:rPr lang="en-US" dirty="0"/>
                        <a:t>Year</a:t>
                      </a:r>
                    </a:p>
                  </a:txBody>
                  <a:tcPr/>
                </a:tc>
                <a:tc>
                  <a:txBody>
                    <a:bodyPr/>
                    <a:lstStyle/>
                    <a:p>
                      <a:r>
                        <a:rPr lang="en-US" dirty="0"/>
                        <a:t>Lecturer</a:t>
                      </a:r>
                    </a:p>
                  </a:txBody>
                  <a:tcPr/>
                </a:tc>
                <a:tc>
                  <a:txBody>
                    <a:bodyPr/>
                    <a:lstStyle/>
                    <a:p>
                      <a:r>
                        <a:rPr lang="en-US" dirty="0"/>
                        <a:t>Title</a:t>
                      </a:r>
                    </a:p>
                  </a:txBody>
                  <a:tcPr/>
                </a:tc>
                <a:extLst>
                  <a:ext uri="{0D108BD9-81ED-4DB2-BD59-A6C34878D82A}">
                    <a16:rowId xmlns:a16="http://schemas.microsoft.com/office/drawing/2014/main" val="10000"/>
                  </a:ext>
                </a:extLst>
              </a:tr>
              <a:tr h="370840">
                <a:tc>
                  <a:txBody>
                    <a:bodyPr/>
                    <a:lstStyle/>
                    <a:p>
                      <a:r>
                        <a:rPr lang="en-US" sz="1600" dirty="0"/>
                        <a:t>2007</a:t>
                      </a:r>
                    </a:p>
                  </a:txBody>
                  <a:tcPr/>
                </a:tc>
                <a:tc>
                  <a:txBody>
                    <a:bodyPr/>
                    <a:lstStyle/>
                    <a:p>
                      <a:r>
                        <a:rPr lang="en-US" sz="1600" dirty="0"/>
                        <a:t>Dr. Nancy </a:t>
                      </a:r>
                      <a:r>
                        <a:rPr lang="en-US" sz="1600" dirty="0" err="1"/>
                        <a:t>Ascher</a:t>
                      </a:r>
                      <a:endParaRPr lang="en-US" sz="1600" dirty="0"/>
                    </a:p>
                  </a:txBody>
                  <a:tcPr/>
                </a:tc>
                <a:tc>
                  <a:txBody>
                    <a:bodyPr/>
                    <a:lstStyle/>
                    <a:p>
                      <a:r>
                        <a:rPr lang="en-US" sz="1600" dirty="0"/>
                        <a:t>The Ultimate</a:t>
                      </a:r>
                      <a:r>
                        <a:rPr lang="en-US" sz="1600" baseline="0" dirty="0"/>
                        <a:t> in Surgical Translation: Transplantation</a:t>
                      </a:r>
                      <a:endParaRPr lang="en-US" sz="1600" dirty="0"/>
                    </a:p>
                  </a:txBody>
                  <a:tcPr/>
                </a:tc>
                <a:extLst>
                  <a:ext uri="{0D108BD9-81ED-4DB2-BD59-A6C34878D82A}">
                    <a16:rowId xmlns:a16="http://schemas.microsoft.com/office/drawing/2014/main" val="10001"/>
                  </a:ext>
                </a:extLst>
              </a:tr>
              <a:tr h="370840">
                <a:tc>
                  <a:txBody>
                    <a:bodyPr/>
                    <a:lstStyle/>
                    <a:p>
                      <a:r>
                        <a:rPr lang="en-US" sz="1600" dirty="0"/>
                        <a:t>2008</a:t>
                      </a:r>
                    </a:p>
                  </a:txBody>
                  <a:tcPr/>
                </a:tc>
                <a:tc>
                  <a:txBody>
                    <a:bodyPr/>
                    <a:lstStyle/>
                    <a:p>
                      <a:r>
                        <a:rPr lang="en-US" sz="1600" dirty="0"/>
                        <a:t>Dr.</a:t>
                      </a:r>
                      <a:r>
                        <a:rPr lang="en-US" sz="1600" baseline="0" dirty="0"/>
                        <a:t> Anna </a:t>
                      </a:r>
                      <a:r>
                        <a:rPr lang="en-US" sz="1600" baseline="0" dirty="0" err="1"/>
                        <a:t>Ledgerwood</a:t>
                      </a:r>
                      <a:endParaRPr lang="en-US" sz="1600" dirty="0"/>
                    </a:p>
                  </a:txBody>
                  <a:tcPr/>
                </a:tc>
                <a:tc>
                  <a:txBody>
                    <a:bodyPr/>
                    <a:lstStyle/>
                    <a:p>
                      <a:r>
                        <a:rPr lang="en-US" sz="1600" dirty="0"/>
                        <a:t>Myths in Surgical Care</a:t>
                      </a:r>
                    </a:p>
                  </a:txBody>
                  <a:tcPr/>
                </a:tc>
                <a:extLst>
                  <a:ext uri="{0D108BD9-81ED-4DB2-BD59-A6C34878D82A}">
                    <a16:rowId xmlns:a16="http://schemas.microsoft.com/office/drawing/2014/main" val="10002"/>
                  </a:ext>
                </a:extLst>
              </a:tr>
              <a:tr h="370840">
                <a:tc>
                  <a:txBody>
                    <a:bodyPr/>
                    <a:lstStyle/>
                    <a:p>
                      <a:r>
                        <a:rPr lang="en-US" sz="1600" dirty="0"/>
                        <a:t>2009</a:t>
                      </a:r>
                    </a:p>
                  </a:txBody>
                  <a:tcPr/>
                </a:tc>
                <a:tc>
                  <a:txBody>
                    <a:bodyPr/>
                    <a:lstStyle/>
                    <a:p>
                      <a:r>
                        <a:rPr lang="en-US" sz="1600" dirty="0"/>
                        <a:t>Dr. Karin </a:t>
                      </a:r>
                      <a:r>
                        <a:rPr lang="en-US" sz="1600" dirty="0" err="1"/>
                        <a:t>Muraszko</a:t>
                      </a:r>
                      <a:endParaRPr lang="en-US" sz="1600" dirty="0"/>
                    </a:p>
                  </a:txBody>
                  <a:tcPr/>
                </a:tc>
                <a:tc>
                  <a:txBody>
                    <a:bodyPr/>
                    <a:lstStyle/>
                    <a:p>
                      <a:r>
                        <a:rPr lang="en-US" sz="1600" dirty="0"/>
                        <a:t>Leadership Development and Mentoring in the Age of Restricted Work Hours</a:t>
                      </a:r>
                    </a:p>
                  </a:txBody>
                  <a:tcPr/>
                </a:tc>
                <a:extLst>
                  <a:ext uri="{0D108BD9-81ED-4DB2-BD59-A6C34878D82A}">
                    <a16:rowId xmlns:a16="http://schemas.microsoft.com/office/drawing/2014/main" val="10003"/>
                  </a:ext>
                </a:extLst>
              </a:tr>
              <a:tr h="370840">
                <a:tc>
                  <a:txBody>
                    <a:bodyPr/>
                    <a:lstStyle/>
                    <a:p>
                      <a:r>
                        <a:rPr lang="en-US" sz="1600" dirty="0"/>
                        <a:t>2010</a:t>
                      </a:r>
                    </a:p>
                  </a:txBody>
                  <a:tcPr/>
                </a:tc>
                <a:tc>
                  <a:txBody>
                    <a:bodyPr/>
                    <a:lstStyle/>
                    <a:p>
                      <a:r>
                        <a:rPr lang="en-US" sz="1600" dirty="0"/>
                        <a:t>Ms. Nina Totenberg</a:t>
                      </a:r>
                    </a:p>
                  </a:txBody>
                  <a:tcPr/>
                </a:tc>
                <a:tc>
                  <a:txBody>
                    <a:bodyPr/>
                    <a:lstStyle/>
                    <a:p>
                      <a:r>
                        <a:rPr lang="en-US" sz="1600" dirty="0"/>
                        <a:t>Women in the Professions</a:t>
                      </a:r>
                    </a:p>
                  </a:txBody>
                  <a:tcPr/>
                </a:tc>
                <a:extLst>
                  <a:ext uri="{0D108BD9-81ED-4DB2-BD59-A6C34878D82A}">
                    <a16:rowId xmlns:a16="http://schemas.microsoft.com/office/drawing/2014/main" val="10004"/>
                  </a:ext>
                </a:extLst>
              </a:tr>
              <a:tr h="370840">
                <a:tc>
                  <a:txBody>
                    <a:bodyPr/>
                    <a:lstStyle/>
                    <a:p>
                      <a:r>
                        <a:rPr lang="en-US" sz="1600" dirty="0"/>
                        <a:t>2011</a:t>
                      </a:r>
                    </a:p>
                  </a:txBody>
                  <a:tcPr/>
                </a:tc>
                <a:tc>
                  <a:txBody>
                    <a:bodyPr/>
                    <a:lstStyle/>
                    <a:p>
                      <a:r>
                        <a:rPr lang="en-US" sz="1600" dirty="0"/>
                        <a:t>Dr. Patricia Numann</a:t>
                      </a:r>
                    </a:p>
                  </a:txBody>
                  <a:tcPr/>
                </a:tc>
                <a:tc>
                  <a:txBody>
                    <a:bodyPr/>
                    <a:lstStyle/>
                    <a:p>
                      <a:r>
                        <a:rPr lang="en-US" sz="1600" dirty="0"/>
                        <a:t>Effective Advocacy</a:t>
                      </a:r>
                    </a:p>
                  </a:txBody>
                  <a:tcPr/>
                </a:tc>
                <a:extLst>
                  <a:ext uri="{0D108BD9-81ED-4DB2-BD59-A6C34878D82A}">
                    <a16:rowId xmlns:a16="http://schemas.microsoft.com/office/drawing/2014/main" val="10005"/>
                  </a:ext>
                </a:extLst>
              </a:tr>
              <a:tr h="370840">
                <a:tc>
                  <a:txBody>
                    <a:bodyPr/>
                    <a:lstStyle/>
                    <a:p>
                      <a:r>
                        <a:rPr lang="en-US" sz="1600" dirty="0"/>
                        <a:t>2012</a:t>
                      </a:r>
                    </a:p>
                  </a:txBody>
                  <a:tcPr/>
                </a:tc>
                <a:tc>
                  <a:txBody>
                    <a:bodyPr/>
                    <a:lstStyle/>
                    <a:p>
                      <a:r>
                        <a:rPr lang="en-US" sz="1600" dirty="0"/>
                        <a:t>Dr. Carol-Anne Moulton</a:t>
                      </a:r>
                    </a:p>
                  </a:txBody>
                  <a:tcPr/>
                </a:tc>
                <a:tc>
                  <a:txBody>
                    <a:bodyPr/>
                    <a:lstStyle/>
                    <a:p>
                      <a:r>
                        <a:rPr lang="en-US" sz="1600" dirty="0"/>
                        <a:t>Peeking Behind the Curtain-Surgical Judgment Beyond  Cognition</a:t>
                      </a:r>
                    </a:p>
                  </a:txBody>
                  <a:tcPr/>
                </a:tc>
                <a:extLst>
                  <a:ext uri="{0D108BD9-81ED-4DB2-BD59-A6C34878D82A}">
                    <a16:rowId xmlns:a16="http://schemas.microsoft.com/office/drawing/2014/main" val="10006"/>
                  </a:ext>
                </a:extLst>
              </a:tr>
              <a:tr h="370840">
                <a:tc>
                  <a:txBody>
                    <a:bodyPr/>
                    <a:lstStyle/>
                    <a:p>
                      <a:r>
                        <a:rPr lang="en-US" sz="1600" dirty="0"/>
                        <a:t>2013</a:t>
                      </a:r>
                    </a:p>
                  </a:txBody>
                  <a:tcPr/>
                </a:tc>
                <a:tc>
                  <a:txBody>
                    <a:bodyPr/>
                    <a:lstStyle/>
                    <a:p>
                      <a:r>
                        <a:rPr lang="en-US" sz="1600" dirty="0"/>
                        <a:t>Dr. Pauline Chen</a:t>
                      </a:r>
                    </a:p>
                  </a:txBody>
                  <a:tcPr/>
                </a:tc>
                <a:tc>
                  <a:txBody>
                    <a:bodyPr/>
                    <a:lstStyle/>
                    <a:p>
                      <a:r>
                        <a:rPr lang="en-US" sz="1600" dirty="0"/>
                        <a:t>Conduct Unbecoming</a:t>
                      </a:r>
                    </a:p>
                  </a:txBody>
                  <a:tcPr/>
                </a:tc>
                <a:extLst>
                  <a:ext uri="{0D108BD9-81ED-4DB2-BD59-A6C34878D82A}">
                    <a16:rowId xmlns:a16="http://schemas.microsoft.com/office/drawing/2014/main" val="10007"/>
                  </a:ext>
                </a:extLst>
              </a:tr>
              <a:tr h="370840">
                <a:tc>
                  <a:txBody>
                    <a:bodyPr/>
                    <a:lstStyle/>
                    <a:p>
                      <a:r>
                        <a:rPr lang="en-US" sz="1600" dirty="0"/>
                        <a:t>2014</a:t>
                      </a:r>
                    </a:p>
                  </a:txBody>
                  <a:tcPr/>
                </a:tc>
                <a:tc>
                  <a:txBody>
                    <a:bodyPr/>
                    <a:lstStyle/>
                    <a:p>
                      <a:r>
                        <a:rPr lang="en-US" sz="1600" dirty="0"/>
                        <a:t>Dr. Barbara Bass</a:t>
                      </a:r>
                    </a:p>
                  </a:txBody>
                  <a:tcPr/>
                </a:tc>
                <a:tc>
                  <a:txBody>
                    <a:bodyPr/>
                    <a:lstStyle/>
                    <a:p>
                      <a:r>
                        <a:rPr lang="en-US" sz="1600" dirty="0"/>
                        <a:t>Our Lives</a:t>
                      </a:r>
                      <a:r>
                        <a:rPr lang="en-US" sz="1600" baseline="0" dirty="0"/>
                        <a:t> as Surgeons: Finding a Sense of Place and Purpose</a:t>
                      </a:r>
                      <a:endParaRPr lang="en-US" sz="1600" dirty="0"/>
                    </a:p>
                  </a:txBody>
                  <a:tcPr/>
                </a:tc>
                <a:extLst>
                  <a:ext uri="{0D108BD9-81ED-4DB2-BD59-A6C34878D82A}">
                    <a16:rowId xmlns:a16="http://schemas.microsoft.com/office/drawing/2014/main" val="10008"/>
                  </a:ext>
                </a:extLst>
              </a:tr>
              <a:tr h="370840">
                <a:tc>
                  <a:txBody>
                    <a:bodyPr/>
                    <a:lstStyle/>
                    <a:p>
                      <a:r>
                        <a:rPr lang="en-US" sz="1600" dirty="0"/>
                        <a:t>2015</a:t>
                      </a:r>
                    </a:p>
                  </a:txBody>
                  <a:tcPr/>
                </a:tc>
                <a:tc>
                  <a:txBody>
                    <a:bodyPr/>
                    <a:lstStyle/>
                    <a:p>
                      <a:r>
                        <a:rPr lang="en-US" sz="1600" dirty="0"/>
                        <a:t>Dr.</a:t>
                      </a:r>
                      <a:r>
                        <a:rPr lang="en-US" sz="1600" baseline="0" dirty="0"/>
                        <a:t> Julie </a:t>
                      </a:r>
                      <a:r>
                        <a:rPr lang="en-US" sz="1600" baseline="0" dirty="0" err="1"/>
                        <a:t>Freischlag</a:t>
                      </a:r>
                      <a:endParaRPr lang="en-US" sz="1600" dirty="0"/>
                    </a:p>
                  </a:txBody>
                  <a:tcPr/>
                </a:tc>
                <a:tc>
                  <a:txBody>
                    <a:bodyPr/>
                    <a:lstStyle/>
                    <a:p>
                      <a:r>
                        <a:rPr lang="en-US" sz="1600" dirty="0"/>
                        <a:t>Resilience</a:t>
                      </a:r>
                    </a:p>
                  </a:txBody>
                  <a:tcPr/>
                </a:tc>
                <a:extLst>
                  <a:ext uri="{0D108BD9-81ED-4DB2-BD59-A6C34878D82A}">
                    <a16:rowId xmlns:a16="http://schemas.microsoft.com/office/drawing/2014/main" val="10009"/>
                  </a:ext>
                </a:extLst>
              </a:tr>
              <a:tr h="370840">
                <a:tc>
                  <a:txBody>
                    <a:bodyPr/>
                    <a:lstStyle/>
                    <a:p>
                      <a:r>
                        <a:rPr lang="en-US" sz="1600" dirty="0"/>
                        <a:t>2016</a:t>
                      </a:r>
                    </a:p>
                  </a:txBody>
                  <a:tcPr/>
                </a:tc>
                <a:tc>
                  <a:txBody>
                    <a:bodyPr/>
                    <a:lstStyle/>
                    <a:p>
                      <a:r>
                        <a:rPr lang="en-US" sz="1600" dirty="0"/>
                        <a:t>Dr. </a:t>
                      </a:r>
                      <a:r>
                        <a:rPr lang="en-US" sz="1600" dirty="0" err="1"/>
                        <a:t>Alexa</a:t>
                      </a:r>
                      <a:r>
                        <a:rPr lang="en-US" sz="1600" dirty="0"/>
                        <a:t> Canady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mn-lt"/>
                          <a:ea typeface="+mn-ea"/>
                          <a:cs typeface="+mn-cs"/>
                        </a:rPr>
                        <a:t>The Journey: Becoming a neurosurgeon and back again</a:t>
                      </a:r>
                    </a:p>
                  </a:txBody>
                  <a:tcPr/>
                </a:tc>
                <a:extLst>
                  <a:ext uri="{0D108BD9-81ED-4DB2-BD59-A6C34878D82A}">
                    <a16:rowId xmlns:a16="http://schemas.microsoft.com/office/drawing/2014/main" val="10010"/>
                  </a:ext>
                </a:extLst>
              </a:tr>
              <a:tr h="370840">
                <a:tc>
                  <a:txBody>
                    <a:bodyPr/>
                    <a:lstStyle/>
                    <a:p>
                      <a:r>
                        <a:rPr lang="en-US" sz="1600" dirty="0"/>
                        <a:t>2017</a:t>
                      </a:r>
                    </a:p>
                  </a:txBody>
                  <a:tcPr/>
                </a:tc>
                <a:tc>
                  <a:txBody>
                    <a:bodyPr/>
                    <a:lstStyle/>
                    <a:p>
                      <a:r>
                        <a:rPr lang="en-US" sz="1600" dirty="0"/>
                        <a:t>Dr. Kathryn Anderson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t>A Quiet Pioneer Who Started a Revolution</a:t>
                      </a:r>
                    </a:p>
                  </a:txBody>
                  <a:tcPr/>
                </a:tc>
                <a:extLst>
                  <a:ext uri="{0D108BD9-81ED-4DB2-BD59-A6C34878D82A}">
                    <a16:rowId xmlns:a16="http://schemas.microsoft.com/office/drawing/2014/main" val="10011"/>
                  </a:ext>
                </a:extLst>
              </a:tr>
              <a:tr h="370840">
                <a:tc>
                  <a:txBody>
                    <a:bodyPr/>
                    <a:lstStyle/>
                    <a:p>
                      <a:r>
                        <a:rPr lang="en-US" sz="1600" dirty="0"/>
                        <a:t>2018</a:t>
                      </a:r>
                    </a:p>
                  </a:txBody>
                  <a:tcPr/>
                </a:tc>
                <a:tc>
                  <a:txBody>
                    <a:bodyPr/>
                    <a:lstStyle/>
                    <a:p>
                      <a:r>
                        <a:rPr lang="en-US" sz="1600" dirty="0"/>
                        <a:t>Dr. Joan </a:t>
                      </a:r>
                      <a:r>
                        <a:rPr lang="en-US" sz="1600" dirty="0" err="1"/>
                        <a:t>Reede</a:t>
                      </a:r>
                      <a:endParaRPr lang="en-US" sz="1600" dirty="0"/>
                    </a:p>
                  </a:txBody>
                  <a:tcPr/>
                </a:tc>
                <a:tc>
                  <a:txBody>
                    <a:bodyPr/>
                    <a:lstStyle/>
                    <a:p>
                      <a:r>
                        <a:rPr lang="en-US" sz="1600" b="0" kern="1200" dirty="0">
                          <a:solidFill>
                            <a:schemeClr val="dk1"/>
                          </a:solidFill>
                          <a:latin typeface="+mn-lt"/>
                          <a:ea typeface="+mn-ea"/>
                          <a:cs typeface="+mn-cs"/>
                        </a:rPr>
                        <a:t>A Path Toward Diversity, Inclusion and Excellence</a:t>
                      </a:r>
                      <a:endParaRPr lang="en-US" sz="1600" b="0" dirty="0"/>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Olga </a:t>
            </a:r>
            <a:r>
              <a:rPr lang="en-US" dirty="0" err="1"/>
              <a:t>Jonasson</a:t>
            </a:r>
            <a:r>
              <a:rPr lang="en-US" dirty="0"/>
              <a:t> Lecture</a:t>
            </a:r>
          </a:p>
        </p:txBody>
      </p:sp>
      <p:pic>
        <p:nvPicPr>
          <p:cNvPr id="3" name="Picture 2" descr="C:\Users\Susan\Dropbox\OJ article\photo Estell Williams with Alexa Canady.JPG"/>
          <p:cNvPicPr>
            <a:picLocks noChangeAspect="1" noChangeArrowheads="1"/>
          </p:cNvPicPr>
          <p:nvPr/>
        </p:nvPicPr>
        <p:blipFill>
          <a:blip r:embed="rId2" cstate="print"/>
          <a:srcRect/>
          <a:stretch>
            <a:fillRect/>
          </a:stretch>
        </p:blipFill>
        <p:spPr bwMode="auto">
          <a:xfrm>
            <a:off x="2819400" y="1981200"/>
            <a:ext cx="4470400" cy="3352800"/>
          </a:xfrm>
          <a:prstGeom prst="rect">
            <a:avLst/>
          </a:prstGeom>
          <a:noFill/>
        </p:spPr>
      </p:pic>
      <p:sp>
        <p:nvSpPr>
          <p:cNvPr id="4" name="TextBox 3"/>
          <p:cNvSpPr txBox="1"/>
          <p:nvPr/>
        </p:nvSpPr>
        <p:spPr>
          <a:xfrm>
            <a:off x="2743200" y="5410200"/>
            <a:ext cx="5715000" cy="400110"/>
          </a:xfrm>
          <a:prstGeom prst="rect">
            <a:avLst/>
          </a:prstGeom>
          <a:noFill/>
        </p:spPr>
        <p:txBody>
          <a:bodyPr wrap="square" rtlCol="0">
            <a:spAutoFit/>
          </a:bodyPr>
          <a:lstStyle/>
          <a:p>
            <a:r>
              <a:rPr lang="en-US" sz="2000" dirty="0"/>
              <a:t>Dr. Estelle Williams with Dr. </a:t>
            </a:r>
            <a:r>
              <a:rPr lang="en-US" sz="2000" dirty="0" err="1"/>
              <a:t>Alexa</a:t>
            </a:r>
            <a:r>
              <a:rPr lang="en-US" sz="2000" dirty="0"/>
              <a:t> Canady</a:t>
            </a:r>
          </a:p>
        </p:txBody>
      </p:sp>
    </p:spTree>
    <p:extLst>
      <p:ext uri="{BB962C8B-B14F-4D97-AF65-F5344CB8AC3E}">
        <p14:creationId xmlns:p14="http://schemas.microsoft.com/office/powerpoint/2010/main" val="1437001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ASTS Pioneer Award </a:t>
            </a:r>
          </a:p>
        </p:txBody>
      </p:sp>
      <p:sp>
        <p:nvSpPr>
          <p:cNvPr id="3" name="Content Placeholder 2"/>
          <p:cNvSpPr>
            <a:spLocks noGrp="1"/>
          </p:cNvSpPr>
          <p:nvPr>
            <p:ph idx="1"/>
          </p:nvPr>
        </p:nvSpPr>
        <p:spPr>
          <a:xfrm>
            <a:off x="304800" y="1447800"/>
            <a:ext cx="4724400" cy="4525963"/>
          </a:xfrm>
        </p:spPr>
        <p:txBody>
          <a:bodyPr>
            <a:normAutofit fontScale="25000" lnSpcReduction="20000"/>
          </a:bodyPr>
          <a:lstStyle/>
          <a:p>
            <a:pPr>
              <a:buNone/>
            </a:pPr>
            <a:r>
              <a:rPr lang="en-US" dirty="0"/>
              <a:t> </a:t>
            </a:r>
            <a:endParaRPr lang="en-US" sz="4200" dirty="0"/>
          </a:p>
          <a:p>
            <a:r>
              <a:rPr lang="en-US" sz="7200" dirty="0"/>
              <a:t>Dr. </a:t>
            </a:r>
            <a:r>
              <a:rPr lang="en-US" sz="7200" dirty="0" err="1"/>
              <a:t>Jonasson</a:t>
            </a:r>
            <a:r>
              <a:rPr lang="en-US" sz="7200" dirty="0"/>
              <a:t> was awarded, posthumously, the 2018 ASTS Pioneer Award on Sunday, June 3</a:t>
            </a:r>
            <a:r>
              <a:rPr lang="en-US" sz="7200" baseline="30000" dirty="0"/>
              <a:t>rd</a:t>
            </a:r>
            <a:r>
              <a:rPr lang="en-US" sz="7200" dirty="0"/>
              <a:t> at the American Transplant Congress (ATC) in Seattle WA. </a:t>
            </a:r>
          </a:p>
          <a:p>
            <a:r>
              <a:rPr lang="en-US" sz="7200" dirty="0"/>
              <a:t>The ASTS Pioneer award is the most distinguished award bestowed upon an individual by the ASTS for a significant contribution to the field of transplantation</a:t>
            </a:r>
          </a:p>
          <a:p>
            <a:r>
              <a:rPr lang="en-US" sz="7200" dirty="0"/>
              <a:t> </a:t>
            </a:r>
            <a:r>
              <a:rPr lang="en-US" sz="7200" b="1" i="1" dirty="0"/>
              <a:t>ASTS gave a $5K contribution to the Olga </a:t>
            </a:r>
            <a:r>
              <a:rPr lang="en-US" sz="7200" b="1" i="1" dirty="0" err="1"/>
              <a:t>Jonasson</a:t>
            </a:r>
            <a:r>
              <a:rPr lang="en-US" sz="7200" b="1" i="1" dirty="0"/>
              <a:t> Lecture Fund at the American College of Surgeons a way of honoring Dr. </a:t>
            </a:r>
            <a:r>
              <a:rPr lang="en-US" sz="7200" b="1" i="1" dirty="0" err="1"/>
              <a:t>Jonasson</a:t>
            </a:r>
            <a:r>
              <a:rPr lang="en-US" sz="7200" b="1" i="1" dirty="0"/>
              <a:t> and her impact on transplant surgery.</a:t>
            </a:r>
          </a:p>
          <a:p>
            <a:r>
              <a:rPr lang="en-US" sz="7200" dirty="0"/>
              <a:t>Dr. Jean </a:t>
            </a:r>
            <a:r>
              <a:rPr lang="en-US" sz="7200" dirty="0" err="1"/>
              <a:t>Emond</a:t>
            </a:r>
            <a:r>
              <a:rPr lang="en-US" sz="7200" dirty="0"/>
              <a:t>, ASTS president announced Dr. </a:t>
            </a:r>
            <a:r>
              <a:rPr lang="en-US" sz="7200" dirty="0" err="1"/>
              <a:t>Jonasson</a:t>
            </a:r>
            <a:r>
              <a:rPr lang="en-US" sz="7200" dirty="0"/>
              <a:t> as the 2018 recipient of the ASTS Pioneer Award.  Dr. Nancy </a:t>
            </a:r>
            <a:r>
              <a:rPr lang="en-US" sz="7200" dirty="0" err="1"/>
              <a:t>Ascher</a:t>
            </a:r>
            <a:r>
              <a:rPr lang="en-US" sz="7200" dirty="0"/>
              <a:t> accepted the award on her behalf.  </a:t>
            </a:r>
          </a:p>
          <a:p>
            <a:pPr>
              <a:buNone/>
            </a:pPr>
            <a:r>
              <a:rPr lang="en-US" sz="4200" dirty="0"/>
              <a:t> </a:t>
            </a:r>
          </a:p>
        </p:txBody>
      </p:sp>
      <p:pic>
        <p:nvPicPr>
          <p:cNvPr id="5" name="Picture 4" descr="C:\Users\Susan\AppData\Local\Microsoft\Windows\Temporary Internet Files\Content.Word\Dr. Ascher - Pioneer Award (00000002).jpg"/>
          <p:cNvPicPr/>
          <p:nvPr/>
        </p:nvPicPr>
        <p:blipFill>
          <a:blip r:embed="rId2" cstate="print"/>
          <a:srcRect/>
          <a:stretch>
            <a:fillRect/>
          </a:stretch>
        </p:blipFill>
        <p:spPr bwMode="auto">
          <a:xfrm>
            <a:off x="5105400" y="1981200"/>
            <a:ext cx="3876675" cy="2590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ACS Board of Regents</a:t>
            </a:r>
          </a:p>
        </p:txBody>
      </p:sp>
      <p:pic>
        <p:nvPicPr>
          <p:cNvPr id="5123" name="Picture 3"/>
          <p:cNvPicPr>
            <a:picLocks noChangeAspect="1" noChangeArrowheads="1"/>
          </p:cNvPicPr>
          <p:nvPr/>
        </p:nvPicPr>
        <p:blipFill>
          <a:blip r:embed="rId2" cstate="print"/>
          <a:srcRect/>
          <a:stretch>
            <a:fillRect/>
          </a:stretch>
        </p:blipFill>
        <p:spPr bwMode="auto">
          <a:xfrm>
            <a:off x="381000" y="1295400"/>
            <a:ext cx="3688069" cy="3343275"/>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3200400" y="3733800"/>
            <a:ext cx="5491162" cy="265175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5029200" y="970383"/>
            <a:ext cx="1752600" cy="2611017"/>
          </a:xfrm>
          <a:prstGeom prst="rect">
            <a:avLst/>
          </a:prstGeom>
          <a:noFill/>
          <a:ln w="9525">
            <a:noFill/>
            <a:miter lim="800000"/>
            <a:headEnd/>
            <a:tailEnd/>
          </a:ln>
        </p:spPr>
      </p:pic>
      <p:sp>
        <p:nvSpPr>
          <p:cNvPr id="6" name="TextBox 5"/>
          <p:cNvSpPr txBox="1"/>
          <p:nvPr/>
        </p:nvSpPr>
        <p:spPr>
          <a:xfrm>
            <a:off x="1752600" y="4648200"/>
            <a:ext cx="1143000" cy="381000"/>
          </a:xfrm>
          <a:prstGeom prst="rect">
            <a:avLst/>
          </a:prstGeom>
          <a:noFill/>
        </p:spPr>
        <p:txBody>
          <a:bodyPr wrap="square" rtlCol="0">
            <a:spAutoFit/>
          </a:bodyPr>
          <a:lstStyle/>
          <a:p>
            <a:r>
              <a:rPr lang="en-US" dirty="0"/>
              <a:t>1929</a:t>
            </a:r>
          </a:p>
        </p:txBody>
      </p:sp>
      <p:sp>
        <p:nvSpPr>
          <p:cNvPr id="7" name="TextBox 6"/>
          <p:cNvSpPr txBox="1"/>
          <p:nvPr/>
        </p:nvSpPr>
        <p:spPr>
          <a:xfrm>
            <a:off x="5334000" y="6400800"/>
            <a:ext cx="1371600" cy="369332"/>
          </a:xfrm>
          <a:prstGeom prst="rect">
            <a:avLst/>
          </a:prstGeom>
          <a:noFill/>
        </p:spPr>
        <p:txBody>
          <a:bodyPr wrap="square" rtlCol="0">
            <a:spAutoFit/>
          </a:bodyPr>
          <a:lstStyle/>
          <a:p>
            <a:r>
              <a:rPr lang="en-US" dirty="0"/>
              <a:t>2017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 </a:t>
            </a:r>
          </a:p>
        </p:txBody>
      </p:sp>
      <p:sp>
        <p:nvSpPr>
          <p:cNvPr id="3" name="Content Placeholder 2"/>
          <p:cNvSpPr>
            <a:spLocks noGrp="1"/>
          </p:cNvSpPr>
          <p:nvPr>
            <p:ph idx="1"/>
          </p:nvPr>
        </p:nvSpPr>
        <p:spPr>
          <a:xfrm>
            <a:off x="457200" y="1600200"/>
            <a:ext cx="4038600" cy="4525963"/>
          </a:xfrm>
        </p:spPr>
        <p:txBody>
          <a:bodyPr>
            <a:normAutofit/>
          </a:bodyPr>
          <a:lstStyle/>
          <a:p>
            <a:r>
              <a:rPr lang="en-US" dirty="0"/>
              <a:t>ACS Statements</a:t>
            </a:r>
          </a:p>
          <a:p>
            <a:pPr>
              <a:buNone/>
            </a:pPr>
            <a:endParaRPr lang="en-US" dirty="0"/>
          </a:p>
          <a:p>
            <a:pPr lvl="1"/>
            <a:r>
              <a:rPr lang="en-US" dirty="0"/>
              <a:t>Importance of Parental Leave</a:t>
            </a:r>
            <a:endParaRPr lang="en-US" sz="2900" dirty="0"/>
          </a:p>
          <a:p>
            <a:pPr lvl="2"/>
            <a:endParaRPr lang="en-US" dirty="0"/>
          </a:p>
          <a:p>
            <a:pPr lvl="1"/>
            <a:r>
              <a:rPr lang="en-US" dirty="0"/>
              <a:t>Gender Salary Equity</a:t>
            </a:r>
          </a:p>
          <a:p>
            <a:pPr lvl="1"/>
            <a:endParaRPr lang="en-US" dirty="0"/>
          </a:p>
          <a:p>
            <a:pPr lvl="1"/>
            <a:r>
              <a:rPr lang="en-US" dirty="0"/>
              <a:t>Intimate Partner Violence</a:t>
            </a:r>
          </a:p>
          <a:p>
            <a:pPr lvl="1"/>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4126230" cy="3086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14400"/>
          </a:xfrm>
        </p:spPr>
        <p:txBody>
          <a:bodyPr>
            <a:normAutofit fontScale="90000"/>
          </a:bodyPr>
          <a:lstStyle/>
          <a:p>
            <a:br>
              <a:rPr lang="en-US" b="1" dirty="0"/>
            </a:br>
            <a:r>
              <a:rPr lang="en-US" sz="3600" b="1" dirty="0"/>
              <a:t>Statement on the Importance of Parental Leave</a:t>
            </a:r>
            <a:br>
              <a:rPr lang="en-US" b="1" dirty="0"/>
            </a:br>
            <a:endParaRPr lang="en-US" dirty="0"/>
          </a:p>
        </p:txBody>
      </p:sp>
      <p:sp>
        <p:nvSpPr>
          <p:cNvPr id="3" name="Content Placeholder 2"/>
          <p:cNvSpPr>
            <a:spLocks noGrp="1"/>
          </p:cNvSpPr>
          <p:nvPr>
            <p:ph idx="1"/>
          </p:nvPr>
        </p:nvSpPr>
        <p:spPr>
          <a:xfrm>
            <a:off x="381000" y="1143000"/>
            <a:ext cx="5943600" cy="4525963"/>
          </a:xfrm>
        </p:spPr>
        <p:txBody>
          <a:bodyPr>
            <a:normAutofit fontScale="25000" lnSpcReduction="20000"/>
          </a:bodyPr>
          <a:lstStyle/>
          <a:p>
            <a:r>
              <a:rPr lang="en-US" sz="9600" i="1" dirty="0"/>
              <a:t>Online February 24, 2016 </a:t>
            </a:r>
          </a:p>
          <a:p>
            <a:r>
              <a:rPr lang="en-US" sz="9600" dirty="0"/>
              <a:t>A successful surgical career should not preclude a surgeon’s choice to be a parent. </a:t>
            </a:r>
          </a:p>
          <a:p>
            <a:r>
              <a:rPr lang="en-US" sz="9600" dirty="0"/>
              <a:t>As a profession, surgery should be supportive of healthy pregnancy outcomes, and not punish those surgeons who choose to have children.   </a:t>
            </a:r>
          </a:p>
          <a:p>
            <a:r>
              <a:rPr lang="en-US" sz="9600" dirty="0"/>
              <a:t>Parental leave terms should be explicitly included in all employment contracts. </a:t>
            </a:r>
          </a:p>
          <a:p>
            <a:pPr lvl="1"/>
            <a:r>
              <a:rPr lang="en-US" sz="9600" dirty="0"/>
              <a:t>Flexible and equitable schedule for the surgeon taking leave and all others affected by the absence. Surgeons should not be expected to make up for call missed during leave. </a:t>
            </a:r>
          </a:p>
          <a:p>
            <a:pPr lvl="1"/>
            <a:r>
              <a:rPr lang="en-US" sz="9600" dirty="0"/>
              <a:t>The Family Medical Leave Act (FMLA) of 1993 allows employees to take up to 12 weeks of unpaid leave.</a:t>
            </a:r>
            <a:br>
              <a:rPr lang="en-US" sz="9600" dirty="0"/>
            </a:br>
            <a:br>
              <a:rPr lang="en-US" sz="6200" dirty="0"/>
            </a:br>
            <a:endParaRPr lang="en-US" sz="6200" dirty="0"/>
          </a:p>
        </p:txBody>
      </p:sp>
      <p:pic>
        <p:nvPicPr>
          <p:cNvPr id="4" name="Picture 3"/>
          <p:cNvPicPr>
            <a:picLocks noChangeAspect="1"/>
          </p:cNvPicPr>
          <p:nvPr/>
        </p:nvPicPr>
        <p:blipFill>
          <a:blip r:embed="rId2" cstate="print"/>
          <a:stretch>
            <a:fillRect/>
          </a:stretch>
        </p:blipFill>
        <p:spPr>
          <a:xfrm>
            <a:off x="6533444" y="2057400"/>
            <a:ext cx="2610556" cy="2819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WiSC</a:t>
            </a:r>
            <a:r>
              <a:rPr lang="en-US" dirty="0"/>
              <a:t> Committee 2017</a:t>
            </a:r>
          </a:p>
        </p:txBody>
      </p:sp>
      <p:pic>
        <p:nvPicPr>
          <p:cNvPr id="4" name="Picture 3" descr="C:\Users\Susan\AppData\Local\Microsoft\Windows\Temporary Internet Files\Content.Word\CRB_1938.jpg"/>
          <p:cNvPicPr/>
          <p:nvPr/>
        </p:nvPicPr>
        <p:blipFill>
          <a:blip r:embed="rId2" cstate="print"/>
          <a:srcRect/>
          <a:stretch>
            <a:fillRect/>
          </a:stretch>
        </p:blipFill>
        <p:spPr bwMode="auto">
          <a:xfrm>
            <a:off x="914400" y="1295400"/>
            <a:ext cx="7467600" cy="5181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a:t>Statement on the Importance of Parental Leave</a:t>
            </a:r>
            <a:endParaRPr lang="en-US" sz="3200" dirty="0"/>
          </a:p>
        </p:txBody>
      </p:sp>
      <p:sp>
        <p:nvSpPr>
          <p:cNvPr id="3" name="Content Placeholder 2"/>
          <p:cNvSpPr>
            <a:spLocks noGrp="1"/>
          </p:cNvSpPr>
          <p:nvPr>
            <p:ph idx="1"/>
          </p:nvPr>
        </p:nvSpPr>
        <p:spPr>
          <a:xfrm>
            <a:off x="228600" y="990600"/>
            <a:ext cx="6324600" cy="4525963"/>
          </a:xfrm>
        </p:spPr>
        <p:txBody>
          <a:bodyPr>
            <a:noAutofit/>
          </a:bodyPr>
          <a:lstStyle/>
          <a:p>
            <a:pPr lvl="1"/>
            <a:r>
              <a:rPr lang="en-US" sz="2400" dirty="0"/>
              <a:t>Payment for parental leave should be negotiated. The surgeon should not be responsible for costs to the practice during the period of leave. </a:t>
            </a:r>
          </a:p>
          <a:p>
            <a:pPr lvl="1"/>
            <a:r>
              <a:rPr lang="en-US" sz="2400" dirty="0"/>
              <a:t>Institutions and practices exempt from the FMLA law are encouraged to voluntarily allow new parents the opportunity to take unpaid leave consistent with FMLA.</a:t>
            </a:r>
          </a:p>
          <a:p>
            <a:r>
              <a:rPr lang="en-US" sz="2400" dirty="0"/>
              <a:t>Surgeons who intend to breastfeed should be allowed flexibility to support expressing breast milk. </a:t>
            </a:r>
          </a:p>
          <a:p>
            <a:r>
              <a:rPr lang="en-US" sz="2400" dirty="0"/>
              <a:t>Parental leave should be considered when making decisions regarding benefits, promotion, or continued employment.</a:t>
            </a:r>
          </a:p>
          <a:p>
            <a:endParaRPr lang="en-US" sz="24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4010" y="2286000"/>
            <a:ext cx="2459990" cy="244411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b="1" dirty="0"/>
              <a:t>Statement on Gender Salary Equity</a:t>
            </a:r>
            <a:endParaRPr lang="en-US" dirty="0"/>
          </a:p>
        </p:txBody>
      </p:sp>
      <p:sp>
        <p:nvSpPr>
          <p:cNvPr id="3" name="Content Placeholder 2"/>
          <p:cNvSpPr>
            <a:spLocks noGrp="1"/>
          </p:cNvSpPr>
          <p:nvPr>
            <p:ph idx="1"/>
          </p:nvPr>
        </p:nvSpPr>
        <p:spPr>
          <a:xfrm>
            <a:off x="457200" y="914400"/>
            <a:ext cx="8229600" cy="4525963"/>
          </a:xfrm>
        </p:spPr>
        <p:txBody>
          <a:bodyPr>
            <a:noAutofit/>
          </a:bodyPr>
          <a:lstStyle/>
          <a:p>
            <a:pPr marL="0" indent="0">
              <a:buNone/>
            </a:pPr>
            <a:r>
              <a:rPr lang="en-US" sz="2000" dirty="0"/>
              <a:t>Online August 2, 2017 (</a:t>
            </a:r>
            <a:r>
              <a:rPr lang="en-US" sz="2000" i="1" dirty="0"/>
              <a:t>developed</a:t>
            </a:r>
            <a:r>
              <a:rPr lang="en-US" sz="2000" dirty="0"/>
              <a:t> </a:t>
            </a:r>
            <a:r>
              <a:rPr lang="en-US" sz="2000" i="1" dirty="0"/>
              <a:t>in partnership with the Association of Women Surgeons)</a:t>
            </a:r>
          </a:p>
          <a:p>
            <a:r>
              <a:rPr lang="en-US" sz="2000" dirty="0"/>
              <a:t>Substantial pay differentials exist between male and female surgeons even after adjusting for factors such as age, years of experience, specialty, work hours, and productivity.</a:t>
            </a:r>
            <a:r>
              <a:rPr lang="en-US" sz="2000" baseline="30000" dirty="0"/>
              <a:t> </a:t>
            </a:r>
            <a:r>
              <a:rPr lang="en-US" sz="2000" dirty="0"/>
              <a:t> </a:t>
            </a:r>
          </a:p>
          <a:p>
            <a:r>
              <a:rPr lang="en-US" sz="2000" dirty="0"/>
              <a:t>The American College of Surgeons supports pay equity among surgeons, regardless of gender.</a:t>
            </a:r>
          </a:p>
          <a:p>
            <a:r>
              <a:rPr lang="en-US" sz="2000" dirty="0"/>
              <a:t>Employers should promote transparency in defining the criteria for initial and subsequent physician salaries. </a:t>
            </a:r>
          </a:p>
          <a:p>
            <a:r>
              <a:rPr lang="en-US" sz="2000" dirty="0"/>
              <a:t>To ensure equitable compensation, performance reviews and benchmark salaries of all surgeons should be reviewed routinely in both academic and clinical practice settings. </a:t>
            </a:r>
          </a:p>
          <a:p>
            <a:r>
              <a:rPr lang="en-US" sz="2000" dirty="0"/>
              <a:t>Any identified pay disparity should be remedied</a:t>
            </a:r>
            <a:r>
              <a:rPr lang="en-US" sz="240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1320800" y="0"/>
            <a:ext cx="6488646" cy="6858000"/>
          </a:xfrm>
          <a:prstGeom prst="rect">
            <a:avLst/>
          </a:prstGeom>
        </p:spPr>
      </p:pic>
    </p:spTree>
    <p:extLst>
      <p:ext uri="{BB962C8B-B14F-4D97-AF65-F5344CB8AC3E}">
        <p14:creationId xmlns:p14="http://schemas.microsoft.com/office/powerpoint/2010/main" val="1799959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a:t>Statement on Gender Salary Equity</a:t>
            </a:r>
            <a:endParaRPr lang="en-US" dirty="0"/>
          </a:p>
        </p:txBody>
      </p:sp>
      <p:sp>
        <p:nvSpPr>
          <p:cNvPr id="3" name="Content Placeholder 2"/>
          <p:cNvSpPr>
            <a:spLocks noGrp="1"/>
          </p:cNvSpPr>
          <p:nvPr>
            <p:ph idx="1"/>
          </p:nvPr>
        </p:nvSpPr>
        <p:spPr>
          <a:xfrm>
            <a:off x="381000" y="1295400"/>
            <a:ext cx="8229600" cy="4525963"/>
          </a:xfrm>
        </p:spPr>
        <p:txBody>
          <a:bodyPr>
            <a:normAutofit fontScale="70000" lnSpcReduction="20000"/>
          </a:bodyPr>
          <a:lstStyle/>
          <a:p>
            <a:r>
              <a:rPr lang="en-US" dirty="0"/>
              <a:t>Implicit bias and compensation determination training should be provided for all individuals in a position to determine salary.</a:t>
            </a:r>
          </a:p>
          <a:p>
            <a:r>
              <a:rPr lang="en-US" dirty="0"/>
              <a:t>Compensation training should provide a thorough understanding of compensation policies, how rates of pay are determined, and how to communicate compensation.</a:t>
            </a:r>
          </a:p>
          <a:p>
            <a:r>
              <a:rPr lang="en-US" dirty="0"/>
              <a:t>Information about compensation, including summary data by rank, years of employment, and gender should be made available to all surgeons within the department. </a:t>
            </a:r>
          </a:p>
          <a:p>
            <a:r>
              <a:rPr lang="en-US" dirty="0"/>
              <a:t>Educational programs also should be established to help promote an understanding of self-worth and self-confidence. These educational efforts should be extended to residents and medical students so that essential negotiation skills are fostered early in training.</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Empowerment</a:t>
            </a:r>
          </a:p>
        </p:txBody>
      </p:sp>
      <p:sp>
        <p:nvSpPr>
          <p:cNvPr id="3" name="Content Placeholder 2"/>
          <p:cNvSpPr>
            <a:spLocks noGrp="1"/>
          </p:cNvSpPr>
          <p:nvPr>
            <p:ph idx="1"/>
          </p:nvPr>
        </p:nvSpPr>
        <p:spPr/>
        <p:txBody>
          <a:bodyPr/>
          <a:lstStyle/>
          <a:p>
            <a:r>
              <a:rPr lang="en-US" dirty="0"/>
              <a:t>Intimate partner violence</a:t>
            </a:r>
          </a:p>
          <a:p>
            <a:r>
              <a:rPr lang="en-US" dirty="0"/>
              <a:t>Bullying </a:t>
            </a:r>
          </a:p>
          <a:p>
            <a:r>
              <a:rPr lang="en-US" dirty="0"/>
              <a:t>Harassment</a:t>
            </a:r>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505200"/>
            <a:ext cx="3512185" cy="2322195"/>
          </a:xfrm>
          <a:prstGeom prst="rect">
            <a:avLst/>
          </a:prstGeom>
          <a:noFill/>
          <a:ln>
            <a:noFill/>
          </a:ln>
        </p:spPr>
      </p:pic>
      <p:sp>
        <p:nvSpPr>
          <p:cNvPr id="6" name="TextBox 5"/>
          <p:cNvSpPr txBox="1"/>
          <p:nvPr/>
        </p:nvSpPr>
        <p:spPr>
          <a:xfrm>
            <a:off x="2590800" y="5791200"/>
            <a:ext cx="3429000" cy="369332"/>
          </a:xfrm>
          <a:prstGeom prst="rect">
            <a:avLst/>
          </a:prstGeom>
          <a:noFill/>
        </p:spPr>
        <p:txBody>
          <a:bodyPr wrap="square" rtlCol="0">
            <a:spAutoFit/>
          </a:bodyPr>
          <a:lstStyle/>
          <a:p>
            <a:r>
              <a:rPr lang="en-US" dirty="0"/>
              <a:t>Dr. </a:t>
            </a:r>
            <a:r>
              <a:rPr lang="en-US" dirty="0" err="1"/>
              <a:t>Sherilyn</a:t>
            </a:r>
            <a:r>
              <a:rPr lang="en-US" dirty="0"/>
              <a:t> Gordon-Burroughs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43000"/>
          </a:xfrm>
        </p:spPr>
        <p:txBody>
          <a:bodyPr>
            <a:normAutofit fontScale="90000"/>
          </a:bodyPr>
          <a:lstStyle/>
          <a:p>
            <a:r>
              <a:rPr lang="en-US" dirty="0"/>
              <a:t>Statement on Intimate Partner Violence</a:t>
            </a:r>
          </a:p>
        </p:txBody>
      </p:sp>
      <p:sp>
        <p:nvSpPr>
          <p:cNvPr id="3" name="Content Placeholder 2"/>
          <p:cNvSpPr>
            <a:spLocks noGrp="1"/>
          </p:cNvSpPr>
          <p:nvPr>
            <p:ph idx="1"/>
          </p:nvPr>
        </p:nvSpPr>
        <p:spPr>
          <a:xfrm>
            <a:off x="152400" y="1219200"/>
            <a:ext cx="5105400" cy="4525963"/>
          </a:xfrm>
        </p:spPr>
        <p:txBody>
          <a:bodyPr>
            <a:noAutofit/>
          </a:bodyPr>
          <a:lstStyle/>
          <a:p>
            <a:r>
              <a:rPr lang="en-US" sz="1600" i="1" dirty="0"/>
              <a:t>Awaiting approval from BOR</a:t>
            </a:r>
            <a:endParaRPr lang="en-US" sz="2000" dirty="0"/>
          </a:p>
          <a:p>
            <a:pPr fontAlgn="base"/>
            <a:r>
              <a:rPr lang="en-US" sz="2000" dirty="0"/>
              <a:t>Intimate partner violence (IPV) is a major public health problem.  </a:t>
            </a:r>
          </a:p>
          <a:p>
            <a:pPr fontAlgn="base"/>
            <a:r>
              <a:rPr lang="en-US" sz="2000" dirty="0"/>
              <a:t>IPV is defined as behavior designed to exert undue control over another person, using physical, sexual, verbal, or emotional abuse within the context of an intimate relationship.</a:t>
            </a:r>
          </a:p>
          <a:p>
            <a:pPr fontAlgn="base"/>
            <a:r>
              <a:rPr lang="en-US" sz="2000" dirty="0"/>
              <a:t>IPV affects both women and men, regardless of sexual orientation, gender identity, age, socioeconomic status, education, culture, religion, race, or ethnicity.  Surgical colleagues and trainees are also at risk for IPV. IPV victims may feel afraid, embarrassed or ashamed, and therefore may not be forthcoming about their circumstances.</a:t>
            </a:r>
          </a:p>
        </p:txBody>
      </p:sp>
      <p:pic>
        <p:nvPicPr>
          <p:cNvPr id="7" name="Picture 6"/>
          <p:cNvPicPr>
            <a:picLocks noChangeAspect="1"/>
          </p:cNvPicPr>
          <p:nvPr/>
        </p:nvPicPr>
        <p:blipFill>
          <a:blip r:embed="rId2" cstate="print"/>
          <a:stretch>
            <a:fillRect/>
          </a:stretch>
        </p:blipFill>
        <p:spPr>
          <a:xfrm>
            <a:off x="5257800" y="1676400"/>
            <a:ext cx="3769131" cy="41148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143000"/>
          </a:xfrm>
        </p:spPr>
        <p:txBody>
          <a:bodyPr>
            <a:normAutofit fontScale="90000"/>
          </a:bodyPr>
          <a:lstStyle/>
          <a:p>
            <a:r>
              <a:rPr lang="en-US" dirty="0"/>
              <a:t>Statement on Intimate Partner Violence</a:t>
            </a:r>
          </a:p>
        </p:txBody>
      </p:sp>
      <p:sp>
        <p:nvSpPr>
          <p:cNvPr id="3" name="Content Placeholder 2"/>
          <p:cNvSpPr>
            <a:spLocks noGrp="1"/>
          </p:cNvSpPr>
          <p:nvPr>
            <p:ph idx="1"/>
          </p:nvPr>
        </p:nvSpPr>
        <p:spPr>
          <a:xfrm>
            <a:off x="228600" y="990600"/>
            <a:ext cx="6096000" cy="4953000"/>
          </a:xfrm>
        </p:spPr>
        <p:txBody>
          <a:bodyPr>
            <a:noAutofit/>
          </a:bodyPr>
          <a:lstStyle/>
          <a:p>
            <a:pPr fontAlgn="base"/>
            <a:r>
              <a:rPr lang="en-US" sz="2000" dirty="0"/>
              <a:t>Women exposed to IPV have a five-fold increased risk of suicide, and 40% of female homicide victims are killed by an intimate partner.</a:t>
            </a:r>
          </a:p>
          <a:p>
            <a:pPr fontAlgn="base"/>
            <a:r>
              <a:rPr lang="en-US" sz="2000" dirty="0"/>
              <a:t>IPV is highly likely to recur, and failure to recognize it can have lethal consequences for patients, colleagues and innocent bystanders. </a:t>
            </a:r>
          </a:p>
          <a:p>
            <a:pPr fontAlgn="base"/>
            <a:r>
              <a:rPr lang="en-US" sz="2000" dirty="0"/>
              <a:t>Screening with explicit questioning can help identify victims of IPV. </a:t>
            </a:r>
          </a:p>
          <a:p>
            <a:pPr fontAlgn="base"/>
            <a:r>
              <a:rPr lang="en-US" sz="2000" dirty="0"/>
              <a:t>Patients should be referred to appropriate resources and follow up for IPV. Surgical training should include education about IPV.</a:t>
            </a:r>
          </a:p>
          <a:p>
            <a:pPr fontAlgn="base"/>
            <a:r>
              <a:rPr lang="en-US" sz="2000" dirty="0"/>
              <a:t>Surgeons should identify and intervene when colleagues and trainees are victims of IPV, or can be identified to be in an at-risk situation. </a:t>
            </a:r>
          </a:p>
          <a:p>
            <a:pPr fontAlgn="base"/>
            <a:r>
              <a:rPr lang="en-US" sz="2000" dirty="0"/>
              <a:t>Surgeons and surgical departments should develop programs within their practices and departments to help identify and support colleagues who are victims of IPV, using national and international guidelines.</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7405" y="1219200"/>
            <a:ext cx="2859405" cy="28594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Autofit/>
          </a:bodyPr>
          <a:lstStyle/>
          <a:p>
            <a:r>
              <a:rPr lang="en-US" sz="3600" dirty="0"/>
              <a:t>Structure, Function, and Communications</a:t>
            </a:r>
            <a:br>
              <a:rPr lang="en-US" sz="3600" dirty="0"/>
            </a:br>
            <a:r>
              <a:rPr lang="en-US" sz="3600" dirty="0"/>
              <a:t>Women Surgeons Online Community </a:t>
            </a:r>
          </a:p>
        </p:txBody>
      </p:sp>
      <p:sp>
        <p:nvSpPr>
          <p:cNvPr id="3" name="Content Placeholder 2"/>
          <p:cNvSpPr>
            <a:spLocks noGrp="1"/>
          </p:cNvSpPr>
          <p:nvPr>
            <p:ph sz="half" idx="1"/>
          </p:nvPr>
        </p:nvSpPr>
        <p:spPr/>
        <p:txBody>
          <a:bodyPr>
            <a:normAutofit/>
          </a:bodyPr>
          <a:lstStyle/>
          <a:p>
            <a:pPr lvl="0"/>
            <a:r>
              <a:rPr lang="en-US" dirty="0"/>
              <a:t>2016</a:t>
            </a:r>
          </a:p>
          <a:p>
            <a:pPr lvl="1"/>
            <a:r>
              <a:rPr lang="en-US" dirty="0"/>
              <a:t>5,573 community members</a:t>
            </a:r>
          </a:p>
          <a:p>
            <a:pPr lvl="1"/>
            <a:r>
              <a:rPr lang="en-US" dirty="0"/>
              <a:t>240 total discussion posts</a:t>
            </a:r>
          </a:p>
          <a:p>
            <a:pPr lvl="1"/>
            <a:r>
              <a:rPr lang="en-US" dirty="0"/>
              <a:t>57 new threads</a:t>
            </a:r>
          </a:p>
          <a:p>
            <a:pPr lvl="1"/>
            <a:r>
              <a:rPr lang="en-US" dirty="0"/>
              <a:t>183 replies to discussion</a:t>
            </a:r>
          </a:p>
          <a:p>
            <a:pPr lvl="1"/>
            <a:r>
              <a:rPr lang="en-US" dirty="0"/>
              <a:t>58 replies to sender</a:t>
            </a:r>
          </a:p>
          <a:p>
            <a:pPr lvl="1"/>
            <a:r>
              <a:rPr lang="en-US" dirty="0"/>
              <a:t>16 recommends</a:t>
            </a:r>
          </a:p>
          <a:p>
            <a:endParaRPr lang="en-US" dirty="0"/>
          </a:p>
        </p:txBody>
      </p:sp>
      <p:sp>
        <p:nvSpPr>
          <p:cNvPr id="4" name="Content Placeholder 3"/>
          <p:cNvSpPr>
            <a:spLocks noGrp="1"/>
          </p:cNvSpPr>
          <p:nvPr>
            <p:ph sz="half" idx="2"/>
          </p:nvPr>
        </p:nvSpPr>
        <p:spPr/>
        <p:txBody>
          <a:bodyPr>
            <a:normAutofit/>
          </a:bodyPr>
          <a:lstStyle/>
          <a:p>
            <a:r>
              <a:rPr lang="en-US" dirty="0"/>
              <a:t>2018 (6 months)</a:t>
            </a:r>
          </a:p>
          <a:p>
            <a:pPr lvl="1"/>
            <a:r>
              <a:rPr lang="en-US" dirty="0"/>
              <a:t>5,401 current community members</a:t>
            </a:r>
          </a:p>
          <a:p>
            <a:pPr lvl="1"/>
            <a:r>
              <a:rPr lang="en-US" dirty="0"/>
              <a:t>203 total discussion posts</a:t>
            </a:r>
          </a:p>
          <a:p>
            <a:pPr lvl="1"/>
            <a:r>
              <a:rPr lang="en-US" dirty="0"/>
              <a:t>42 new threads</a:t>
            </a:r>
          </a:p>
          <a:p>
            <a:pPr lvl="1"/>
            <a:r>
              <a:rPr lang="en-US" dirty="0"/>
              <a:t>161 replies to discussion</a:t>
            </a:r>
          </a:p>
          <a:p>
            <a:pPr lvl="1"/>
            <a:r>
              <a:rPr lang="en-US" dirty="0"/>
              <a:t>50 replies to sender</a:t>
            </a:r>
          </a:p>
          <a:p>
            <a:pPr lvl="1"/>
            <a:r>
              <a:rPr lang="en-US" dirty="0"/>
              <a:t>29 recommends</a:t>
            </a:r>
          </a:p>
          <a:p>
            <a:endParaRPr lang="en-US" dirty="0"/>
          </a:p>
        </p:txBody>
      </p:sp>
    </p:spTree>
    <p:extLst>
      <p:ext uri="{BB962C8B-B14F-4D97-AF65-F5344CB8AC3E}">
        <p14:creationId xmlns:p14="http://schemas.microsoft.com/office/powerpoint/2010/main" val="2870889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 Function, and Communications</a:t>
            </a:r>
          </a:p>
        </p:txBody>
      </p:sp>
      <p:sp>
        <p:nvSpPr>
          <p:cNvPr id="3" name="Content Placeholder 2"/>
          <p:cNvSpPr>
            <a:spLocks noGrp="1"/>
          </p:cNvSpPr>
          <p:nvPr>
            <p:ph idx="1"/>
          </p:nvPr>
        </p:nvSpPr>
        <p:spPr>
          <a:xfrm>
            <a:off x="152400" y="1600200"/>
            <a:ext cx="5486400" cy="4525963"/>
          </a:xfrm>
        </p:spPr>
        <p:txBody>
          <a:bodyPr>
            <a:normAutofit fontScale="77500" lnSpcReduction="20000"/>
          </a:bodyPr>
          <a:lstStyle/>
          <a:p>
            <a:r>
              <a:rPr lang="en-US" dirty="0"/>
              <a:t>Although the ACS Women in Surgery Community does provide the option for participants to post anonymously, the Community is not the best forum for sensitive discussions. </a:t>
            </a:r>
          </a:p>
          <a:p>
            <a:r>
              <a:rPr lang="en-US" dirty="0"/>
              <a:t>Twitter </a:t>
            </a:r>
            <a:r>
              <a:rPr lang="en-US" dirty="0" err="1"/>
              <a:t>hashtag</a:t>
            </a:r>
            <a:r>
              <a:rPr lang="en-US" dirty="0"/>
              <a:t> for the Committee, #</a:t>
            </a:r>
            <a:r>
              <a:rPr lang="en-US" dirty="0" err="1"/>
              <a:t>WISComm</a:t>
            </a:r>
            <a:r>
              <a:rPr lang="en-US" dirty="0"/>
              <a:t>. The College will follow and </a:t>
            </a:r>
            <a:r>
              <a:rPr lang="en-US" dirty="0" err="1"/>
              <a:t>retweet</a:t>
            </a:r>
            <a:r>
              <a:rPr lang="en-US" dirty="0"/>
              <a:t> relevant posts. </a:t>
            </a:r>
          </a:p>
          <a:p>
            <a:r>
              <a:rPr lang="en-US" dirty="0"/>
              <a:t>Membership: over 50 women applied for 5 spots on the committee in 2018; Try to ensure diversity of practice, specialty, geographic location, age, URM representation</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524000"/>
            <a:ext cx="3505200" cy="4114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1"/>
            <a:ext cx="8229600" cy="1143000"/>
          </a:xfrm>
        </p:spPr>
        <p:txBody>
          <a:bodyPr>
            <a:normAutofit/>
          </a:bodyPr>
          <a:lstStyle/>
          <a:p>
            <a:r>
              <a:rPr lang="en-US" dirty="0"/>
              <a:t>Mentoring Subcommittee</a:t>
            </a:r>
          </a:p>
        </p:txBody>
      </p:sp>
      <p:sp>
        <p:nvSpPr>
          <p:cNvPr id="3" name="Content Placeholder 2"/>
          <p:cNvSpPr>
            <a:spLocks noGrp="1"/>
          </p:cNvSpPr>
          <p:nvPr>
            <p:ph idx="1"/>
          </p:nvPr>
        </p:nvSpPr>
        <p:spPr>
          <a:xfrm>
            <a:off x="304800" y="1143001"/>
            <a:ext cx="8382000" cy="3276599"/>
          </a:xfrm>
        </p:spPr>
        <p:txBody>
          <a:bodyPr>
            <a:normAutofit fontScale="32500" lnSpcReduction="20000"/>
          </a:bodyPr>
          <a:lstStyle/>
          <a:p>
            <a:pPr>
              <a:buNone/>
            </a:pPr>
            <a:endParaRPr lang="en-US" sz="5600" b="1" dirty="0"/>
          </a:p>
          <a:p>
            <a:pPr>
              <a:buNone/>
            </a:pPr>
            <a:r>
              <a:rPr lang="en-US" sz="5600" b="1" dirty="0"/>
              <a:t>Mentor Program History</a:t>
            </a:r>
            <a:endParaRPr lang="en-US" sz="5600" dirty="0"/>
          </a:p>
          <a:p>
            <a:r>
              <a:rPr lang="en-US" sz="5600" dirty="0"/>
              <a:t>Established in 2013 with 6 pairs</a:t>
            </a:r>
          </a:p>
          <a:p>
            <a:r>
              <a:rPr lang="en-US" sz="5600" dirty="0"/>
              <a:t>2014 – 35 pairs</a:t>
            </a:r>
          </a:p>
          <a:p>
            <a:r>
              <a:rPr lang="en-US" sz="5600" dirty="0"/>
              <a:t>2015 – 15 pairs</a:t>
            </a:r>
          </a:p>
          <a:p>
            <a:r>
              <a:rPr lang="en-US" sz="5600" dirty="0"/>
              <a:t>2016 – 26 pairs</a:t>
            </a:r>
          </a:p>
          <a:p>
            <a:r>
              <a:rPr lang="en-US" sz="5600" dirty="0"/>
              <a:t>2017 – 21 pairs</a:t>
            </a:r>
          </a:p>
          <a:p>
            <a:r>
              <a:rPr lang="en-US" sz="5600" dirty="0"/>
              <a:t>2018 – 30 pairs</a:t>
            </a:r>
          </a:p>
          <a:p>
            <a:pPr>
              <a:buNone/>
            </a:pPr>
            <a:r>
              <a:rPr lang="en-US" sz="5600" dirty="0"/>
              <a:t> </a:t>
            </a:r>
          </a:p>
          <a:p>
            <a:pPr marL="0" indent="0">
              <a:buNone/>
            </a:pPr>
            <a:r>
              <a:rPr lang="en-US" sz="8600" dirty="0"/>
              <a:t>95% would recommend program to a friend</a:t>
            </a:r>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4495800"/>
            <a:ext cx="5486400" cy="19202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WiSC</a:t>
            </a:r>
            <a:r>
              <a:rPr lang="en-US" dirty="0"/>
              <a:t> Mission</a:t>
            </a:r>
          </a:p>
        </p:txBody>
      </p:sp>
      <p:sp>
        <p:nvSpPr>
          <p:cNvPr id="3" name="Content Placeholder 2"/>
          <p:cNvSpPr>
            <a:spLocks noGrp="1"/>
          </p:cNvSpPr>
          <p:nvPr>
            <p:ph idx="1"/>
          </p:nvPr>
        </p:nvSpPr>
        <p:spPr>
          <a:xfrm>
            <a:off x="457200" y="1600200"/>
            <a:ext cx="5410200" cy="4525963"/>
          </a:xfrm>
        </p:spPr>
        <p:txBody>
          <a:bodyPr>
            <a:normAutofit fontScale="77500" lnSpcReduction="20000"/>
          </a:bodyPr>
          <a:lstStyle/>
          <a:p>
            <a:pPr marL="0" indent="0">
              <a:buNone/>
            </a:pPr>
            <a:r>
              <a:rPr lang="en-US" i="1" dirty="0"/>
              <a:t>The mission of the Women in Surgery Committee is to:</a:t>
            </a:r>
          </a:p>
          <a:p>
            <a:r>
              <a:rPr lang="en-US" i="1" dirty="0"/>
              <a:t> enable women surgeons of all ages and practice types to develop their individual potential as professionals, </a:t>
            </a:r>
          </a:p>
          <a:p>
            <a:r>
              <a:rPr lang="en-US" i="1" dirty="0"/>
              <a:t>promote an environment that fosters inclusion, respect, and success, develop, encourage and advance women surgeons as leaders, and </a:t>
            </a:r>
          </a:p>
          <a:p>
            <a:r>
              <a:rPr lang="en-US" i="1" dirty="0"/>
              <a:t>provide a forum and networking opportunities to enhance women’s surgical career satisfaction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867400" y="2362200"/>
            <a:ext cx="3124200" cy="1993024"/>
          </a:xfrm>
          <a:prstGeom prst="rect">
            <a:avLst/>
          </a:prstGeom>
          <a:noFill/>
          <a:ln w="9525">
            <a:noFill/>
            <a:miter lim="800000"/>
            <a:headEnd/>
            <a:tailEnd/>
          </a:ln>
        </p:spPr>
      </p:pic>
    </p:spTree>
    <p:extLst>
      <p:ext uri="{BB962C8B-B14F-4D97-AF65-F5344CB8AC3E}">
        <p14:creationId xmlns:p14="http://schemas.microsoft.com/office/powerpoint/2010/main" val="1965674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a:t> Program Subcommittee</a:t>
            </a:r>
          </a:p>
        </p:txBody>
      </p:sp>
      <p:sp>
        <p:nvSpPr>
          <p:cNvPr id="3" name="Content Placeholder 2"/>
          <p:cNvSpPr>
            <a:spLocks noGrp="1"/>
          </p:cNvSpPr>
          <p:nvPr>
            <p:ph idx="1"/>
          </p:nvPr>
        </p:nvSpPr>
        <p:spPr>
          <a:xfrm>
            <a:off x="228600" y="762000"/>
            <a:ext cx="6019800" cy="5334000"/>
          </a:xfrm>
        </p:spPr>
        <p:txBody>
          <a:bodyPr>
            <a:normAutofit fontScale="25000" lnSpcReduction="20000"/>
          </a:bodyPr>
          <a:lstStyle/>
          <a:p>
            <a:pPr>
              <a:buNone/>
            </a:pPr>
            <a:r>
              <a:rPr lang="en-US" sz="6400" b="1" u="sng" dirty="0"/>
              <a:t>2018 ACS Women in Surgery Committee Clinical Congress Events</a:t>
            </a:r>
            <a:endParaRPr lang="en-US" sz="6400" dirty="0"/>
          </a:p>
          <a:p>
            <a:pPr>
              <a:buNone/>
            </a:pPr>
            <a:r>
              <a:rPr lang="en-US" sz="6400" b="1" u="sng" dirty="0"/>
              <a:t>Sunday, October 21</a:t>
            </a:r>
            <a:endParaRPr lang="en-US" sz="6400" dirty="0"/>
          </a:p>
          <a:p>
            <a:pPr lvl="1">
              <a:buNone/>
            </a:pPr>
            <a:r>
              <a:rPr lang="en-US" sz="6400" dirty="0"/>
              <a:t>Presentation of the </a:t>
            </a:r>
            <a:r>
              <a:rPr lang="en-US" sz="6400" b="1" dirty="0"/>
              <a:t>Dr. Mary Edwards Walker Inspiring Women in Surgery Award </a:t>
            </a:r>
            <a:r>
              <a:rPr lang="en-US" sz="6400" dirty="0"/>
              <a:t>during the Convocation Ceremony,6:00 to 8:00pm</a:t>
            </a:r>
          </a:p>
          <a:p>
            <a:pPr>
              <a:buNone/>
            </a:pPr>
            <a:r>
              <a:rPr lang="en-US" sz="6400" b="1" u="sng" dirty="0"/>
              <a:t>Monday, October 22</a:t>
            </a:r>
            <a:endParaRPr lang="en-US" sz="6400" dirty="0"/>
          </a:p>
          <a:p>
            <a:pPr lvl="1">
              <a:buNone/>
            </a:pPr>
            <a:r>
              <a:rPr lang="en-US" sz="6400" dirty="0"/>
              <a:t>DC13 Negotiation Skills </a:t>
            </a:r>
            <a:r>
              <a:rPr lang="en-US" sz="6400" dirty="0" err="1"/>
              <a:t>Training,Boston</a:t>
            </a:r>
            <a:r>
              <a:rPr lang="en-US" sz="6400" dirty="0"/>
              <a:t> Convention &amp; Exhibition Center, 1:00 – 5:15pm, Separate registration/fee required </a:t>
            </a:r>
          </a:p>
          <a:p>
            <a:pPr lvl="1">
              <a:buNone/>
            </a:pPr>
            <a:r>
              <a:rPr lang="en-US" sz="6400" dirty="0"/>
              <a:t>Women in Surgery Reception (preceding the AWS dinner), Boston Marriott Copley Place, 6:00 to 7:30pm (5:30 to 6:00pm special invite to international women surgeons)</a:t>
            </a:r>
          </a:p>
          <a:p>
            <a:pPr>
              <a:buNone/>
            </a:pPr>
            <a:r>
              <a:rPr lang="en-US" sz="6400" b="1" u="sng" dirty="0"/>
              <a:t>Tuesday, October 24</a:t>
            </a:r>
            <a:endParaRPr lang="en-US" sz="6400" dirty="0"/>
          </a:p>
          <a:p>
            <a:pPr lvl="1">
              <a:buNone/>
            </a:pPr>
            <a:r>
              <a:rPr lang="en-US" sz="6400" dirty="0"/>
              <a:t> ME204Meet the Expert Session:  Painful Choices: Temporarily Scaling Back or Leaving Clinical Practice, 11:30am – 12:30pm, Separate registration/fee required</a:t>
            </a:r>
          </a:p>
          <a:p>
            <a:pPr lvl="1">
              <a:buNone/>
            </a:pPr>
            <a:r>
              <a:rPr lang="en-US" sz="6400" dirty="0"/>
              <a:t>Olga M. </a:t>
            </a:r>
            <a:r>
              <a:rPr lang="en-US" sz="6400" dirty="0" err="1"/>
              <a:t>Jonasson</a:t>
            </a:r>
            <a:r>
              <a:rPr lang="en-US" sz="6400" dirty="0"/>
              <a:t> Lecture, </a:t>
            </a:r>
            <a:r>
              <a:rPr lang="en-US" sz="6400" b="1" dirty="0"/>
              <a:t>Presenter: Joan </a:t>
            </a:r>
            <a:r>
              <a:rPr lang="en-US" sz="6400" b="1" dirty="0" err="1"/>
              <a:t>Reede</a:t>
            </a:r>
            <a:r>
              <a:rPr lang="en-US" sz="6400" b="1" dirty="0"/>
              <a:t>, MS, MPH, MBA – A Path Toward Diversity, Inclusion and Excellence </a:t>
            </a:r>
            <a:r>
              <a:rPr lang="en-US" sz="6400" dirty="0"/>
              <a:t>, Boston Convention &amp; Exhibition Center, 2:30 to 3:30pm</a:t>
            </a:r>
          </a:p>
          <a:p>
            <a:pPr>
              <a:buNone/>
            </a:pPr>
            <a:r>
              <a:rPr lang="en-US" sz="6400" b="1" u="sng" dirty="0"/>
              <a:t>Wednesday, October 25</a:t>
            </a:r>
          </a:p>
          <a:p>
            <a:pPr lvl="1">
              <a:buNone/>
            </a:pPr>
            <a:r>
              <a:rPr lang="en-US" sz="6400" dirty="0"/>
              <a:t>PS307 Improving Parity in Surgery, Boston Convention &amp; Exhibition Center, 8:00 – 9:30am</a:t>
            </a:r>
          </a:p>
          <a:p>
            <a:pPr lvl="1">
              <a:buNone/>
            </a:pPr>
            <a:r>
              <a:rPr lang="en-US" sz="6400" dirty="0"/>
              <a:t>ME304 Pregnancy during a Surgical Career: Strategies for Making it Work in Residency, Academics, and Private Practice, Boston Convention &amp; Exhibition Center, 11:30am – 12:30pm </a:t>
            </a:r>
          </a:p>
          <a:p>
            <a:pPr lvl="1">
              <a:buNone/>
            </a:pPr>
            <a:r>
              <a:rPr lang="en-US" sz="6400" dirty="0"/>
              <a:t> PS332 Recognizing and Responding to Distress in Your Colleagues and Yourself, Boston Convention &amp; Exhibition Center, 4:15 – 5:45pm </a:t>
            </a:r>
          </a:p>
          <a:p>
            <a:pPr>
              <a:buNone/>
            </a:pPr>
            <a:r>
              <a:rPr lang="en-US" sz="8000" dirty="0"/>
              <a:t> </a:t>
            </a:r>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828800"/>
            <a:ext cx="2667000" cy="1219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International</a:t>
            </a:r>
          </a:p>
        </p:txBody>
      </p:sp>
      <p:sp>
        <p:nvSpPr>
          <p:cNvPr id="3" name="Content Placeholder 2"/>
          <p:cNvSpPr>
            <a:spLocks noGrp="1"/>
          </p:cNvSpPr>
          <p:nvPr>
            <p:ph idx="1"/>
          </p:nvPr>
        </p:nvSpPr>
        <p:spPr>
          <a:xfrm>
            <a:off x="457200" y="1066800"/>
            <a:ext cx="8229600" cy="5334000"/>
          </a:xfrm>
        </p:spPr>
        <p:txBody>
          <a:bodyPr>
            <a:normAutofit fontScale="32500" lnSpcReduction="20000"/>
          </a:bodyPr>
          <a:lstStyle/>
          <a:p>
            <a:pPr marL="0" indent="0">
              <a:buNone/>
            </a:pPr>
            <a:r>
              <a:rPr lang="en-US" sz="5500" b="1" dirty="0"/>
              <a:t>4,252 International Fellows of ACS.  221 </a:t>
            </a:r>
            <a:r>
              <a:rPr lang="en-US" sz="5500" b="1" dirty="0">
                <a:solidFill>
                  <a:srgbClr val="C00000"/>
                </a:solidFill>
              </a:rPr>
              <a:t>(5%) </a:t>
            </a:r>
            <a:r>
              <a:rPr lang="en-US" sz="5500" b="1" dirty="0"/>
              <a:t>are women.   </a:t>
            </a:r>
          </a:p>
          <a:p>
            <a:pPr marL="0" indent="0">
              <a:buNone/>
            </a:pPr>
            <a:r>
              <a:rPr lang="en-US" sz="5500" b="1" dirty="0"/>
              <a:t>There are 42 International Chapters of ACS.  None of the presidents are women.  </a:t>
            </a:r>
          </a:p>
          <a:p>
            <a:pPr marL="0" indent="0">
              <a:buNone/>
            </a:pPr>
            <a:endParaRPr lang="en-US" sz="5500" b="1" dirty="0"/>
          </a:p>
          <a:p>
            <a:r>
              <a:rPr lang="en-US" sz="4300" b="1" dirty="0"/>
              <a:t>Women surgeons who are Honorary Fellows include:</a:t>
            </a:r>
          </a:p>
          <a:p>
            <a:pPr lvl="1"/>
            <a:r>
              <a:rPr lang="en-US" sz="4300" dirty="0" err="1"/>
              <a:t>Angelita</a:t>
            </a:r>
            <a:r>
              <a:rPr lang="en-US" sz="4300" dirty="0"/>
              <a:t> </a:t>
            </a:r>
            <a:r>
              <a:rPr lang="en-US" sz="4300" dirty="0" err="1"/>
              <a:t>Habr</a:t>
            </a:r>
            <a:r>
              <a:rPr lang="en-US" sz="4300" dirty="0"/>
              <a:t>-Gama of Brazil</a:t>
            </a:r>
          </a:p>
          <a:p>
            <a:pPr lvl="1"/>
            <a:r>
              <a:rPr lang="en-US" sz="4300" dirty="0" err="1"/>
              <a:t>Sirpa</a:t>
            </a:r>
            <a:r>
              <a:rPr lang="en-US" sz="4300" dirty="0"/>
              <a:t> </a:t>
            </a:r>
            <a:r>
              <a:rPr lang="en-US" sz="4300" dirty="0" err="1"/>
              <a:t>Asko-Seljavaara</a:t>
            </a:r>
            <a:r>
              <a:rPr lang="en-US" sz="4300" dirty="0"/>
              <a:t> of Finland</a:t>
            </a:r>
          </a:p>
          <a:p>
            <a:pPr lvl="1"/>
            <a:r>
              <a:rPr lang="en-US" sz="4300" dirty="0"/>
              <a:t>Claire </a:t>
            </a:r>
            <a:r>
              <a:rPr lang="en-US" sz="4300" dirty="0" err="1"/>
              <a:t>Nohoul</a:t>
            </a:r>
            <a:r>
              <a:rPr lang="en-US" sz="4300" dirty="0"/>
              <a:t> </a:t>
            </a:r>
            <a:r>
              <a:rPr lang="en-US" sz="4300" dirty="0" err="1"/>
              <a:t>Fekete</a:t>
            </a:r>
            <a:r>
              <a:rPr lang="en-US" sz="4300" dirty="0"/>
              <a:t> of France</a:t>
            </a:r>
          </a:p>
          <a:p>
            <a:pPr lvl="1"/>
            <a:r>
              <a:rPr lang="en-US" sz="4300" dirty="0" err="1"/>
              <a:t>Eilis</a:t>
            </a:r>
            <a:r>
              <a:rPr lang="en-US" sz="4300" dirty="0"/>
              <a:t> McGovern of Ireland </a:t>
            </a:r>
          </a:p>
          <a:p>
            <a:pPr lvl="1"/>
            <a:r>
              <a:rPr lang="en-US" sz="4300" dirty="0"/>
              <a:t>Valerie Lund of the UK</a:t>
            </a:r>
          </a:p>
          <a:p>
            <a:pPr lvl="1"/>
            <a:r>
              <a:rPr lang="en-US" sz="4300" dirty="0"/>
              <a:t>Clare Marx of the UK</a:t>
            </a:r>
          </a:p>
          <a:p>
            <a:pPr lvl="1"/>
            <a:r>
              <a:rPr lang="en-US" sz="4300" dirty="0"/>
              <a:t>E. Catherine Hamlin of Ethiopia </a:t>
            </a:r>
          </a:p>
          <a:p>
            <a:pPr lvl="1"/>
            <a:r>
              <a:rPr lang="en-US" sz="4300" dirty="0" err="1"/>
              <a:t>Sachiyo</a:t>
            </a:r>
            <a:r>
              <a:rPr lang="en-US" sz="4300" dirty="0"/>
              <a:t> Suita of Japan</a:t>
            </a:r>
          </a:p>
          <a:p>
            <a:pPr lvl="1"/>
            <a:r>
              <a:rPr lang="en-US" sz="4300" dirty="0"/>
              <a:t>Cheng-</a:t>
            </a:r>
            <a:r>
              <a:rPr lang="en-US" sz="4300" dirty="0" err="1"/>
              <a:t>Har</a:t>
            </a:r>
            <a:r>
              <a:rPr lang="en-US" sz="4300" dirty="0"/>
              <a:t> Yip of Malaysia </a:t>
            </a:r>
          </a:p>
          <a:p>
            <a:pPr lvl="1"/>
            <a:r>
              <a:rPr lang="en-US" sz="4300" dirty="0" err="1"/>
              <a:t>Orgoi</a:t>
            </a:r>
            <a:r>
              <a:rPr lang="en-US" sz="4300" dirty="0"/>
              <a:t> </a:t>
            </a:r>
            <a:r>
              <a:rPr lang="en-US" sz="4300" dirty="0" err="1"/>
              <a:t>Sergelen</a:t>
            </a:r>
            <a:r>
              <a:rPr lang="en-US" sz="4300" dirty="0"/>
              <a:t> of Mongolia </a:t>
            </a:r>
          </a:p>
          <a:p>
            <a:pPr>
              <a:buNone/>
            </a:pPr>
            <a:r>
              <a:rPr lang="en-US" sz="4300" dirty="0"/>
              <a:t> </a:t>
            </a:r>
          </a:p>
          <a:p>
            <a:r>
              <a:rPr lang="en-US" sz="4300" b="1" dirty="0"/>
              <a:t>As a point of reference: Breakdown of women Honorary Fellows of total Honorary Fellows by region:</a:t>
            </a:r>
          </a:p>
          <a:p>
            <a:pPr lvl="1"/>
            <a:r>
              <a:rPr lang="en-US" sz="4300" dirty="0"/>
              <a:t>Africa: 1 woman, 8 total Honorary Fellows</a:t>
            </a:r>
          </a:p>
          <a:p>
            <a:pPr lvl="1"/>
            <a:r>
              <a:rPr lang="en-US" sz="4300" dirty="0"/>
              <a:t>Asia Pacific: 3 women, 31 total Honorary Fellows </a:t>
            </a:r>
          </a:p>
          <a:p>
            <a:pPr lvl="1"/>
            <a:r>
              <a:rPr lang="en-US" sz="4300" dirty="0"/>
              <a:t>Europe: 5 women, 66 total Honorary Fellows </a:t>
            </a:r>
          </a:p>
          <a:p>
            <a:pPr lvl="1"/>
            <a:r>
              <a:rPr lang="en-US" sz="4300" dirty="0"/>
              <a:t>Latin America: 1 woman, 15 total Honorary Fellows</a:t>
            </a:r>
          </a:p>
          <a:p>
            <a:pPr lvl="1"/>
            <a:r>
              <a:rPr lang="en-US" sz="4300" dirty="0"/>
              <a:t>Middle East: 0 women, 2 total Honorary Fellows </a:t>
            </a:r>
          </a:p>
          <a:p>
            <a:pPr lvl="1">
              <a:buNone/>
            </a:pPr>
            <a:endParaRPr lang="en-US" sz="6200" dirty="0"/>
          </a:p>
          <a:p>
            <a:pPr lvl="1">
              <a:buNone/>
            </a:pPr>
            <a:r>
              <a:rPr lang="en-US" sz="6200" b="1" dirty="0"/>
              <a:t>Total: 10 women Honorary Fellows of ACS, 122 total Honorary Fellows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133600"/>
            <a:ext cx="1625600" cy="208978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Subcommittee</a:t>
            </a:r>
          </a:p>
        </p:txBody>
      </p:sp>
      <p:sp>
        <p:nvSpPr>
          <p:cNvPr id="3" name="Content Placeholder 2"/>
          <p:cNvSpPr>
            <a:spLocks noGrp="1"/>
          </p:cNvSpPr>
          <p:nvPr>
            <p:ph sz="half" idx="1"/>
          </p:nvPr>
        </p:nvSpPr>
        <p:spPr>
          <a:xfrm>
            <a:off x="304800" y="1219200"/>
            <a:ext cx="4191000" cy="4525963"/>
          </a:xfrm>
        </p:spPr>
        <p:txBody>
          <a:bodyPr>
            <a:normAutofit fontScale="25000" lnSpcReduction="20000"/>
          </a:bodyPr>
          <a:lstStyle/>
          <a:p>
            <a:pPr>
              <a:buNone/>
            </a:pPr>
            <a:r>
              <a:rPr lang="en-US" sz="8000" b="1" dirty="0" err="1"/>
              <a:t>WiSC</a:t>
            </a:r>
            <a:r>
              <a:rPr lang="en-US" sz="8000" b="1" dirty="0"/>
              <a:t> survey was sent via email to 444 female international members</a:t>
            </a:r>
          </a:p>
          <a:p>
            <a:pPr lvl="1">
              <a:buNone/>
            </a:pPr>
            <a:endParaRPr lang="en-US" sz="7200" dirty="0"/>
          </a:p>
          <a:p>
            <a:pPr lvl="1">
              <a:buNone/>
            </a:pPr>
            <a:r>
              <a:rPr lang="en-US" sz="7200" dirty="0"/>
              <a:t>114 respondents.   </a:t>
            </a:r>
          </a:p>
          <a:p>
            <a:pPr lvl="1">
              <a:buNone/>
            </a:pPr>
            <a:r>
              <a:rPr lang="en-US" sz="7200" dirty="0"/>
              <a:t>50% current ACS Fellows</a:t>
            </a:r>
          </a:p>
          <a:p>
            <a:pPr lvl="1">
              <a:buNone/>
            </a:pPr>
            <a:r>
              <a:rPr lang="en-US" sz="7200" dirty="0"/>
              <a:t>Location of respondents: Europe 22, Asia 20, S. America 18, Mexico 15, Middle East 14, Central American 9,Africa 6, Caribbean 6, Australia 2. </a:t>
            </a:r>
          </a:p>
          <a:p>
            <a:pPr marL="457200" lvl="1" indent="0">
              <a:buNone/>
            </a:pPr>
            <a:endParaRPr lang="en-US" sz="7200" dirty="0"/>
          </a:p>
          <a:p>
            <a:pPr marL="457200" lvl="1" indent="0">
              <a:buNone/>
            </a:pPr>
            <a:r>
              <a:rPr lang="en-US" sz="7200" dirty="0"/>
              <a:t>37% married. </a:t>
            </a:r>
          </a:p>
          <a:p>
            <a:pPr marL="457200" lvl="1" indent="0">
              <a:buNone/>
            </a:pPr>
            <a:r>
              <a:rPr lang="en-US" sz="7200" dirty="0"/>
              <a:t>38% single. </a:t>
            </a:r>
          </a:p>
          <a:p>
            <a:pPr marL="457200" lvl="1" indent="0">
              <a:buNone/>
            </a:pPr>
            <a:r>
              <a:rPr lang="en-US" sz="7200" dirty="0"/>
              <a:t>&gt; 60% no children. </a:t>
            </a:r>
          </a:p>
          <a:p>
            <a:pPr marL="457200" lvl="1" indent="0">
              <a:buNone/>
            </a:pPr>
            <a:endParaRPr lang="en-US" sz="7200" dirty="0"/>
          </a:p>
          <a:p>
            <a:pPr marL="457200" lvl="1" indent="0">
              <a:buNone/>
            </a:pPr>
            <a:r>
              <a:rPr lang="en-US" sz="7200" dirty="0"/>
              <a:t>16% have organization for women surgeons in their own country, </a:t>
            </a:r>
          </a:p>
          <a:p>
            <a:pPr marL="457200" lvl="1" indent="0">
              <a:buNone/>
            </a:pPr>
            <a:r>
              <a:rPr lang="en-US" sz="7200" dirty="0"/>
              <a:t>16% unsure if there is such an organization.  </a:t>
            </a:r>
          </a:p>
          <a:p>
            <a:pPr marL="457200" lvl="1" indent="0">
              <a:buNone/>
            </a:pPr>
            <a:r>
              <a:rPr lang="en-US" sz="7200" dirty="0"/>
              <a:t>20% are members of AWS. </a:t>
            </a:r>
          </a:p>
          <a:p>
            <a:pPr marL="457200" lvl="1" indent="0">
              <a:buNone/>
            </a:pPr>
            <a:endParaRPr lang="en-US" sz="7200" dirty="0"/>
          </a:p>
        </p:txBody>
      </p:sp>
      <p:sp>
        <p:nvSpPr>
          <p:cNvPr id="4" name="Content Placeholder 3"/>
          <p:cNvSpPr>
            <a:spLocks noGrp="1"/>
          </p:cNvSpPr>
          <p:nvPr>
            <p:ph sz="half" idx="2"/>
          </p:nvPr>
        </p:nvSpPr>
        <p:spPr>
          <a:xfrm>
            <a:off x="4495800" y="1143000"/>
            <a:ext cx="4419600" cy="4525963"/>
          </a:xfrm>
        </p:spPr>
        <p:txBody>
          <a:bodyPr>
            <a:noAutofit/>
          </a:bodyPr>
          <a:lstStyle/>
          <a:p>
            <a:pPr>
              <a:buNone/>
            </a:pPr>
            <a:r>
              <a:rPr lang="en-US" sz="2000" b="1" dirty="0"/>
              <a:t>Barriers</a:t>
            </a:r>
            <a:r>
              <a:rPr lang="en-US" sz="2000" dirty="0"/>
              <a:t>: </a:t>
            </a:r>
          </a:p>
          <a:p>
            <a:pPr>
              <a:buNone/>
            </a:pPr>
            <a:r>
              <a:rPr lang="en-US" sz="2000" dirty="0"/>
              <a:t>&gt;30% of respondents: work life balance, overt discrimination, and balancing career with a spouse/partner</a:t>
            </a:r>
          </a:p>
          <a:p>
            <a:pPr>
              <a:buNone/>
            </a:pPr>
            <a:r>
              <a:rPr lang="en-US" sz="2000" dirty="0"/>
              <a:t>16% sexual harassment</a:t>
            </a:r>
          </a:p>
          <a:p>
            <a:pPr>
              <a:buNone/>
            </a:pPr>
            <a:endParaRPr lang="en-US" sz="2000" dirty="0"/>
          </a:p>
          <a:p>
            <a:pPr marL="0" indent="0">
              <a:buNone/>
            </a:pPr>
            <a:r>
              <a:rPr lang="en-US" sz="2000" dirty="0"/>
              <a:t>30% of respondents attend ACS annually,  30% never attend.  Financial constraints major issue for over 70% of respondents. </a:t>
            </a:r>
          </a:p>
          <a:p>
            <a:pPr marL="0" indent="0">
              <a:buNone/>
            </a:pPr>
            <a:r>
              <a:rPr lang="en-US" sz="2000" dirty="0"/>
              <a:t>Interest in CC included Scientific programming (82%), CME opportunities (73%), networking  with surgeons from their specialty(64%), international exposure (59%), networking with women surgeons (53%). </a:t>
            </a:r>
          </a:p>
          <a:p>
            <a:endParaRPr lang="en-US" sz="2000" dirty="0"/>
          </a:p>
          <a:p>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Subcommittee</a:t>
            </a:r>
          </a:p>
        </p:txBody>
      </p:sp>
      <p:sp>
        <p:nvSpPr>
          <p:cNvPr id="3" name="Content Placeholder 2"/>
          <p:cNvSpPr>
            <a:spLocks noGrp="1"/>
          </p:cNvSpPr>
          <p:nvPr>
            <p:ph sz="half" idx="1"/>
          </p:nvPr>
        </p:nvSpPr>
        <p:spPr>
          <a:xfrm>
            <a:off x="304800" y="1219200"/>
            <a:ext cx="5410200" cy="4724400"/>
          </a:xfrm>
        </p:spPr>
        <p:txBody>
          <a:bodyPr>
            <a:noAutofit/>
          </a:bodyPr>
          <a:lstStyle/>
          <a:p>
            <a:pPr marL="0" indent="0">
              <a:buNone/>
            </a:pPr>
            <a:r>
              <a:rPr lang="en-US" sz="1600" b="1" dirty="0"/>
              <a:t>Accomplishments/Goals:</a:t>
            </a:r>
          </a:p>
          <a:p>
            <a:r>
              <a:rPr lang="en-US" sz="1600" dirty="0"/>
              <a:t>Invite international women to join our on-line ACS community for networking opportunities </a:t>
            </a:r>
          </a:p>
          <a:p>
            <a:r>
              <a:rPr lang="en-US" sz="1600" dirty="0"/>
              <a:t>Invite international women to come early to the </a:t>
            </a:r>
            <a:r>
              <a:rPr lang="en-US" sz="1600" dirty="0" err="1"/>
              <a:t>WiSC</a:t>
            </a:r>
            <a:r>
              <a:rPr lang="en-US" sz="1600" dirty="0"/>
              <a:t> reception for networking</a:t>
            </a:r>
          </a:p>
          <a:p>
            <a:pPr lvl="0"/>
            <a:r>
              <a:rPr lang="en-US" sz="1600" dirty="0"/>
              <a:t>Empower international women in surgery to assume leadership roles in their home societies and in local chapters of ACS</a:t>
            </a:r>
          </a:p>
          <a:p>
            <a:pPr lvl="0"/>
            <a:r>
              <a:rPr lang="en-US" sz="1600" dirty="0"/>
              <a:t>Increase ACS membership for International Women in Surgery</a:t>
            </a:r>
          </a:p>
          <a:p>
            <a:pPr lvl="0"/>
            <a:r>
              <a:rPr lang="en-US" sz="1600" dirty="0"/>
              <a:t>Encourage women to apply for ACS international scholars</a:t>
            </a:r>
          </a:p>
          <a:p>
            <a:r>
              <a:rPr lang="en-US" sz="1600" dirty="0"/>
              <a:t>Create a presentation for ACS leaders traveling to international meetings to use to talk about the role of women in surgery.</a:t>
            </a:r>
          </a:p>
          <a:p>
            <a:r>
              <a:rPr lang="en-US" sz="1600" dirty="0"/>
              <a:t>Develop strategies to provide mentorship to the international ACS/OGB COSECSA scholars </a:t>
            </a:r>
          </a:p>
          <a:p>
            <a:pPr lvl="0"/>
            <a:r>
              <a:rPr lang="en-US" sz="1600" dirty="0"/>
              <a:t>Create a resource suppository for international women on the ACS website</a:t>
            </a:r>
          </a:p>
          <a:p>
            <a:pPr lvl="0"/>
            <a:r>
              <a:rPr lang="en-US" sz="1600" dirty="0"/>
              <a:t>Women in surgery directory</a:t>
            </a:r>
          </a:p>
          <a:p>
            <a:endParaRPr lang="en-US" sz="1600" dirty="0"/>
          </a:p>
          <a:p>
            <a:endParaRPr lang="en-US" sz="16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981200"/>
            <a:ext cx="3302000" cy="219900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Training</a:t>
            </a:r>
          </a:p>
        </p:txBody>
      </p:sp>
      <p:sp>
        <p:nvSpPr>
          <p:cNvPr id="3" name="Content Placeholder 2"/>
          <p:cNvSpPr>
            <a:spLocks noGrp="1"/>
          </p:cNvSpPr>
          <p:nvPr>
            <p:ph idx="1"/>
          </p:nvPr>
        </p:nvSpPr>
        <p:spPr>
          <a:xfrm>
            <a:off x="457200" y="1219200"/>
            <a:ext cx="5638800" cy="3687763"/>
          </a:xfrm>
        </p:spPr>
        <p:txBody>
          <a:bodyPr>
            <a:normAutofit fontScale="77500" lnSpcReduction="20000"/>
          </a:bodyPr>
          <a:lstStyle/>
          <a:p>
            <a:r>
              <a:rPr lang="en-US" dirty="0"/>
              <a:t>Case based leadership course with invited facilitators at Spring Meeting. Included all of </a:t>
            </a:r>
            <a:r>
              <a:rPr lang="en-US" dirty="0" err="1"/>
              <a:t>WiSC</a:t>
            </a:r>
            <a:r>
              <a:rPr lang="en-US" dirty="0"/>
              <a:t> committee, AWS Council invited, women from Diversity Committee, and Mentor-Mentee pairs</a:t>
            </a:r>
          </a:p>
          <a:p>
            <a:pPr lvl="1"/>
            <a:r>
              <a:rPr lang="en-US" dirty="0"/>
              <a:t>Dr. Barbara Bass 2016</a:t>
            </a:r>
          </a:p>
          <a:p>
            <a:pPr lvl="1"/>
            <a:r>
              <a:rPr lang="en-US" dirty="0"/>
              <a:t>Dr. Sherry Wren 2017</a:t>
            </a:r>
          </a:p>
          <a:p>
            <a:pPr lvl="1"/>
            <a:r>
              <a:rPr lang="en-US" dirty="0"/>
              <a:t>Dr. Diana Farmer 2018</a:t>
            </a:r>
          </a:p>
          <a:p>
            <a:pPr lvl="1">
              <a:buNone/>
            </a:pPr>
            <a:r>
              <a:rPr lang="en-US" i="1" dirty="0"/>
              <a:t>Evaluations 2018 – 100% Very Good to Excellent</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419600"/>
            <a:ext cx="2565400" cy="1828800"/>
          </a:xfrm>
          <a:prstGeom prst="rect">
            <a:avLst/>
          </a:prstGeom>
          <a:noFill/>
          <a:ln>
            <a:noFill/>
          </a:ln>
        </p:spPr>
      </p:pic>
      <p:pic>
        <p:nvPicPr>
          <p:cNvPr id="6" name="Picture 2" descr="Sherry M. Wren MD, FACS, FCS(ECSA)"/>
          <p:cNvPicPr>
            <a:picLocks noChangeAspect="1" noChangeArrowheads="1"/>
          </p:cNvPicPr>
          <p:nvPr/>
        </p:nvPicPr>
        <p:blipFill>
          <a:blip r:embed="rId3" cstate="print"/>
          <a:srcRect/>
          <a:stretch>
            <a:fillRect/>
          </a:stretch>
        </p:blipFill>
        <p:spPr bwMode="auto">
          <a:xfrm>
            <a:off x="7162800" y="3124200"/>
            <a:ext cx="1752600" cy="1752600"/>
          </a:xfrm>
          <a:prstGeom prst="rect">
            <a:avLst/>
          </a:prstGeom>
          <a:noFill/>
        </p:spPr>
      </p:pic>
      <p:pic>
        <p:nvPicPr>
          <p:cNvPr id="7" name="Picture 3" descr="Barbara Bass">
            <a:hlinkClick r:id="rId4"/>
          </p:cNvPr>
          <p:cNvPicPr>
            <a:picLocks noChangeAspect="1" noChangeArrowheads="1"/>
          </p:cNvPicPr>
          <p:nvPr/>
        </p:nvPicPr>
        <p:blipFill>
          <a:blip r:embed="rId5" cstate="print"/>
          <a:srcRect/>
          <a:stretch>
            <a:fillRect/>
          </a:stretch>
        </p:blipFill>
        <p:spPr bwMode="auto">
          <a:xfrm>
            <a:off x="6629400" y="1295400"/>
            <a:ext cx="1447800" cy="206083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WiSC</a:t>
            </a:r>
            <a:r>
              <a:rPr lang="en-US" dirty="0"/>
              <a:t> Committee 2018</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676400"/>
            <a:ext cx="5867400" cy="4343400"/>
          </a:xfrm>
          <a:prstGeom prst="rect">
            <a:avLst/>
          </a:prstGeom>
          <a:noFill/>
          <a:ln>
            <a:noFill/>
          </a:ln>
        </p:spPr>
      </p:pic>
    </p:spTree>
    <p:extLst>
      <p:ext uri="{BB962C8B-B14F-4D97-AF65-F5344CB8AC3E}">
        <p14:creationId xmlns:p14="http://schemas.microsoft.com/office/powerpoint/2010/main" val="2593312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Related image">
            <a:hlinkClick r:id="rId2"/>
          </p:cNvPr>
          <p:cNvPicPr>
            <a:picLocks noChangeAspect="1" noChangeArrowheads="1"/>
          </p:cNvPicPr>
          <p:nvPr/>
        </p:nvPicPr>
        <p:blipFill>
          <a:blip r:embed="rId3" cstate="print"/>
          <a:srcRect/>
          <a:stretch>
            <a:fillRect/>
          </a:stretch>
        </p:blipFill>
        <p:spPr bwMode="auto">
          <a:xfrm>
            <a:off x="3352800" y="304800"/>
            <a:ext cx="2900788" cy="4285749"/>
          </a:xfrm>
          <a:prstGeom prst="rect">
            <a:avLst/>
          </a:prstGeom>
          <a:noFill/>
        </p:spPr>
      </p:pic>
      <p:sp>
        <p:nvSpPr>
          <p:cNvPr id="3" name="Rectangle 2"/>
          <p:cNvSpPr/>
          <p:nvPr/>
        </p:nvSpPr>
        <p:spPr>
          <a:xfrm>
            <a:off x="533400" y="4800600"/>
            <a:ext cx="8153400" cy="1015663"/>
          </a:xfrm>
          <a:prstGeom prst="rect">
            <a:avLst/>
          </a:prstGeom>
        </p:spPr>
        <p:txBody>
          <a:bodyPr wrap="square">
            <a:spAutoFit/>
          </a:bodyPr>
          <a:lstStyle/>
          <a:p>
            <a:r>
              <a:rPr lang="en-US" sz="2000" dirty="0"/>
              <a:t>U.S. Supreme Court Justice Sonia </a:t>
            </a:r>
            <a:r>
              <a:rPr lang="en-US" sz="2000" dirty="0" err="1"/>
              <a:t>Sotomayor</a:t>
            </a:r>
            <a:r>
              <a:rPr lang="en-US" sz="2000" dirty="0"/>
              <a:t>, the first Hispanic on the high court: </a:t>
            </a:r>
            <a:r>
              <a:rPr lang="en-US" sz="2000" b="1" i="1" dirty="0"/>
              <a:t>“A role model in the flesh provides more than inspiration; his or her very existence is confirmation of, ‘Yes, someone like me can do this.’”</a:t>
            </a:r>
          </a:p>
        </p:txBody>
      </p:sp>
    </p:spTree>
    <p:extLst>
      <p:ext uri="{BB962C8B-B14F-4D97-AF65-F5344CB8AC3E}">
        <p14:creationId xmlns:p14="http://schemas.microsoft.com/office/powerpoint/2010/main" val="3287443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3"/>
          <p:cNvSpPr txBox="1">
            <a:spLocks noChangeArrowheads="1"/>
          </p:cNvSpPr>
          <p:nvPr/>
        </p:nvSpPr>
        <p:spPr bwMode="auto">
          <a:xfrm>
            <a:off x="1428750" y="2590801"/>
            <a:ext cx="6400800" cy="2923877"/>
          </a:xfrm>
          <a:prstGeom prst="rect">
            <a:avLst/>
          </a:prstGeom>
          <a:noFill/>
          <a:ln w="9525">
            <a:noFill/>
            <a:miter lim="800000"/>
            <a:headEnd/>
            <a:tailEnd/>
          </a:ln>
        </p:spPr>
        <p:txBody>
          <a:bodyPr wrap="square">
            <a:spAutoFit/>
          </a:bodyPr>
          <a:lstStyle/>
          <a:p>
            <a:pPr algn="ctr"/>
            <a:endParaRPr lang="en-US" sz="3200" dirty="0">
              <a:latin typeface="Tahoma" pitchFamily="34" charset="0"/>
            </a:endParaRPr>
          </a:p>
          <a:p>
            <a:pPr lvl="0" algn="ctr"/>
            <a:endParaRPr lang="en-US" sz="2800" dirty="0">
              <a:solidFill>
                <a:srgbClr val="000000"/>
              </a:solidFill>
            </a:endParaRPr>
          </a:p>
          <a:p>
            <a:pPr lvl="0" algn="ctr"/>
            <a:endParaRPr lang="en-US" sz="2800" dirty="0">
              <a:solidFill>
                <a:srgbClr val="000000"/>
              </a:solidFill>
            </a:endParaRPr>
          </a:p>
          <a:p>
            <a:pPr algn="ctr"/>
            <a:r>
              <a:rPr lang="en-US" sz="3200" b="1" dirty="0"/>
              <a:t>University of Pennsylvania</a:t>
            </a:r>
          </a:p>
          <a:p>
            <a:pPr algn="ctr"/>
            <a:endParaRPr lang="en-US" sz="3200" dirty="0">
              <a:latin typeface="Tahoma" pitchFamily="34" charset="0"/>
            </a:endParaRPr>
          </a:p>
          <a:p>
            <a:endParaRPr lang="en-US" sz="3200" dirty="0">
              <a:latin typeface="Tahoma" pitchFamily="34" charset="0"/>
            </a:endParaRPr>
          </a:p>
        </p:txBody>
      </p:sp>
      <p:sp>
        <p:nvSpPr>
          <p:cNvPr id="2" name="TextBox 1"/>
          <p:cNvSpPr txBox="1"/>
          <p:nvPr/>
        </p:nvSpPr>
        <p:spPr>
          <a:xfrm>
            <a:off x="1314450" y="1371600"/>
            <a:ext cx="6515100" cy="3354765"/>
          </a:xfrm>
          <a:prstGeom prst="rect">
            <a:avLst/>
          </a:prstGeom>
          <a:noFill/>
        </p:spPr>
        <p:txBody>
          <a:bodyPr wrap="square" rtlCol="0">
            <a:spAutoFit/>
          </a:bodyPr>
          <a:lstStyle/>
          <a:p>
            <a:pPr algn="ctr"/>
            <a:r>
              <a:rPr lang="en-US" sz="4400" b="1" dirty="0"/>
              <a:t>Mentoring Women Surgeons</a:t>
            </a:r>
          </a:p>
          <a:p>
            <a:pPr algn="ctr"/>
            <a:r>
              <a:rPr lang="en-US" sz="4400" b="1" dirty="0"/>
              <a:t>ACS-</a:t>
            </a:r>
            <a:r>
              <a:rPr lang="en-US" sz="4400" b="1" dirty="0" err="1"/>
              <a:t>WiSC</a:t>
            </a:r>
            <a:r>
              <a:rPr lang="en-US" sz="4400" b="1" dirty="0"/>
              <a:t> Program</a:t>
            </a:r>
          </a:p>
          <a:p>
            <a:pPr algn="ctr"/>
            <a:r>
              <a:rPr lang="en-US" sz="4000" b="1" dirty="0"/>
              <a:t>  </a:t>
            </a:r>
            <a:r>
              <a:rPr lang="en-US" sz="4000" b="1" dirty="0">
                <a:latin typeface="+mj-lt"/>
              </a:rPr>
              <a:t>Carrie Sims, MD, PhD</a:t>
            </a:r>
          </a:p>
          <a:p>
            <a:pPr algn="ctr"/>
            <a:endParaRPr lang="en-US" sz="4000" b="1" dirty="0"/>
          </a:p>
        </p:txBody>
      </p:sp>
      <p:sp>
        <p:nvSpPr>
          <p:cNvPr id="6" name="AutoShape 8" descr="RCSI logo"/>
          <p:cNvSpPr>
            <a:spLocks noChangeAspect="1" noChangeArrowheads="1"/>
          </p:cNvSpPr>
          <p:nvPr/>
        </p:nvSpPr>
        <p:spPr bwMode="auto">
          <a:xfrm>
            <a:off x="1259681" y="-144463"/>
            <a:ext cx="2286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Objectives</a:t>
            </a:r>
            <a:endParaRPr lang="en-US" dirty="0"/>
          </a:p>
        </p:txBody>
      </p:sp>
      <p:sp>
        <p:nvSpPr>
          <p:cNvPr id="3" name="Content Placeholder 2"/>
          <p:cNvSpPr>
            <a:spLocks noGrp="1"/>
          </p:cNvSpPr>
          <p:nvPr>
            <p:ph idx="1"/>
          </p:nvPr>
        </p:nvSpPr>
        <p:spPr/>
        <p:txBody>
          <a:bodyPr/>
          <a:lstStyle/>
          <a:p>
            <a:r>
              <a:rPr lang="en-US" dirty="0"/>
              <a:t>Define and discuss benefits of mentoring</a:t>
            </a:r>
          </a:p>
          <a:p>
            <a:r>
              <a:rPr lang="en-US" dirty="0"/>
              <a:t>Describe ACS-</a:t>
            </a:r>
            <a:r>
              <a:rPr lang="en-US" dirty="0" err="1"/>
              <a:t>WiSC</a:t>
            </a:r>
            <a:r>
              <a:rPr lang="en-US" dirty="0"/>
              <a:t> Mentorship Program </a:t>
            </a:r>
          </a:p>
          <a:p>
            <a:r>
              <a:rPr lang="en-US" dirty="0"/>
              <a:t>Share </a:t>
            </a:r>
            <a:r>
              <a:rPr lang="en-US" dirty="0" err="1"/>
              <a:t>WiSC</a:t>
            </a:r>
            <a:r>
              <a:rPr lang="en-US" dirty="0"/>
              <a:t> results and potential opportunities </a:t>
            </a:r>
          </a:p>
          <a:p>
            <a:endParaRPr lang="en-US" dirty="0"/>
          </a:p>
        </p:txBody>
      </p:sp>
    </p:spTree>
    <p:extLst>
      <p:ext uri="{BB962C8B-B14F-4D97-AF65-F5344CB8AC3E}">
        <p14:creationId xmlns:p14="http://schemas.microsoft.com/office/powerpoint/2010/main" val="514629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Definition</a:t>
            </a:r>
          </a:p>
        </p:txBody>
      </p:sp>
      <p:sp>
        <p:nvSpPr>
          <p:cNvPr id="3" name="Content Placeholder 2"/>
          <p:cNvSpPr>
            <a:spLocks noGrp="1"/>
          </p:cNvSpPr>
          <p:nvPr>
            <p:ph idx="1"/>
          </p:nvPr>
        </p:nvSpPr>
        <p:spPr>
          <a:xfrm>
            <a:off x="457200" y="1371600"/>
            <a:ext cx="8229600" cy="2971800"/>
          </a:xfrm>
        </p:spPr>
        <p:txBody>
          <a:bodyPr>
            <a:normAutofit fontScale="85000" lnSpcReduction="20000"/>
          </a:bodyPr>
          <a:lstStyle/>
          <a:p>
            <a:r>
              <a:rPr lang="en-US" dirty="0"/>
              <a:t> “Mentoring is an activity in which a more senior or experienced person who has earned respect or power within their field takes a junior or less experienced person under their wing to teach, encourage, and ensure the protégé’s success”</a:t>
            </a:r>
          </a:p>
          <a:p>
            <a:r>
              <a:rPr lang="en-US" dirty="0"/>
              <a:t>Mentor </a:t>
            </a:r>
            <a:r>
              <a:rPr lang="en-US" dirty="0" err="1"/>
              <a:t>vs</a:t>
            </a:r>
            <a:r>
              <a:rPr lang="en-US" dirty="0"/>
              <a:t> Coach </a:t>
            </a:r>
            <a:r>
              <a:rPr lang="en-US" dirty="0" err="1"/>
              <a:t>vs</a:t>
            </a:r>
            <a:r>
              <a:rPr lang="en-US" dirty="0"/>
              <a:t> Sponsor</a:t>
            </a:r>
          </a:p>
          <a:p>
            <a:r>
              <a:rPr lang="en-US" dirty="0"/>
              <a:t>Friendly but not your friend</a:t>
            </a:r>
          </a:p>
          <a:p>
            <a:r>
              <a:rPr lang="en-US" dirty="0"/>
              <a:t>Selfless support   </a:t>
            </a:r>
          </a:p>
        </p:txBody>
      </p:sp>
      <p:sp>
        <p:nvSpPr>
          <p:cNvPr id="5" name="TextBox 4"/>
          <p:cNvSpPr txBox="1"/>
          <p:nvPr/>
        </p:nvSpPr>
        <p:spPr>
          <a:xfrm>
            <a:off x="1028700" y="5867400"/>
            <a:ext cx="5848076" cy="400110"/>
          </a:xfrm>
          <a:prstGeom prst="rect">
            <a:avLst/>
          </a:prstGeom>
          <a:noFill/>
        </p:spPr>
        <p:txBody>
          <a:bodyPr wrap="none" rtlCol="0">
            <a:spAutoFit/>
          </a:bodyPr>
          <a:lstStyle/>
          <a:p>
            <a:r>
              <a:rPr lang="en-US" sz="2000" dirty="0" err="1">
                <a:latin typeface="Trebuchet MS"/>
                <a:cs typeface="Trebuchet MS"/>
              </a:rPr>
              <a:t>Sanfey</a:t>
            </a:r>
            <a:r>
              <a:rPr lang="en-US" sz="2000" dirty="0">
                <a:latin typeface="Trebuchet MS"/>
                <a:cs typeface="Trebuchet MS"/>
              </a:rPr>
              <a:t> H, </a:t>
            </a:r>
            <a:r>
              <a:rPr lang="en-US" sz="2000" dirty="0" err="1">
                <a:latin typeface="Trebuchet MS"/>
                <a:cs typeface="Trebuchet MS"/>
              </a:rPr>
              <a:t>Hollands</a:t>
            </a:r>
            <a:r>
              <a:rPr lang="en-US" sz="2000" dirty="0">
                <a:latin typeface="Trebuchet MS"/>
                <a:cs typeface="Trebuchet MS"/>
              </a:rPr>
              <a:t> C, Gantt NL. </a:t>
            </a:r>
            <a:r>
              <a:rPr lang="en-US" sz="2000" i="1" dirty="0">
                <a:latin typeface="Trebuchet MS"/>
                <a:cs typeface="Trebuchet MS"/>
              </a:rPr>
              <a:t>Am J </a:t>
            </a:r>
            <a:r>
              <a:rPr lang="en-US" sz="2000" i="1" dirty="0" err="1">
                <a:latin typeface="Trebuchet MS"/>
                <a:cs typeface="Trebuchet MS"/>
              </a:rPr>
              <a:t>Surg</a:t>
            </a:r>
            <a:r>
              <a:rPr lang="en-US" sz="2000" dirty="0">
                <a:latin typeface="Trebuchet MS"/>
                <a:cs typeface="Trebuchet MS"/>
              </a:rPr>
              <a:t> 2013  </a:t>
            </a:r>
          </a:p>
        </p:txBody>
      </p:sp>
    </p:spTree>
    <p:extLst>
      <p:ext uri="{BB962C8B-B14F-4D97-AF65-F5344CB8AC3E}">
        <p14:creationId xmlns:p14="http://schemas.microsoft.com/office/powerpoint/2010/main" val="190477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a:t>Women in Surgery Committee 2018</a:t>
            </a:r>
            <a:endParaRPr lang="en-US" dirty="0"/>
          </a:p>
        </p:txBody>
      </p:sp>
      <p:sp>
        <p:nvSpPr>
          <p:cNvPr id="3" name="Content Placeholder 2"/>
          <p:cNvSpPr>
            <a:spLocks noGrp="1"/>
          </p:cNvSpPr>
          <p:nvPr>
            <p:ph sz="half" idx="1"/>
          </p:nvPr>
        </p:nvSpPr>
        <p:spPr>
          <a:xfrm>
            <a:off x="609600" y="990600"/>
            <a:ext cx="4038600" cy="4525963"/>
          </a:xfrm>
        </p:spPr>
        <p:txBody>
          <a:bodyPr>
            <a:normAutofit fontScale="25000" lnSpcReduction="20000"/>
          </a:bodyPr>
          <a:lstStyle/>
          <a:p>
            <a:pPr marL="0" indent="0">
              <a:buNone/>
            </a:pPr>
            <a:r>
              <a:rPr lang="en-US" sz="8000" b="1" dirty="0"/>
              <a:t>Members</a:t>
            </a:r>
          </a:p>
          <a:p>
            <a:pPr marL="0" indent="0">
              <a:buNone/>
            </a:pPr>
            <a:endParaRPr lang="en-US" sz="8000" b="1" dirty="0"/>
          </a:p>
          <a:p>
            <a:pPr>
              <a:buNone/>
            </a:pPr>
            <a:r>
              <a:rPr lang="en-US" sz="6400" dirty="0"/>
              <a:t>Susan Elaine Pories, MD FACS, Chair</a:t>
            </a:r>
          </a:p>
          <a:p>
            <a:pPr>
              <a:buNone/>
            </a:pPr>
            <a:r>
              <a:rPr lang="en-US" sz="6400" dirty="0"/>
              <a:t>Nancy N. Baxter, MD, FACS, FRCSC ,Vice Chair</a:t>
            </a:r>
          </a:p>
          <a:p>
            <a:pPr>
              <a:buNone/>
            </a:pPr>
            <a:r>
              <a:rPr lang="en-US" sz="6400" dirty="0" err="1"/>
              <a:t>Annesley</a:t>
            </a:r>
            <a:r>
              <a:rPr lang="en-US" sz="6400" dirty="0"/>
              <a:t> Williamson Copeland, MD FACS, Liaison - Board of Governors</a:t>
            </a:r>
          </a:p>
          <a:p>
            <a:pPr>
              <a:buNone/>
            </a:pPr>
            <a:r>
              <a:rPr lang="en-US" sz="6400" dirty="0"/>
              <a:t>Steven Li-</a:t>
            </a:r>
            <a:r>
              <a:rPr lang="en-US" sz="6400" dirty="0" err="1"/>
              <a:t>Wen</a:t>
            </a:r>
            <a:r>
              <a:rPr lang="en-US" sz="6400" dirty="0"/>
              <a:t> Chen, MD FACS </a:t>
            </a:r>
          </a:p>
          <a:p>
            <a:pPr>
              <a:buNone/>
            </a:pPr>
            <a:r>
              <a:rPr lang="en-US" sz="6400" dirty="0" err="1"/>
              <a:t>Ainhoa</a:t>
            </a:r>
            <a:r>
              <a:rPr lang="en-US" sz="6400" dirty="0"/>
              <a:t> Costas-</a:t>
            </a:r>
            <a:r>
              <a:rPr lang="en-US" sz="6400" dirty="0" err="1"/>
              <a:t>Chavarri</a:t>
            </a:r>
            <a:r>
              <a:rPr lang="en-US" sz="6400" dirty="0"/>
              <a:t>, MD FACS </a:t>
            </a:r>
          </a:p>
          <a:p>
            <a:pPr>
              <a:buNone/>
            </a:pPr>
            <a:r>
              <a:rPr lang="en-US" sz="6400" dirty="0"/>
              <a:t>Marie L. Crandall, MD FACS</a:t>
            </a:r>
            <a:r>
              <a:rPr lang="en-US" sz="6400" i="1" dirty="0"/>
              <a:t>, </a:t>
            </a:r>
            <a:r>
              <a:rPr lang="en-US" sz="6400" i="1" dirty="0" err="1"/>
              <a:t>Liason</a:t>
            </a:r>
            <a:r>
              <a:rPr lang="en-US" sz="6400" i="1" dirty="0"/>
              <a:t>-AWS</a:t>
            </a:r>
          </a:p>
          <a:p>
            <a:pPr>
              <a:buNone/>
            </a:pPr>
            <a:r>
              <a:rPr lang="en-US" sz="6400" dirty="0" err="1"/>
              <a:t>Nasim</a:t>
            </a:r>
            <a:r>
              <a:rPr lang="en-US" sz="6400" dirty="0"/>
              <a:t> </a:t>
            </a:r>
            <a:r>
              <a:rPr lang="en-US" sz="6400" dirty="0" err="1"/>
              <a:t>Hedayati</a:t>
            </a:r>
            <a:r>
              <a:rPr lang="en-US" sz="6400" dirty="0"/>
              <a:t>, MD FACS </a:t>
            </a:r>
          </a:p>
          <a:p>
            <a:pPr>
              <a:buNone/>
            </a:pPr>
            <a:r>
              <a:rPr lang="en-US" sz="6400" dirty="0"/>
              <a:t>Celeste Marie </a:t>
            </a:r>
            <a:r>
              <a:rPr lang="en-US" sz="6400" dirty="0" err="1"/>
              <a:t>Hollands</a:t>
            </a:r>
            <a:r>
              <a:rPr lang="en-US" sz="6400" dirty="0"/>
              <a:t>, MD FACS, </a:t>
            </a:r>
            <a:r>
              <a:rPr lang="en-US" sz="6400" i="1" dirty="0"/>
              <a:t>Special Member </a:t>
            </a:r>
          </a:p>
          <a:p>
            <a:pPr>
              <a:buNone/>
            </a:pPr>
            <a:r>
              <a:rPr lang="en-US" sz="6400" dirty="0"/>
              <a:t>Kazumi </a:t>
            </a:r>
            <a:r>
              <a:rPr lang="en-US" sz="6400" dirty="0" err="1"/>
              <a:t>Kawase</a:t>
            </a:r>
            <a:r>
              <a:rPr lang="en-US" sz="6400" dirty="0"/>
              <a:t>, MD FACS </a:t>
            </a:r>
          </a:p>
          <a:p>
            <a:pPr>
              <a:buNone/>
            </a:pPr>
            <a:r>
              <a:rPr lang="en-US" sz="6400" dirty="0"/>
              <a:t>Mary Emily </a:t>
            </a:r>
            <a:r>
              <a:rPr lang="en-US" sz="6400" dirty="0" err="1"/>
              <a:t>Klingensmith</a:t>
            </a:r>
            <a:r>
              <a:rPr lang="en-US" sz="6400" dirty="0"/>
              <a:t>, MD FACS </a:t>
            </a:r>
          </a:p>
          <a:p>
            <a:pPr>
              <a:buNone/>
            </a:pPr>
            <a:r>
              <a:rPr lang="en-US" sz="6400" dirty="0"/>
              <a:t>Rosemary Ann </a:t>
            </a:r>
            <a:r>
              <a:rPr lang="en-US" sz="6400" dirty="0" err="1"/>
              <a:t>Kozar</a:t>
            </a:r>
            <a:r>
              <a:rPr lang="en-US" sz="6400" dirty="0"/>
              <a:t>, MD FACS, </a:t>
            </a:r>
            <a:r>
              <a:rPr lang="en-US" sz="6400" i="1" dirty="0"/>
              <a:t>Consultant</a:t>
            </a:r>
          </a:p>
          <a:p>
            <a:pPr>
              <a:buNone/>
            </a:pPr>
            <a:r>
              <a:rPr lang="en-US" sz="6400" dirty="0"/>
              <a:t>Kate H. Kraft, MD FACS </a:t>
            </a:r>
          </a:p>
          <a:p>
            <a:pPr>
              <a:buNone/>
            </a:pPr>
            <a:r>
              <a:rPr lang="en-US" sz="6400" dirty="0"/>
              <a:t>Barbara S. Levy, MD FACS </a:t>
            </a:r>
          </a:p>
          <a:p>
            <a:pPr>
              <a:buNone/>
            </a:pPr>
            <a:endParaRPr lang="en-US" sz="5600" dirty="0"/>
          </a:p>
        </p:txBody>
      </p:sp>
      <p:sp>
        <p:nvSpPr>
          <p:cNvPr id="4" name="Content Placeholder 3"/>
          <p:cNvSpPr>
            <a:spLocks noGrp="1"/>
          </p:cNvSpPr>
          <p:nvPr>
            <p:ph sz="half" idx="2"/>
          </p:nvPr>
        </p:nvSpPr>
        <p:spPr>
          <a:xfrm>
            <a:off x="4724400" y="990600"/>
            <a:ext cx="4038600" cy="4525963"/>
          </a:xfrm>
        </p:spPr>
        <p:txBody>
          <a:bodyPr>
            <a:normAutofit fontScale="25000" lnSpcReduction="20000"/>
          </a:bodyPr>
          <a:lstStyle/>
          <a:p>
            <a:pPr>
              <a:buNone/>
            </a:pPr>
            <a:endParaRPr lang="en-US" sz="6400" dirty="0"/>
          </a:p>
          <a:p>
            <a:pPr>
              <a:buNone/>
            </a:pPr>
            <a:endParaRPr lang="en-US" sz="6400" dirty="0"/>
          </a:p>
          <a:p>
            <a:pPr>
              <a:buNone/>
            </a:pPr>
            <a:r>
              <a:rPr lang="en-US" sz="6400" dirty="0"/>
              <a:t>Virginia R. </a:t>
            </a:r>
            <a:r>
              <a:rPr lang="en-US" sz="6400" dirty="0" err="1"/>
              <a:t>Litle</a:t>
            </a:r>
            <a:r>
              <a:rPr lang="en-US" sz="6400" dirty="0"/>
              <a:t>, MD FACS </a:t>
            </a:r>
          </a:p>
          <a:p>
            <a:pPr>
              <a:buNone/>
            </a:pPr>
            <a:r>
              <a:rPr lang="en-US" sz="6400" dirty="0"/>
              <a:t>Michele Ann Manahan, MD FACS,  </a:t>
            </a:r>
            <a:r>
              <a:rPr lang="en-US" sz="6400" i="1" dirty="0"/>
              <a:t>Liaison YFA</a:t>
            </a:r>
          </a:p>
          <a:p>
            <a:pPr>
              <a:buNone/>
            </a:pPr>
            <a:r>
              <a:rPr lang="en-US" sz="6400" dirty="0"/>
              <a:t>Daniela </a:t>
            </a:r>
            <a:r>
              <a:rPr lang="en-US" sz="6400" dirty="0" err="1"/>
              <a:t>Molena</a:t>
            </a:r>
            <a:r>
              <a:rPr lang="en-US" sz="6400" dirty="0"/>
              <a:t>, MD FACS </a:t>
            </a:r>
          </a:p>
          <a:p>
            <a:pPr>
              <a:buNone/>
            </a:pPr>
            <a:r>
              <a:rPr lang="en-US" sz="6400" dirty="0"/>
              <a:t>Jenny </a:t>
            </a:r>
            <a:r>
              <a:rPr lang="en-US" sz="6400" dirty="0" err="1"/>
              <a:t>Ousley</a:t>
            </a:r>
            <a:r>
              <a:rPr lang="en-US" sz="6400" dirty="0"/>
              <a:t>, MD </a:t>
            </a:r>
          </a:p>
          <a:p>
            <a:pPr>
              <a:buNone/>
            </a:pPr>
            <a:r>
              <a:rPr lang="en-US" sz="6400" dirty="0"/>
              <a:t>Hilary A. </a:t>
            </a:r>
            <a:r>
              <a:rPr lang="en-US" sz="6400" dirty="0" err="1"/>
              <a:t>Sanfey</a:t>
            </a:r>
            <a:r>
              <a:rPr lang="en-US" sz="6400" dirty="0"/>
              <a:t>, MB </a:t>
            </a:r>
            <a:r>
              <a:rPr lang="en-US" sz="6400" dirty="0" err="1"/>
              <a:t>BCh</a:t>
            </a:r>
            <a:r>
              <a:rPr lang="en-US" sz="6400" dirty="0"/>
              <a:t> FACS, </a:t>
            </a:r>
            <a:r>
              <a:rPr lang="en-US" sz="6400" i="1" dirty="0"/>
              <a:t>Consultant </a:t>
            </a:r>
          </a:p>
          <a:p>
            <a:pPr>
              <a:buNone/>
            </a:pPr>
            <a:r>
              <a:rPr lang="en-US" sz="6400" dirty="0" err="1"/>
              <a:t>Shalini</a:t>
            </a:r>
            <a:r>
              <a:rPr lang="en-US" sz="6400" dirty="0"/>
              <a:t> </a:t>
            </a:r>
            <a:r>
              <a:rPr lang="en-US" sz="6400" dirty="0" err="1"/>
              <a:t>Sarkar</a:t>
            </a:r>
            <a:r>
              <a:rPr lang="en-US" sz="6400" dirty="0"/>
              <a:t>, MBBS, </a:t>
            </a:r>
            <a:r>
              <a:rPr lang="en-US" sz="6400" i="1" dirty="0"/>
              <a:t>RAS Liaison </a:t>
            </a:r>
          </a:p>
          <a:p>
            <a:pPr>
              <a:buNone/>
            </a:pPr>
            <a:r>
              <a:rPr lang="en-US" sz="6400" dirty="0"/>
              <a:t>Carrie A. Sims, MD FACS </a:t>
            </a:r>
          </a:p>
          <a:p>
            <a:pPr>
              <a:buNone/>
            </a:pPr>
            <a:r>
              <a:rPr lang="en-US" sz="6400" dirty="0"/>
              <a:t>Norma Michelle Smalls, MD FACS </a:t>
            </a:r>
          </a:p>
          <a:p>
            <a:pPr>
              <a:buNone/>
            </a:pPr>
            <a:r>
              <a:rPr lang="en-US" sz="6400" dirty="0"/>
              <a:t>Sharon Lisa Stein, MD FACS </a:t>
            </a:r>
          </a:p>
          <a:p>
            <a:pPr>
              <a:buNone/>
            </a:pPr>
            <a:r>
              <a:rPr lang="en-US" sz="6400" dirty="0"/>
              <a:t>Jamie Sue </a:t>
            </a:r>
            <a:r>
              <a:rPr lang="en-US" sz="6400" dirty="0" err="1"/>
              <a:t>Ullman</a:t>
            </a:r>
            <a:r>
              <a:rPr lang="en-US" sz="6400" dirty="0"/>
              <a:t>, MD FACS, </a:t>
            </a:r>
            <a:r>
              <a:rPr lang="en-US" sz="6400" i="1" dirty="0"/>
              <a:t>Liaison </a:t>
            </a:r>
          </a:p>
          <a:p>
            <a:pPr>
              <a:buNone/>
            </a:pPr>
            <a:r>
              <a:rPr lang="en-US" sz="6400" dirty="0" err="1"/>
              <a:t>Tammara</a:t>
            </a:r>
            <a:r>
              <a:rPr lang="en-US" sz="6400" dirty="0"/>
              <a:t> L. Watts, MD PhD FACS </a:t>
            </a:r>
          </a:p>
          <a:p>
            <a:pPr>
              <a:buNone/>
            </a:pPr>
            <a:r>
              <a:rPr lang="en-US" sz="6400" dirty="0" err="1"/>
              <a:t>Pooja</a:t>
            </a:r>
            <a:r>
              <a:rPr lang="en-US" sz="6400" dirty="0"/>
              <a:t> </a:t>
            </a:r>
            <a:r>
              <a:rPr lang="en-US" sz="6400" dirty="0" err="1"/>
              <a:t>Suguna</a:t>
            </a:r>
            <a:r>
              <a:rPr lang="en-US" sz="6400" dirty="0"/>
              <a:t> </a:t>
            </a:r>
            <a:r>
              <a:rPr lang="en-US" sz="6400" dirty="0" err="1"/>
              <a:t>Yesantharao</a:t>
            </a:r>
            <a:r>
              <a:rPr lang="en-US" sz="6400" dirty="0"/>
              <a:t> </a:t>
            </a:r>
          </a:p>
          <a:p>
            <a:pPr>
              <a:buNone/>
            </a:pPr>
            <a:r>
              <a:rPr lang="en-US" sz="6400" dirty="0"/>
              <a:t>Tiffany Sinclair, MD|</a:t>
            </a:r>
          </a:p>
          <a:p>
            <a:pPr>
              <a:buNone/>
            </a:pPr>
            <a:endParaRPr lang="en-US" sz="6400" dirty="0"/>
          </a:p>
          <a:p>
            <a:pPr>
              <a:buNone/>
            </a:pPr>
            <a:r>
              <a:rPr lang="en-US" sz="6400" dirty="0"/>
              <a:t>Connie </a:t>
            </a:r>
            <a:r>
              <a:rPr lang="en-US" sz="6400" dirty="0" err="1"/>
              <a:t>Bura</a:t>
            </a:r>
            <a:r>
              <a:rPr lang="en-US" sz="6400" dirty="0"/>
              <a:t>, Staff</a:t>
            </a:r>
          </a:p>
          <a:p>
            <a:pPr>
              <a:buNone/>
            </a:pPr>
            <a:r>
              <a:rPr lang="en-US" sz="6400" dirty="0"/>
              <a:t>Liz McAllister, Staff</a:t>
            </a:r>
          </a:p>
          <a:p>
            <a:pPr>
              <a:buNone/>
            </a:pPr>
            <a:r>
              <a:rPr lang="en-US" sz="6400" dirty="0"/>
              <a:t>Patricia Turner, MD, FACS, Director, Division of Member Services</a:t>
            </a:r>
          </a:p>
          <a:p>
            <a:endParaRPr lang="en-US" dirty="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cap="none" dirty="0"/>
              <a:t>hy is mentorship important? </a:t>
            </a:r>
            <a:endParaRPr lang="en-US" dirty="0"/>
          </a:p>
        </p:txBody>
      </p:sp>
      <p:sp>
        <p:nvSpPr>
          <p:cNvPr id="3" name="Content Placeholder 2"/>
          <p:cNvSpPr>
            <a:spLocks noGrp="1"/>
          </p:cNvSpPr>
          <p:nvPr>
            <p:ph idx="1"/>
          </p:nvPr>
        </p:nvSpPr>
        <p:spPr>
          <a:xfrm>
            <a:off x="457200" y="1295400"/>
            <a:ext cx="8229600" cy="4495800"/>
          </a:xfrm>
        </p:spPr>
        <p:txBody>
          <a:bodyPr>
            <a:normAutofit lnSpcReduction="10000"/>
          </a:bodyPr>
          <a:lstStyle/>
          <a:p>
            <a:r>
              <a:rPr lang="en-US" dirty="0"/>
              <a:t>Lack of mentorship identified as one of the most important factor hindering career progress </a:t>
            </a:r>
          </a:p>
          <a:p>
            <a:pPr lvl="1"/>
            <a:r>
              <a:rPr lang="en-US" dirty="0"/>
              <a:t>98% list as mentoring as essential for success</a:t>
            </a:r>
          </a:p>
          <a:p>
            <a:r>
              <a:rPr lang="en-US" dirty="0"/>
              <a:t>Faculty with mentors do better </a:t>
            </a:r>
          </a:p>
          <a:p>
            <a:pPr lvl="1"/>
            <a:r>
              <a:rPr lang="en-US" dirty="0"/>
              <a:t>More confident, higher leadership aspiration </a:t>
            </a:r>
          </a:p>
          <a:p>
            <a:pPr lvl="1"/>
            <a:r>
              <a:rPr lang="en-US" dirty="0"/>
              <a:t>Spend ~2X more time on scholarly activity </a:t>
            </a:r>
          </a:p>
          <a:p>
            <a:pPr lvl="1"/>
            <a:r>
              <a:rPr lang="en-US" dirty="0">
                <a:latin typeface="Wingdings"/>
                <a:ea typeface="Wingdings"/>
                <a:cs typeface="Wingdings"/>
                <a:sym typeface="Wingdings"/>
              </a:rPr>
              <a:t></a:t>
            </a:r>
            <a:r>
              <a:rPr lang="en-US" dirty="0">
                <a:ea typeface="Wingdings"/>
                <a:cs typeface="Wingdings"/>
                <a:sym typeface="Wingdings"/>
              </a:rPr>
              <a:t> Awards, grants, publications, promotions</a:t>
            </a:r>
          </a:p>
          <a:p>
            <a:pPr lvl="1"/>
            <a:r>
              <a:rPr lang="en-US" dirty="0">
                <a:ea typeface="Wingdings"/>
                <a:cs typeface="Wingdings"/>
                <a:sym typeface="Wingdings"/>
              </a:rPr>
              <a:t>Greater career satisfaction </a:t>
            </a:r>
            <a:endParaRPr lang="en-US" dirty="0"/>
          </a:p>
        </p:txBody>
      </p:sp>
      <p:sp>
        <p:nvSpPr>
          <p:cNvPr id="4" name="TextBox 3"/>
          <p:cNvSpPr txBox="1"/>
          <p:nvPr/>
        </p:nvSpPr>
        <p:spPr>
          <a:xfrm>
            <a:off x="1028700" y="5509162"/>
            <a:ext cx="8401050" cy="1323439"/>
          </a:xfrm>
          <a:prstGeom prst="rect">
            <a:avLst/>
          </a:prstGeom>
          <a:noFill/>
        </p:spPr>
        <p:txBody>
          <a:bodyPr wrap="square" rtlCol="0">
            <a:spAutoFit/>
          </a:bodyPr>
          <a:lstStyle/>
          <a:p>
            <a:r>
              <a:rPr lang="en-US" sz="2000" dirty="0">
                <a:latin typeface="+mn-lt"/>
              </a:rPr>
              <a:t>Chew  LD et al. </a:t>
            </a:r>
            <a:r>
              <a:rPr lang="en-US" sz="2000" i="1" dirty="0" err="1">
                <a:latin typeface="+mn-lt"/>
              </a:rPr>
              <a:t>Acad</a:t>
            </a:r>
            <a:r>
              <a:rPr lang="en-US" sz="2000" i="1" dirty="0">
                <a:latin typeface="+mn-lt"/>
              </a:rPr>
              <a:t> Med 2003		</a:t>
            </a:r>
            <a:r>
              <a:rPr lang="en-US" sz="2000" dirty="0"/>
              <a:t>Mayer AP et al. </a:t>
            </a:r>
            <a:r>
              <a:rPr lang="en-US" sz="2000" i="1" dirty="0"/>
              <a:t>Med Teach</a:t>
            </a:r>
            <a:r>
              <a:rPr lang="en-US" sz="2000" dirty="0"/>
              <a:t> 2014</a:t>
            </a:r>
            <a:endParaRPr lang="en-US" sz="2000" i="1" dirty="0">
              <a:latin typeface="+mn-lt"/>
            </a:endParaRPr>
          </a:p>
          <a:p>
            <a:r>
              <a:rPr lang="en-US" sz="2000" dirty="0" err="1">
                <a:latin typeface="+mn-lt"/>
              </a:rPr>
              <a:t>Pololi</a:t>
            </a:r>
            <a:r>
              <a:rPr lang="en-US" sz="2000" dirty="0">
                <a:latin typeface="+mn-lt"/>
              </a:rPr>
              <a:t> L et al. </a:t>
            </a:r>
            <a:r>
              <a:rPr lang="en-US" sz="2000" i="1" dirty="0" err="1">
                <a:latin typeface="+mn-lt"/>
              </a:rPr>
              <a:t>Acad</a:t>
            </a:r>
            <a:r>
              <a:rPr lang="en-US" sz="2000" i="1" dirty="0">
                <a:latin typeface="+mn-lt"/>
              </a:rPr>
              <a:t> Med </a:t>
            </a:r>
            <a:r>
              <a:rPr lang="en-US" sz="2000" dirty="0">
                <a:latin typeface="+mn-lt"/>
              </a:rPr>
              <a:t> 2002		</a:t>
            </a:r>
            <a:r>
              <a:rPr lang="en-US" sz="2000" dirty="0"/>
              <a:t>Lord JA et al. </a:t>
            </a:r>
            <a:r>
              <a:rPr lang="en-US" sz="2000" i="1" dirty="0" err="1"/>
              <a:t>Acad</a:t>
            </a:r>
            <a:r>
              <a:rPr lang="en-US" sz="2000" i="1" dirty="0"/>
              <a:t> Med </a:t>
            </a:r>
            <a:r>
              <a:rPr lang="en-US" sz="2000" dirty="0"/>
              <a:t>2012</a:t>
            </a:r>
            <a:endParaRPr lang="en-US" sz="2000" dirty="0">
              <a:latin typeface="+mn-lt"/>
            </a:endParaRPr>
          </a:p>
          <a:p>
            <a:r>
              <a:rPr lang="en-US" sz="2000" dirty="0">
                <a:latin typeface="+mn-lt"/>
              </a:rPr>
              <a:t>Reis A et al. </a:t>
            </a:r>
            <a:r>
              <a:rPr lang="en-US" sz="2000" i="1" dirty="0" err="1">
                <a:latin typeface="+mn-lt"/>
              </a:rPr>
              <a:t>Acad</a:t>
            </a:r>
            <a:r>
              <a:rPr lang="en-US" sz="2000" i="1" dirty="0">
                <a:latin typeface="+mn-lt"/>
              </a:rPr>
              <a:t> Med </a:t>
            </a:r>
            <a:r>
              <a:rPr lang="en-US" sz="2000" dirty="0">
                <a:latin typeface="+mn-lt"/>
              </a:rPr>
              <a:t>2012		</a:t>
            </a:r>
            <a:r>
              <a:rPr lang="en-US" sz="2000" dirty="0"/>
              <a:t>Mayer AP et al. </a:t>
            </a:r>
            <a:r>
              <a:rPr lang="en-US" sz="2000" i="1" dirty="0"/>
              <a:t>Med Teach</a:t>
            </a:r>
            <a:r>
              <a:rPr lang="en-US" sz="2000" dirty="0"/>
              <a:t> 2014</a:t>
            </a:r>
            <a:endParaRPr lang="en-US" sz="2000" dirty="0">
              <a:latin typeface="+mn-lt"/>
            </a:endParaRPr>
          </a:p>
          <a:p>
            <a:r>
              <a:rPr lang="en-US" sz="2000" dirty="0" err="1">
                <a:latin typeface="+mn-lt"/>
              </a:rPr>
              <a:t>Pololi</a:t>
            </a:r>
            <a:r>
              <a:rPr lang="en-US" sz="2000" dirty="0">
                <a:latin typeface="+mn-lt"/>
              </a:rPr>
              <a:t> LH et al. </a:t>
            </a:r>
            <a:r>
              <a:rPr lang="en-US" sz="2000" i="1" dirty="0">
                <a:latin typeface="+mn-lt"/>
              </a:rPr>
              <a:t>J </a:t>
            </a:r>
            <a:r>
              <a:rPr lang="en-US" sz="2000" i="1" dirty="0" err="1">
                <a:latin typeface="+mn-lt"/>
              </a:rPr>
              <a:t>Cont</a:t>
            </a:r>
            <a:r>
              <a:rPr lang="en-US" sz="2000" i="1" dirty="0">
                <a:latin typeface="+mn-lt"/>
              </a:rPr>
              <a:t> </a:t>
            </a:r>
            <a:r>
              <a:rPr lang="en-US" sz="2000" i="1" dirty="0" err="1">
                <a:latin typeface="+mn-lt"/>
              </a:rPr>
              <a:t>Educ</a:t>
            </a:r>
            <a:r>
              <a:rPr lang="en-US" sz="2000" dirty="0">
                <a:latin typeface="+mn-lt"/>
              </a:rPr>
              <a:t> 2015</a:t>
            </a:r>
          </a:p>
        </p:txBody>
      </p:sp>
    </p:spTree>
    <p:extLst>
      <p:ext uri="{BB962C8B-B14F-4D97-AF65-F5344CB8AC3E}">
        <p14:creationId xmlns:p14="http://schemas.microsoft.com/office/powerpoint/2010/main" val="257452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Mentorship is Elusive  </a:t>
            </a:r>
            <a:endParaRPr lang="en-US" dirty="0"/>
          </a:p>
        </p:txBody>
      </p:sp>
      <p:sp>
        <p:nvSpPr>
          <p:cNvPr id="3" name="Content Placeholder 2"/>
          <p:cNvSpPr>
            <a:spLocks noGrp="1"/>
          </p:cNvSpPr>
          <p:nvPr>
            <p:ph idx="1"/>
          </p:nvPr>
        </p:nvSpPr>
        <p:spPr>
          <a:xfrm>
            <a:off x="457200" y="1524000"/>
            <a:ext cx="8229600" cy="3886200"/>
          </a:xfrm>
        </p:spPr>
        <p:txBody>
          <a:bodyPr>
            <a:normAutofit fontScale="85000" lnSpcReduction="20000"/>
          </a:bodyPr>
          <a:lstStyle/>
          <a:p>
            <a:r>
              <a:rPr lang="en-US" dirty="0"/>
              <a:t>National Survey of Academic Centers (n=2178)</a:t>
            </a:r>
          </a:p>
          <a:p>
            <a:pPr lvl="1"/>
            <a:r>
              <a:rPr lang="en-US" dirty="0"/>
              <a:t>Only 30% satisfied with the quality and quantity of mentoring</a:t>
            </a:r>
          </a:p>
          <a:p>
            <a:pPr lvl="1"/>
            <a:r>
              <a:rPr lang="en-US" dirty="0"/>
              <a:t>35% “seriously considered leaving in the last year”</a:t>
            </a:r>
          </a:p>
          <a:p>
            <a:pPr lvl="2"/>
            <a:r>
              <a:rPr lang="en-US" sz="2800" dirty="0"/>
              <a:t>58% reported inadequate mentoring </a:t>
            </a:r>
            <a:r>
              <a:rPr lang="en-US" sz="2800" dirty="0" err="1"/>
              <a:t>vs</a:t>
            </a:r>
            <a:r>
              <a:rPr lang="en-US" sz="2800" dirty="0"/>
              <a:t> </a:t>
            </a:r>
          </a:p>
          <a:p>
            <a:pPr lvl="2"/>
            <a:r>
              <a:rPr lang="en-US" sz="2800" dirty="0"/>
              <a:t>14% with positive mentoring (p&lt;0.001)</a:t>
            </a:r>
          </a:p>
          <a:p>
            <a:r>
              <a:rPr lang="en-US" dirty="0"/>
              <a:t>Mentored faculty are more likely to be men (OR 2.9)</a:t>
            </a:r>
          </a:p>
          <a:p>
            <a:pPr marL="0" indent="0" algn="ctr">
              <a:buNone/>
            </a:pPr>
            <a:r>
              <a:rPr lang="en-US" sz="4400" dirty="0">
                <a:solidFill>
                  <a:srgbClr val="FF0000"/>
                </a:solidFill>
              </a:rPr>
              <a:t>WOMEN ARE AT RISK</a:t>
            </a:r>
          </a:p>
          <a:p>
            <a:pPr marL="0" indent="0">
              <a:buNone/>
            </a:pPr>
            <a:r>
              <a:rPr lang="en-US" dirty="0"/>
              <a:t> </a:t>
            </a:r>
          </a:p>
        </p:txBody>
      </p:sp>
      <p:sp>
        <p:nvSpPr>
          <p:cNvPr id="4" name="TextBox 3"/>
          <p:cNvSpPr txBox="1"/>
          <p:nvPr/>
        </p:nvSpPr>
        <p:spPr>
          <a:xfrm>
            <a:off x="1085850" y="5867401"/>
            <a:ext cx="3141181" cy="646331"/>
          </a:xfrm>
          <a:prstGeom prst="rect">
            <a:avLst/>
          </a:prstGeom>
          <a:noFill/>
        </p:spPr>
        <p:txBody>
          <a:bodyPr wrap="none" rtlCol="0">
            <a:spAutoFit/>
          </a:bodyPr>
          <a:lstStyle/>
          <a:p>
            <a:r>
              <a:rPr lang="en-US" dirty="0" err="1">
                <a:latin typeface="+mn-lt"/>
              </a:rPr>
              <a:t>Pololi</a:t>
            </a:r>
            <a:r>
              <a:rPr lang="en-US" dirty="0">
                <a:latin typeface="+mn-lt"/>
              </a:rPr>
              <a:t> LH et al. </a:t>
            </a:r>
            <a:r>
              <a:rPr lang="en-US" i="1" dirty="0">
                <a:latin typeface="+mn-lt"/>
              </a:rPr>
              <a:t>J </a:t>
            </a:r>
            <a:r>
              <a:rPr lang="en-US" i="1" dirty="0" err="1">
                <a:latin typeface="+mn-lt"/>
              </a:rPr>
              <a:t>Cont</a:t>
            </a:r>
            <a:r>
              <a:rPr lang="en-US" i="1" dirty="0">
                <a:latin typeface="+mn-lt"/>
              </a:rPr>
              <a:t> </a:t>
            </a:r>
            <a:r>
              <a:rPr lang="en-US" i="1" dirty="0" err="1">
                <a:latin typeface="+mn-lt"/>
              </a:rPr>
              <a:t>Educ</a:t>
            </a:r>
            <a:r>
              <a:rPr lang="en-US" dirty="0">
                <a:latin typeface="+mn-lt"/>
              </a:rPr>
              <a:t> 2015</a:t>
            </a:r>
          </a:p>
          <a:p>
            <a:r>
              <a:rPr lang="en-US" dirty="0">
                <a:latin typeface="+mn-lt"/>
              </a:rPr>
              <a:t>Chew LD et al, </a:t>
            </a:r>
            <a:r>
              <a:rPr lang="en-US" i="1" dirty="0" err="1">
                <a:latin typeface="+mn-lt"/>
              </a:rPr>
              <a:t>Acad</a:t>
            </a:r>
            <a:r>
              <a:rPr lang="en-US" i="1" dirty="0">
                <a:latin typeface="+mn-lt"/>
              </a:rPr>
              <a:t> Med</a:t>
            </a:r>
            <a:r>
              <a:rPr lang="en-US" dirty="0">
                <a:latin typeface="+mn-lt"/>
              </a:rPr>
              <a:t> 2003</a:t>
            </a:r>
          </a:p>
        </p:txBody>
      </p:sp>
    </p:spTree>
    <p:extLst>
      <p:ext uri="{BB962C8B-B14F-4D97-AF65-F5344CB8AC3E}">
        <p14:creationId xmlns:p14="http://schemas.microsoft.com/office/powerpoint/2010/main" val="284914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5800"/>
            <a:ext cx="2904513" cy="1200329"/>
          </a:xfrm>
          <a:prstGeom prst="rect">
            <a:avLst/>
          </a:prstGeom>
          <a:noFill/>
          <a:ln>
            <a:solidFill>
              <a:schemeClr val="tx1"/>
            </a:solidFill>
          </a:ln>
        </p:spPr>
        <p:txBody>
          <a:bodyPr wrap="none" rtlCol="0">
            <a:spAutoFit/>
          </a:bodyPr>
          <a:lstStyle/>
          <a:p>
            <a:r>
              <a:rPr lang="en-US" sz="2400" b="1" u="sng" dirty="0">
                <a:latin typeface="+mn-lt"/>
              </a:rPr>
              <a:t>Mentee Application</a:t>
            </a:r>
          </a:p>
          <a:p>
            <a:pPr algn="ctr"/>
            <a:r>
              <a:rPr lang="en-US" sz="2400" dirty="0">
                <a:latin typeface="+mn-lt"/>
              </a:rPr>
              <a:t>Personal Statement</a:t>
            </a:r>
          </a:p>
          <a:p>
            <a:pPr algn="ctr"/>
            <a:r>
              <a:rPr lang="en-US" sz="2400" dirty="0">
                <a:latin typeface="+mn-lt"/>
              </a:rPr>
              <a:t>CV</a:t>
            </a:r>
          </a:p>
        </p:txBody>
      </p:sp>
      <p:sp>
        <p:nvSpPr>
          <p:cNvPr id="3" name="TextBox 2"/>
          <p:cNvSpPr txBox="1"/>
          <p:nvPr/>
        </p:nvSpPr>
        <p:spPr>
          <a:xfrm>
            <a:off x="5943601" y="845404"/>
            <a:ext cx="2674771" cy="830997"/>
          </a:xfrm>
          <a:prstGeom prst="rect">
            <a:avLst/>
          </a:prstGeom>
          <a:noFill/>
          <a:ln>
            <a:solidFill>
              <a:schemeClr val="tx1"/>
            </a:solidFill>
          </a:ln>
        </p:spPr>
        <p:txBody>
          <a:bodyPr wrap="none" rtlCol="0">
            <a:spAutoFit/>
          </a:bodyPr>
          <a:lstStyle/>
          <a:p>
            <a:r>
              <a:rPr lang="en-US" sz="2400" b="1" u="sng" dirty="0">
                <a:latin typeface="+mn-lt"/>
              </a:rPr>
              <a:t>Mentor Application</a:t>
            </a:r>
          </a:p>
          <a:p>
            <a:pPr algn="ctr"/>
            <a:r>
              <a:rPr lang="en-US" sz="2400" dirty="0">
                <a:latin typeface="+mn-lt"/>
              </a:rPr>
              <a:t>CV</a:t>
            </a:r>
          </a:p>
        </p:txBody>
      </p:sp>
      <p:sp>
        <p:nvSpPr>
          <p:cNvPr id="4" name="Right Arrow 3"/>
          <p:cNvSpPr/>
          <p:nvPr/>
        </p:nvSpPr>
        <p:spPr bwMode="auto">
          <a:xfrm>
            <a:off x="2457450" y="1066800"/>
            <a:ext cx="733806" cy="484632"/>
          </a:xfrm>
          <a:prstGeom prst="rightArrow">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chemeClr val="accent5">
                    <a:lumMod val="60000"/>
                    <a:lumOff val="40000"/>
                  </a:schemeClr>
                </a:solidFill>
              </a:ln>
              <a:solidFill>
                <a:schemeClr val="accent6">
                  <a:lumMod val="40000"/>
                  <a:lumOff val="60000"/>
                </a:schemeClr>
              </a:solidFill>
              <a:effectLst/>
              <a:latin typeface="Arial" charset="0"/>
            </a:endParaRPr>
          </a:p>
        </p:txBody>
      </p:sp>
      <p:sp>
        <p:nvSpPr>
          <p:cNvPr id="5" name="Right Arrow 4"/>
          <p:cNvSpPr/>
          <p:nvPr/>
        </p:nvSpPr>
        <p:spPr bwMode="auto">
          <a:xfrm rot="10800000">
            <a:off x="5200650" y="1066800"/>
            <a:ext cx="733806" cy="484632"/>
          </a:xfrm>
          <a:prstGeom prst="rightArrow">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chemeClr val="accent5">
                    <a:lumMod val="60000"/>
                    <a:lumOff val="40000"/>
                  </a:schemeClr>
                </a:solidFill>
              </a:ln>
              <a:solidFill>
                <a:schemeClr val="accent6">
                  <a:lumMod val="40000"/>
                  <a:lumOff val="60000"/>
                </a:schemeClr>
              </a:solidFill>
              <a:effectLst/>
              <a:latin typeface="Arial" charset="0"/>
            </a:endParaRPr>
          </a:p>
        </p:txBody>
      </p:sp>
      <p:sp>
        <p:nvSpPr>
          <p:cNvPr id="7" name="TextBox 6"/>
          <p:cNvSpPr txBox="1"/>
          <p:nvPr/>
        </p:nvSpPr>
        <p:spPr>
          <a:xfrm>
            <a:off x="3200400" y="914401"/>
            <a:ext cx="2000250" cy="1200329"/>
          </a:xfrm>
          <a:prstGeom prst="rect">
            <a:avLst/>
          </a:prstGeom>
          <a:noFill/>
          <a:ln>
            <a:solidFill>
              <a:srgbClr val="000000"/>
            </a:solidFill>
          </a:ln>
        </p:spPr>
        <p:txBody>
          <a:bodyPr wrap="square" rtlCol="0">
            <a:spAutoFit/>
          </a:bodyPr>
          <a:lstStyle/>
          <a:p>
            <a:pPr algn="ctr"/>
            <a:r>
              <a:rPr lang="en-US" sz="2400" b="1" dirty="0" err="1">
                <a:latin typeface="Trebuchet MS"/>
                <a:cs typeface="Trebuchet MS"/>
              </a:rPr>
              <a:t>WiSC</a:t>
            </a:r>
            <a:r>
              <a:rPr lang="en-US" sz="2400" b="1" dirty="0">
                <a:latin typeface="Trebuchet MS"/>
                <a:cs typeface="Trebuchet MS"/>
              </a:rPr>
              <a:t> Mentorship </a:t>
            </a:r>
          </a:p>
          <a:p>
            <a:pPr algn="ctr"/>
            <a:r>
              <a:rPr lang="en-US" sz="2400" b="1" dirty="0">
                <a:latin typeface="Trebuchet MS"/>
                <a:cs typeface="Trebuchet MS"/>
              </a:rPr>
              <a:t>Committee</a:t>
            </a:r>
          </a:p>
        </p:txBody>
      </p:sp>
      <p:sp>
        <p:nvSpPr>
          <p:cNvPr id="10" name="TextBox 9"/>
          <p:cNvSpPr txBox="1"/>
          <p:nvPr/>
        </p:nvSpPr>
        <p:spPr>
          <a:xfrm>
            <a:off x="1265479" y="1752600"/>
            <a:ext cx="5685211" cy="1569660"/>
          </a:xfrm>
          <a:prstGeom prst="rect">
            <a:avLst/>
          </a:prstGeom>
          <a:noFill/>
        </p:spPr>
        <p:txBody>
          <a:bodyPr wrap="none" rtlCol="0">
            <a:spAutoFit/>
          </a:bodyPr>
          <a:lstStyle/>
          <a:p>
            <a:pPr marL="285750" indent="-285750" algn="ctr">
              <a:buFontTx/>
              <a:buChar char="•"/>
            </a:pPr>
            <a:r>
              <a:rPr lang="en-US" sz="2400" dirty="0">
                <a:latin typeface="Trebuchet MS"/>
                <a:cs typeface="Trebuchet MS"/>
              </a:rPr>
              <a:t>Specialty</a:t>
            </a:r>
          </a:p>
          <a:p>
            <a:pPr marL="285750" indent="-285750" algn="ctr">
              <a:buFontTx/>
              <a:buChar char="•"/>
            </a:pPr>
            <a:r>
              <a:rPr lang="en-US" sz="2400" dirty="0">
                <a:latin typeface="Trebuchet MS"/>
                <a:cs typeface="Trebuchet MS"/>
              </a:rPr>
              <a:t>Areas of Need </a:t>
            </a:r>
          </a:p>
          <a:p>
            <a:pPr algn="ctr"/>
            <a:r>
              <a:rPr lang="en-US" sz="2400" dirty="0">
                <a:latin typeface="Trebuchet MS"/>
                <a:cs typeface="Trebuchet MS"/>
              </a:rPr>
              <a:t>(Research, Professional, Work-Life etc.)</a:t>
            </a:r>
          </a:p>
          <a:p>
            <a:pPr marL="285750" indent="-285750" algn="ctr">
              <a:buFontTx/>
              <a:buChar char="•"/>
            </a:pPr>
            <a:r>
              <a:rPr lang="en-US" sz="2400" dirty="0">
                <a:latin typeface="Trebuchet MS"/>
                <a:cs typeface="Trebuchet MS"/>
              </a:rPr>
              <a:t>Geography</a:t>
            </a:r>
          </a:p>
        </p:txBody>
      </p:sp>
      <p:sp>
        <p:nvSpPr>
          <p:cNvPr id="11" name="Right Arrow 10"/>
          <p:cNvSpPr/>
          <p:nvPr/>
        </p:nvSpPr>
        <p:spPr bwMode="auto">
          <a:xfrm rot="5400000">
            <a:off x="3753993" y="3466719"/>
            <a:ext cx="627888" cy="363474"/>
          </a:xfrm>
          <a:prstGeom prst="rightArrow">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chemeClr val="accent5">
                    <a:lumMod val="60000"/>
                    <a:lumOff val="40000"/>
                  </a:schemeClr>
                </a:solidFill>
              </a:ln>
              <a:solidFill>
                <a:schemeClr val="accent6">
                  <a:lumMod val="40000"/>
                  <a:lumOff val="60000"/>
                </a:schemeClr>
              </a:solidFill>
              <a:effectLst/>
              <a:latin typeface="Arial" charset="0"/>
            </a:endParaRPr>
          </a:p>
        </p:txBody>
      </p:sp>
      <p:sp>
        <p:nvSpPr>
          <p:cNvPr id="12" name="TextBox 11"/>
          <p:cNvSpPr txBox="1"/>
          <p:nvPr/>
        </p:nvSpPr>
        <p:spPr>
          <a:xfrm>
            <a:off x="3086100" y="3962400"/>
            <a:ext cx="2000250" cy="461665"/>
          </a:xfrm>
          <a:prstGeom prst="rect">
            <a:avLst/>
          </a:prstGeom>
          <a:noFill/>
          <a:ln>
            <a:solidFill>
              <a:srgbClr val="000000"/>
            </a:solidFill>
          </a:ln>
        </p:spPr>
        <p:txBody>
          <a:bodyPr wrap="square" rtlCol="0">
            <a:spAutoFit/>
          </a:bodyPr>
          <a:lstStyle/>
          <a:p>
            <a:pPr algn="ctr"/>
            <a:r>
              <a:rPr lang="en-US" sz="2400" b="1" dirty="0">
                <a:latin typeface="Trebuchet MS"/>
                <a:cs typeface="Trebuchet MS"/>
              </a:rPr>
              <a:t>Meet at ACS</a:t>
            </a:r>
          </a:p>
        </p:txBody>
      </p:sp>
      <p:sp>
        <p:nvSpPr>
          <p:cNvPr id="13" name="Right Arrow 12"/>
          <p:cNvSpPr/>
          <p:nvPr/>
        </p:nvSpPr>
        <p:spPr bwMode="auto">
          <a:xfrm>
            <a:off x="5086350" y="3962400"/>
            <a:ext cx="470916" cy="484632"/>
          </a:xfrm>
          <a:prstGeom prst="rightArrow">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chemeClr val="accent5">
                    <a:lumMod val="60000"/>
                    <a:lumOff val="40000"/>
                  </a:schemeClr>
                </a:solidFill>
              </a:ln>
              <a:solidFill>
                <a:schemeClr val="accent6">
                  <a:lumMod val="40000"/>
                  <a:lumOff val="60000"/>
                </a:schemeClr>
              </a:solidFill>
              <a:effectLst/>
              <a:latin typeface="Arial" charset="0"/>
            </a:endParaRPr>
          </a:p>
        </p:txBody>
      </p:sp>
      <p:sp>
        <p:nvSpPr>
          <p:cNvPr id="14" name="TextBox 13"/>
          <p:cNvSpPr txBox="1"/>
          <p:nvPr/>
        </p:nvSpPr>
        <p:spPr>
          <a:xfrm>
            <a:off x="5552610" y="3505200"/>
            <a:ext cx="4674678" cy="1938992"/>
          </a:xfrm>
          <a:prstGeom prst="rect">
            <a:avLst/>
          </a:prstGeom>
          <a:noFill/>
        </p:spPr>
        <p:txBody>
          <a:bodyPr wrap="none" rtlCol="0">
            <a:spAutoFit/>
          </a:bodyPr>
          <a:lstStyle/>
          <a:p>
            <a:pPr marL="285750" indent="-285750">
              <a:buFontTx/>
              <a:buChar char="•"/>
            </a:pPr>
            <a:r>
              <a:rPr lang="en-US" sz="2400" dirty="0">
                <a:latin typeface="Trebuchet MS"/>
                <a:cs typeface="Trebuchet MS"/>
              </a:rPr>
              <a:t>Assessment Tool</a:t>
            </a:r>
          </a:p>
          <a:p>
            <a:pPr marL="285750" indent="-285750">
              <a:buFontTx/>
              <a:buChar char="•"/>
            </a:pPr>
            <a:r>
              <a:rPr lang="en-US" sz="2400" dirty="0">
                <a:latin typeface="Trebuchet MS"/>
                <a:cs typeface="Trebuchet MS"/>
              </a:rPr>
              <a:t>Mentorship Expectations</a:t>
            </a:r>
          </a:p>
          <a:p>
            <a:pPr marL="285750" indent="-285750">
              <a:buFontTx/>
              <a:buChar char="•"/>
            </a:pPr>
            <a:r>
              <a:rPr lang="en-US" sz="2400" dirty="0">
                <a:latin typeface="Trebuchet MS"/>
                <a:cs typeface="Trebuchet MS"/>
              </a:rPr>
              <a:t>Action Plan</a:t>
            </a:r>
          </a:p>
          <a:p>
            <a:pPr marL="285750" indent="-285750">
              <a:buFontTx/>
              <a:buChar char="•"/>
            </a:pPr>
            <a:r>
              <a:rPr lang="en-US" sz="2400" dirty="0">
                <a:latin typeface="Trebuchet MS"/>
                <a:cs typeface="Trebuchet MS"/>
              </a:rPr>
              <a:t>Quarterly Committee Check In</a:t>
            </a:r>
          </a:p>
          <a:p>
            <a:pPr marL="285750" indent="-285750">
              <a:buFontTx/>
              <a:buChar char="•"/>
            </a:pPr>
            <a:r>
              <a:rPr lang="en-US" sz="2400" dirty="0">
                <a:latin typeface="Trebuchet MS"/>
                <a:cs typeface="Trebuchet MS"/>
              </a:rPr>
              <a:t>End of Program Survey</a:t>
            </a:r>
          </a:p>
        </p:txBody>
      </p:sp>
    </p:spTree>
    <p:extLst>
      <p:ext uri="{BB962C8B-B14F-4D97-AF65-F5344CB8AC3E}">
        <p14:creationId xmlns:p14="http://schemas.microsoft.com/office/powerpoint/2010/main" val="42259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p:bldP spid="11" grpId="0" animBg="1"/>
      <p:bldP spid="12" grpId="0" animBg="1"/>
      <p:bldP spid="13" grpId="0" animBg="1"/>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a:t>ACS-</a:t>
            </a:r>
            <a:r>
              <a:rPr lang="en-US" cap="none" dirty="0" err="1"/>
              <a:t>WiSC</a:t>
            </a:r>
            <a:r>
              <a:rPr lang="en-US" cap="none" dirty="0"/>
              <a:t> Mentorship Program</a:t>
            </a:r>
          </a:p>
        </p:txBody>
      </p:sp>
      <p:sp>
        <p:nvSpPr>
          <p:cNvPr id="4" name="Content Placeholder 3"/>
          <p:cNvSpPr>
            <a:spLocks noGrp="1"/>
          </p:cNvSpPr>
          <p:nvPr>
            <p:ph idx="1"/>
          </p:nvPr>
        </p:nvSpPr>
        <p:spPr/>
        <p:txBody>
          <a:bodyPr/>
          <a:lstStyle/>
          <a:p>
            <a:r>
              <a:rPr lang="en-US" dirty="0"/>
              <a:t>2014 35 pairs</a:t>
            </a:r>
          </a:p>
          <a:p>
            <a:r>
              <a:rPr lang="en-US" dirty="0"/>
              <a:t>2015 15 pairs</a:t>
            </a:r>
          </a:p>
          <a:p>
            <a:r>
              <a:rPr lang="en-US" dirty="0"/>
              <a:t>2016 26 pairs</a:t>
            </a:r>
          </a:p>
          <a:p>
            <a:r>
              <a:rPr lang="en-US" dirty="0"/>
              <a:t>2017 21 pairs </a:t>
            </a:r>
          </a:p>
        </p:txBody>
      </p:sp>
      <p:sp>
        <p:nvSpPr>
          <p:cNvPr id="5" name="Right Brace 4"/>
          <p:cNvSpPr/>
          <p:nvPr/>
        </p:nvSpPr>
        <p:spPr bwMode="auto">
          <a:xfrm>
            <a:off x="2800350" y="2590800"/>
            <a:ext cx="857250" cy="1600200"/>
          </a:xfrm>
          <a:prstGeom prst="rightBrace">
            <a:avLst>
              <a:gd name="adj1" fmla="val 8333"/>
              <a:gd name="adj2" fmla="val 48889"/>
            </a:avLst>
          </a:prstGeom>
          <a:noFill/>
          <a:ln w="57150" cap="flat" cmpd="sng" algn="ctr">
            <a:solidFill>
              <a:srgbClr val="CC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extBox 5"/>
          <p:cNvSpPr txBox="1"/>
          <p:nvPr/>
        </p:nvSpPr>
        <p:spPr>
          <a:xfrm>
            <a:off x="3886200" y="2971800"/>
            <a:ext cx="3829050" cy="3170099"/>
          </a:xfrm>
          <a:prstGeom prst="rect">
            <a:avLst/>
          </a:prstGeom>
          <a:noFill/>
        </p:spPr>
        <p:txBody>
          <a:bodyPr wrap="square" rtlCol="0">
            <a:spAutoFit/>
          </a:bodyPr>
          <a:lstStyle/>
          <a:p>
            <a:r>
              <a:rPr lang="en-US" sz="4000" dirty="0">
                <a:latin typeface="+mn-lt"/>
              </a:rPr>
              <a:t>Survey </a:t>
            </a:r>
          </a:p>
          <a:p>
            <a:r>
              <a:rPr lang="en-US" sz="4000" dirty="0">
                <a:latin typeface="+mn-lt"/>
              </a:rPr>
              <a:t>	50 Mentees 	</a:t>
            </a:r>
          </a:p>
          <a:p>
            <a:r>
              <a:rPr lang="en-US" sz="4000">
                <a:latin typeface="+mn-lt"/>
              </a:rPr>
              <a:t>	(</a:t>
            </a:r>
            <a:r>
              <a:rPr lang="en-US" sz="4000" dirty="0">
                <a:latin typeface="+mn-lt"/>
              </a:rPr>
              <a:t>81% response)</a:t>
            </a:r>
          </a:p>
        </p:txBody>
      </p:sp>
    </p:spTree>
    <p:extLst>
      <p:ext uri="{BB962C8B-B14F-4D97-AF65-F5344CB8AC3E}">
        <p14:creationId xmlns:p14="http://schemas.microsoft.com/office/powerpoint/2010/main" val="196499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cap="none" dirty="0"/>
              <a:t>emographics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5349923"/>
              </p:ext>
            </p:extLst>
          </p:nvPr>
        </p:nvGraphicFramePr>
        <p:xfrm>
          <a:off x="-400050" y="1066800"/>
          <a:ext cx="4686300"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311058478"/>
              </p:ext>
            </p:extLst>
          </p:nvPr>
        </p:nvGraphicFramePr>
        <p:xfrm>
          <a:off x="2114550" y="1066800"/>
          <a:ext cx="4629150"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51838918"/>
              </p:ext>
            </p:extLst>
          </p:nvPr>
        </p:nvGraphicFramePr>
        <p:xfrm>
          <a:off x="5943600" y="457200"/>
          <a:ext cx="2971801" cy="6499860"/>
        </p:xfrm>
        <a:graphic>
          <a:graphicData uri="http://schemas.openxmlformats.org/drawingml/2006/table">
            <a:tbl>
              <a:tblPr firstRow="1" bandRow="1">
                <a:tableStyleId>{7DF18680-E054-41AD-8BC1-D1AEF772440D}</a:tableStyleId>
              </a:tblPr>
              <a:tblGrid>
                <a:gridCol w="2356946">
                  <a:extLst>
                    <a:ext uri="{9D8B030D-6E8A-4147-A177-3AD203B41FA5}">
                      <a16:colId xmlns:a16="http://schemas.microsoft.com/office/drawing/2014/main" val="20000"/>
                    </a:ext>
                  </a:extLst>
                </a:gridCol>
                <a:gridCol w="614855">
                  <a:extLst>
                    <a:ext uri="{9D8B030D-6E8A-4147-A177-3AD203B41FA5}">
                      <a16:colId xmlns:a16="http://schemas.microsoft.com/office/drawing/2014/main" val="20001"/>
                    </a:ext>
                  </a:extLst>
                </a:gridCol>
              </a:tblGrid>
              <a:tr h="370840">
                <a:tc>
                  <a:txBody>
                    <a:bodyPr/>
                    <a:lstStyle/>
                    <a:p>
                      <a:r>
                        <a:rPr lang="en-US" sz="2400" dirty="0"/>
                        <a:t>Specialty</a:t>
                      </a:r>
                    </a:p>
                  </a:txBody>
                  <a:tcPr marL="68580" marR="68580"/>
                </a:tc>
                <a:tc>
                  <a:txBody>
                    <a:bodyPr/>
                    <a:lstStyle/>
                    <a:p>
                      <a:endParaRPr lang="en-US" sz="2400" dirty="0"/>
                    </a:p>
                  </a:txBody>
                  <a:tcPr marL="68580" marR="68580"/>
                </a:tc>
                <a:extLst>
                  <a:ext uri="{0D108BD9-81ED-4DB2-BD59-A6C34878D82A}">
                    <a16:rowId xmlns:a16="http://schemas.microsoft.com/office/drawing/2014/main" val="10000"/>
                  </a:ext>
                </a:extLst>
              </a:tr>
              <a:tr h="370840">
                <a:tc>
                  <a:txBody>
                    <a:bodyPr/>
                    <a:lstStyle/>
                    <a:p>
                      <a:pPr algn="l" fontAlgn="b"/>
                      <a:r>
                        <a:rPr lang="en-US" sz="2400" b="0" i="0" u="none" strike="noStrike" dirty="0">
                          <a:solidFill>
                            <a:srgbClr val="000000"/>
                          </a:solidFill>
                          <a:effectLst/>
                          <a:latin typeface="Calibri"/>
                        </a:rPr>
                        <a:t>Bariatric</a:t>
                      </a:r>
                    </a:p>
                  </a:txBody>
                  <a:tcPr marL="9525" marR="9525" marT="12700" marB="0" anchor="b"/>
                </a:tc>
                <a:tc>
                  <a:txBody>
                    <a:bodyPr/>
                    <a:lstStyle/>
                    <a:p>
                      <a:pPr algn="r" fontAlgn="b"/>
                      <a:r>
                        <a:rPr lang="en-US" sz="2400" b="0" i="0" u="none" strike="noStrike" dirty="0">
                          <a:solidFill>
                            <a:srgbClr val="000000"/>
                          </a:solidFill>
                          <a:effectLst/>
                          <a:latin typeface="Calibri"/>
                        </a:rPr>
                        <a:t>4%</a:t>
                      </a:r>
                    </a:p>
                  </a:txBody>
                  <a:tcPr marL="9525" marR="9525" marT="12700" marB="0" anchor="b"/>
                </a:tc>
                <a:extLst>
                  <a:ext uri="{0D108BD9-81ED-4DB2-BD59-A6C34878D82A}">
                    <a16:rowId xmlns:a16="http://schemas.microsoft.com/office/drawing/2014/main" val="10001"/>
                  </a:ext>
                </a:extLst>
              </a:tr>
              <a:tr h="370840">
                <a:tc>
                  <a:txBody>
                    <a:bodyPr/>
                    <a:lstStyle/>
                    <a:p>
                      <a:pPr algn="l" fontAlgn="b"/>
                      <a:r>
                        <a:rPr lang="en-US" sz="2400" b="0" i="0" u="none" strike="noStrike" dirty="0">
                          <a:solidFill>
                            <a:srgbClr val="000000"/>
                          </a:solidFill>
                          <a:effectLst/>
                          <a:latin typeface="Calibri"/>
                        </a:rPr>
                        <a:t>Breast </a:t>
                      </a:r>
                    </a:p>
                  </a:txBody>
                  <a:tcPr marL="9525" marR="9525" marT="12700" marB="0" anchor="b"/>
                </a:tc>
                <a:tc>
                  <a:txBody>
                    <a:bodyPr/>
                    <a:lstStyle/>
                    <a:p>
                      <a:pPr algn="r" fontAlgn="b"/>
                      <a:r>
                        <a:rPr lang="en-US" sz="2400" b="0" i="0" u="none" strike="noStrike" dirty="0">
                          <a:solidFill>
                            <a:srgbClr val="000000"/>
                          </a:solidFill>
                          <a:effectLst/>
                          <a:latin typeface="Calibri"/>
                        </a:rPr>
                        <a:t>6%</a:t>
                      </a:r>
                    </a:p>
                  </a:txBody>
                  <a:tcPr marL="9525" marR="9525" marT="12700" marB="0" anchor="b"/>
                </a:tc>
                <a:extLst>
                  <a:ext uri="{0D108BD9-81ED-4DB2-BD59-A6C34878D82A}">
                    <a16:rowId xmlns:a16="http://schemas.microsoft.com/office/drawing/2014/main" val="10002"/>
                  </a:ext>
                </a:extLst>
              </a:tr>
              <a:tr h="370840">
                <a:tc>
                  <a:txBody>
                    <a:bodyPr/>
                    <a:lstStyle/>
                    <a:p>
                      <a:pPr algn="l" fontAlgn="b"/>
                      <a:r>
                        <a:rPr lang="en-US" sz="2400" b="0" i="0" u="none" strike="noStrike" dirty="0">
                          <a:solidFill>
                            <a:srgbClr val="000000"/>
                          </a:solidFill>
                          <a:effectLst/>
                          <a:latin typeface="Calibri"/>
                        </a:rPr>
                        <a:t>Cardiothoracic</a:t>
                      </a:r>
                    </a:p>
                  </a:txBody>
                  <a:tcPr marL="9525" marR="9525" marT="12700" marB="0" anchor="b"/>
                </a:tc>
                <a:tc>
                  <a:txBody>
                    <a:bodyPr/>
                    <a:lstStyle/>
                    <a:p>
                      <a:pPr algn="r" fontAlgn="b"/>
                      <a:r>
                        <a:rPr lang="en-US" sz="2400" b="0" i="0" u="none" strike="noStrike" dirty="0">
                          <a:solidFill>
                            <a:srgbClr val="000000"/>
                          </a:solidFill>
                          <a:effectLst/>
                          <a:latin typeface="Calibri"/>
                        </a:rPr>
                        <a:t>2%</a:t>
                      </a:r>
                    </a:p>
                  </a:txBody>
                  <a:tcPr marL="9525" marR="9525" marT="12700" marB="0" anchor="b"/>
                </a:tc>
                <a:extLst>
                  <a:ext uri="{0D108BD9-81ED-4DB2-BD59-A6C34878D82A}">
                    <a16:rowId xmlns:a16="http://schemas.microsoft.com/office/drawing/2014/main" val="10003"/>
                  </a:ext>
                </a:extLst>
              </a:tr>
              <a:tr h="370840">
                <a:tc>
                  <a:txBody>
                    <a:bodyPr/>
                    <a:lstStyle/>
                    <a:p>
                      <a:pPr algn="l" fontAlgn="b"/>
                      <a:r>
                        <a:rPr lang="en-US" sz="2400" b="0" i="0" u="none" strike="noStrike">
                          <a:solidFill>
                            <a:srgbClr val="000000"/>
                          </a:solidFill>
                          <a:effectLst/>
                          <a:latin typeface="Calibri"/>
                        </a:rPr>
                        <a:t>Colo-Rectal</a:t>
                      </a:r>
                    </a:p>
                  </a:txBody>
                  <a:tcPr marL="9525" marR="9525" marT="12700" marB="0" anchor="b"/>
                </a:tc>
                <a:tc>
                  <a:txBody>
                    <a:bodyPr/>
                    <a:lstStyle/>
                    <a:p>
                      <a:pPr algn="r" fontAlgn="b"/>
                      <a:r>
                        <a:rPr lang="en-US" sz="2400" b="0" i="0" u="none" strike="noStrike" dirty="0">
                          <a:solidFill>
                            <a:srgbClr val="000000"/>
                          </a:solidFill>
                          <a:effectLst/>
                          <a:latin typeface="Calibri"/>
                        </a:rPr>
                        <a:t>10%</a:t>
                      </a:r>
                    </a:p>
                  </a:txBody>
                  <a:tcPr marL="9525" marR="9525" marT="12700" marB="0" anchor="b"/>
                </a:tc>
                <a:extLst>
                  <a:ext uri="{0D108BD9-81ED-4DB2-BD59-A6C34878D82A}">
                    <a16:rowId xmlns:a16="http://schemas.microsoft.com/office/drawing/2014/main" val="10004"/>
                  </a:ext>
                </a:extLst>
              </a:tr>
              <a:tr h="370840">
                <a:tc>
                  <a:txBody>
                    <a:bodyPr/>
                    <a:lstStyle/>
                    <a:p>
                      <a:pPr algn="l" fontAlgn="b"/>
                      <a:r>
                        <a:rPr lang="en-US" sz="2400" b="0" i="0" u="none" strike="noStrike">
                          <a:solidFill>
                            <a:srgbClr val="000000"/>
                          </a:solidFill>
                          <a:effectLst/>
                          <a:latin typeface="Calibri"/>
                        </a:rPr>
                        <a:t>Endocrine</a:t>
                      </a:r>
                    </a:p>
                  </a:txBody>
                  <a:tcPr marL="9525" marR="9525" marT="12700" marB="0" anchor="b"/>
                </a:tc>
                <a:tc>
                  <a:txBody>
                    <a:bodyPr/>
                    <a:lstStyle/>
                    <a:p>
                      <a:pPr algn="r" fontAlgn="b"/>
                      <a:r>
                        <a:rPr lang="en-US" sz="2400" b="0" i="0" u="none" strike="noStrike" dirty="0">
                          <a:solidFill>
                            <a:srgbClr val="000000"/>
                          </a:solidFill>
                          <a:effectLst/>
                          <a:latin typeface="Calibri"/>
                        </a:rPr>
                        <a:t>4%</a:t>
                      </a:r>
                    </a:p>
                  </a:txBody>
                  <a:tcPr marL="9525" marR="9525" marT="12700" marB="0" anchor="b"/>
                </a:tc>
                <a:extLst>
                  <a:ext uri="{0D108BD9-81ED-4DB2-BD59-A6C34878D82A}">
                    <a16:rowId xmlns:a16="http://schemas.microsoft.com/office/drawing/2014/main" val="10005"/>
                  </a:ext>
                </a:extLst>
              </a:tr>
              <a:tr h="370840">
                <a:tc>
                  <a:txBody>
                    <a:bodyPr/>
                    <a:lstStyle/>
                    <a:p>
                      <a:pPr algn="l" fontAlgn="b"/>
                      <a:r>
                        <a:rPr lang="en-US" sz="2400" b="0" i="0" u="none" strike="noStrike">
                          <a:solidFill>
                            <a:srgbClr val="000000"/>
                          </a:solidFill>
                          <a:effectLst/>
                          <a:latin typeface="Calibri"/>
                        </a:rPr>
                        <a:t>ENT</a:t>
                      </a:r>
                    </a:p>
                  </a:txBody>
                  <a:tcPr marL="9525" marR="9525" marT="12700" marB="0" anchor="b"/>
                </a:tc>
                <a:tc>
                  <a:txBody>
                    <a:bodyPr/>
                    <a:lstStyle/>
                    <a:p>
                      <a:pPr algn="r" fontAlgn="b"/>
                      <a:r>
                        <a:rPr lang="en-US" sz="2400" b="0" i="0" u="none" strike="noStrike" dirty="0">
                          <a:solidFill>
                            <a:srgbClr val="000000"/>
                          </a:solidFill>
                          <a:effectLst/>
                          <a:latin typeface="Calibri"/>
                        </a:rPr>
                        <a:t>4%</a:t>
                      </a:r>
                    </a:p>
                  </a:txBody>
                  <a:tcPr marL="9525" marR="9525" marT="12700" marB="0" anchor="b"/>
                </a:tc>
                <a:extLst>
                  <a:ext uri="{0D108BD9-81ED-4DB2-BD59-A6C34878D82A}">
                    <a16:rowId xmlns:a16="http://schemas.microsoft.com/office/drawing/2014/main" val="10006"/>
                  </a:ext>
                </a:extLst>
              </a:tr>
              <a:tr h="370840">
                <a:tc>
                  <a:txBody>
                    <a:bodyPr/>
                    <a:lstStyle/>
                    <a:p>
                      <a:pPr algn="l" fontAlgn="b"/>
                      <a:r>
                        <a:rPr lang="en-US" sz="2400" b="0" i="0" u="none" strike="noStrike">
                          <a:solidFill>
                            <a:srgbClr val="000000"/>
                          </a:solidFill>
                          <a:effectLst/>
                          <a:latin typeface="Calibri"/>
                        </a:rPr>
                        <a:t>General Surgery</a:t>
                      </a:r>
                    </a:p>
                  </a:txBody>
                  <a:tcPr marL="9525" marR="9525" marT="12700" marB="0" anchor="b"/>
                </a:tc>
                <a:tc>
                  <a:txBody>
                    <a:bodyPr/>
                    <a:lstStyle/>
                    <a:p>
                      <a:pPr algn="r" fontAlgn="b"/>
                      <a:r>
                        <a:rPr lang="en-US" sz="2400" b="0" i="0" u="none" strike="noStrike" dirty="0">
                          <a:solidFill>
                            <a:srgbClr val="000000"/>
                          </a:solidFill>
                          <a:effectLst/>
                          <a:latin typeface="Calibri"/>
                        </a:rPr>
                        <a:t>34%</a:t>
                      </a:r>
                    </a:p>
                  </a:txBody>
                  <a:tcPr marL="9525" marR="9525" marT="12700" marB="0" anchor="b"/>
                </a:tc>
                <a:extLst>
                  <a:ext uri="{0D108BD9-81ED-4DB2-BD59-A6C34878D82A}">
                    <a16:rowId xmlns:a16="http://schemas.microsoft.com/office/drawing/2014/main" val="10007"/>
                  </a:ext>
                </a:extLst>
              </a:tr>
              <a:tr h="370840">
                <a:tc>
                  <a:txBody>
                    <a:bodyPr/>
                    <a:lstStyle/>
                    <a:p>
                      <a:pPr algn="l" fontAlgn="b"/>
                      <a:r>
                        <a:rPr lang="en-US" sz="2400" b="0" i="0" u="none" strike="noStrike">
                          <a:solidFill>
                            <a:srgbClr val="000000"/>
                          </a:solidFill>
                          <a:effectLst/>
                          <a:latin typeface="Calibri"/>
                        </a:rPr>
                        <a:t>Orthopedics</a:t>
                      </a:r>
                    </a:p>
                  </a:txBody>
                  <a:tcPr marL="9525" marR="9525" marT="12700" marB="0" anchor="b"/>
                </a:tc>
                <a:tc>
                  <a:txBody>
                    <a:bodyPr/>
                    <a:lstStyle/>
                    <a:p>
                      <a:pPr algn="r" fontAlgn="b"/>
                      <a:r>
                        <a:rPr lang="en-US" sz="2400" b="0" i="0" u="none" strike="noStrike" dirty="0">
                          <a:solidFill>
                            <a:srgbClr val="000000"/>
                          </a:solidFill>
                          <a:effectLst/>
                          <a:latin typeface="Calibri"/>
                        </a:rPr>
                        <a:t>2%</a:t>
                      </a:r>
                    </a:p>
                  </a:txBody>
                  <a:tcPr marL="9525" marR="9525" marT="12700" marB="0" anchor="b"/>
                </a:tc>
                <a:extLst>
                  <a:ext uri="{0D108BD9-81ED-4DB2-BD59-A6C34878D82A}">
                    <a16:rowId xmlns:a16="http://schemas.microsoft.com/office/drawing/2014/main" val="10008"/>
                  </a:ext>
                </a:extLst>
              </a:tr>
              <a:tr h="370840">
                <a:tc>
                  <a:txBody>
                    <a:bodyPr/>
                    <a:lstStyle/>
                    <a:p>
                      <a:pPr algn="l" fontAlgn="b"/>
                      <a:r>
                        <a:rPr lang="en-US" sz="2400" b="0" i="0" u="none" strike="noStrike">
                          <a:solidFill>
                            <a:srgbClr val="000000"/>
                          </a:solidFill>
                          <a:effectLst/>
                          <a:latin typeface="Calibri"/>
                        </a:rPr>
                        <a:t>Pediatric Surgery</a:t>
                      </a:r>
                    </a:p>
                  </a:txBody>
                  <a:tcPr marL="9525" marR="9525" marT="12700" marB="0" anchor="b"/>
                </a:tc>
                <a:tc>
                  <a:txBody>
                    <a:bodyPr/>
                    <a:lstStyle/>
                    <a:p>
                      <a:pPr algn="r" fontAlgn="b"/>
                      <a:r>
                        <a:rPr lang="en-US" sz="2400" b="0" i="0" u="none" strike="noStrike" dirty="0">
                          <a:solidFill>
                            <a:srgbClr val="000000"/>
                          </a:solidFill>
                          <a:effectLst/>
                          <a:latin typeface="Calibri"/>
                        </a:rPr>
                        <a:t>8%</a:t>
                      </a:r>
                    </a:p>
                  </a:txBody>
                  <a:tcPr marL="9525" marR="9525" marT="12700" marB="0" anchor="b"/>
                </a:tc>
                <a:extLst>
                  <a:ext uri="{0D108BD9-81ED-4DB2-BD59-A6C34878D82A}">
                    <a16:rowId xmlns:a16="http://schemas.microsoft.com/office/drawing/2014/main" val="10009"/>
                  </a:ext>
                </a:extLst>
              </a:tr>
              <a:tr h="370840">
                <a:tc>
                  <a:txBody>
                    <a:bodyPr/>
                    <a:lstStyle/>
                    <a:p>
                      <a:pPr algn="l" fontAlgn="b"/>
                      <a:r>
                        <a:rPr lang="en-US" sz="2400" b="0" i="0" u="none" strike="noStrike">
                          <a:solidFill>
                            <a:srgbClr val="000000"/>
                          </a:solidFill>
                          <a:effectLst/>
                          <a:latin typeface="Calibri"/>
                        </a:rPr>
                        <a:t>Plastics</a:t>
                      </a:r>
                    </a:p>
                  </a:txBody>
                  <a:tcPr marL="9525" marR="9525" marT="12700" marB="0" anchor="b"/>
                </a:tc>
                <a:tc>
                  <a:txBody>
                    <a:bodyPr/>
                    <a:lstStyle/>
                    <a:p>
                      <a:pPr algn="r" fontAlgn="b"/>
                      <a:r>
                        <a:rPr lang="en-US" sz="2400" b="0" i="0" u="none" strike="noStrike" dirty="0">
                          <a:solidFill>
                            <a:srgbClr val="000000"/>
                          </a:solidFill>
                          <a:effectLst/>
                          <a:latin typeface="Calibri"/>
                        </a:rPr>
                        <a:t>2%</a:t>
                      </a:r>
                    </a:p>
                  </a:txBody>
                  <a:tcPr marL="9525" marR="9525" marT="12700" marB="0" anchor="b"/>
                </a:tc>
                <a:extLst>
                  <a:ext uri="{0D108BD9-81ED-4DB2-BD59-A6C34878D82A}">
                    <a16:rowId xmlns:a16="http://schemas.microsoft.com/office/drawing/2014/main" val="10010"/>
                  </a:ext>
                </a:extLst>
              </a:tr>
              <a:tr h="370840">
                <a:tc>
                  <a:txBody>
                    <a:bodyPr/>
                    <a:lstStyle/>
                    <a:p>
                      <a:pPr algn="l" fontAlgn="b"/>
                      <a:r>
                        <a:rPr lang="en-US" sz="2400" b="0" i="0" u="none" strike="noStrike">
                          <a:solidFill>
                            <a:srgbClr val="000000"/>
                          </a:solidFill>
                          <a:effectLst/>
                          <a:latin typeface="Calibri"/>
                        </a:rPr>
                        <a:t>Surg Onc</a:t>
                      </a:r>
                    </a:p>
                  </a:txBody>
                  <a:tcPr marL="9525" marR="9525" marT="12700" marB="0" anchor="b"/>
                </a:tc>
                <a:tc>
                  <a:txBody>
                    <a:bodyPr/>
                    <a:lstStyle/>
                    <a:p>
                      <a:pPr algn="r" fontAlgn="b"/>
                      <a:r>
                        <a:rPr lang="en-US" sz="2400" b="0" i="0" u="none" strike="noStrike" dirty="0">
                          <a:solidFill>
                            <a:srgbClr val="000000"/>
                          </a:solidFill>
                          <a:effectLst/>
                          <a:latin typeface="Calibri"/>
                        </a:rPr>
                        <a:t>4%</a:t>
                      </a:r>
                    </a:p>
                  </a:txBody>
                  <a:tcPr marL="9525" marR="9525" marT="12700" marB="0" anchor="b"/>
                </a:tc>
                <a:extLst>
                  <a:ext uri="{0D108BD9-81ED-4DB2-BD59-A6C34878D82A}">
                    <a16:rowId xmlns:a16="http://schemas.microsoft.com/office/drawing/2014/main" val="10011"/>
                  </a:ext>
                </a:extLst>
              </a:tr>
              <a:tr h="370840">
                <a:tc>
                  <a:txBody>
                    <a:bodyPr/>
                    <a:lstStyle/>
                    <a:p>
                      <a:pPr algn="l" fontAlgn="b"/>
                      <a:r>
                        <a:rPr lang="en-US" sz="2400" b="0" i="0" u="none" strike="noStrike">
                          <a:solidFill>
                            <a:srgbClr val="000000"/>
                          </a:solidFill>
                          <a:effectLst/>
                          <a:latin typeface="Calibri"/>
                        </a:rPr>
                        <a:t>Trauma/Critical Care</a:t>
                      </a:r>
                    </a:p>
                  </a:txBody>
                  <a:tcPr marL="9525" marR="9525" marT="12700" marB="0" anchor="b"/>
                </a:tc>
                <a:tc>
                  <a:txBody>
                    <a:bodyPr/>
                    <a:lstStyle/>
                    <a:p>
                      <a:pPr algn="r" fontAlgn="b"/>
                      <a:r>
                        <a:rPr lang="en-US" sz="2400" b="0" i="0" u="none" strike="noStrike" dirty="0">
                          <a:solidFill>
                            <a:srgbClr val="000000"/>
                          </a:solidFill>
                          <a:effectLst/>
                          <a:latin typeface="Calibri"/>
                        </a:rPr>
                        <a:t>10%</a:t>
                      </a:r>
                    </a:p>
                  </a:txBody>
                  <a:tcPr marL="9525" marR="9525" marT="12700" marB="0" anchor="b"/>
                </a:tc>
                <a:extLst>
                  <a:ext uri="{0D108BD9-81ED-4DB2-BD59-A6C34878D82A}">
                    <a16:rowId xmlns:a16="http://schemas.microsoft.com/office/drawing/2014/main" val="10012"/>
                  </a:ext>
                </a:extLst>
              </a:tr>
              <a:tr h="370840">
                <a:tc>
                  <a:txBody>
                    <a:bodyPr/>
                    <a:lstStyle/>
                    <a:p>
                      <a:pPr algn="l" fontAlgn="b"/>
                      <a:r>
                        <a:rPr lang="en-US" sz="2400" b="0" i="0" u="none" strike="noStrike">
                          <a:solidFill>
                            <a:srgbClr val="000000"/>
                          </a:solidFill>
                          <a:effectLst/>
                          <a:latin typeface="Calibri"/>
                        </a:rPr>
                        <a:t>Urology</a:t>
                      </a:r>
                    </a:p>
                  </a:txBody>
                  <a:tcPr marL="9525" marR="9525" marT="12700" marB="0" anchor="b"/>
                </a:tc>
                <a:tc>
                  <a:txBody>
                    <a:bodyPr/>
                    <a:lstStyle/>
                    <a:p>
                      <a:pPr algn="r" fontAlgn="b"/>
                      <a:r>
                        <a:rPr lang="en-US" sz="2400" b="0" i="0" u="none" strike="noStrike" dirty="0">
                          <a:solidFill>
                            <a:srgbClr val="000000"/>
                          </a:solidFill>
                          <a:effectLst/>
                          <a:latin typeface="Calibri"/>
                        </a:rPr>
                        <a:t>2%</a:t>
                      </a:r>
                    </a:p>
                  </a:txBody>
                  <a:tcPr marL="9525" marR="9525" marT="12700" marB="0" anchor="b"/>
                </a:tc>
                <a:extLst>
                  <a:ext uri="{0D108BD9-81ED-4DB2-BD59-A6C34878D82A}">
                    <a16:rowId xmlns:a16="http://schemas.microsoft.com/office/drawing/2014/main" val="10013"/>
                  </a:ext>
                </a:extLst>
              </a:tr>
              <a:tr h="370840">
                <a:tc>
                  <a:txBody>
                    <a:bodyPr/>
                    <a:lstStyle/>
                    <a:p>
                      <a:pPr algn="l" fontAlgn="b"/>
                      <a:r>
                        <a:rPr lang="en-US" sz="2400" b="0" i="0" u="none" strike="noStrike">
                          <a:solidFill>
                            <a:srgbClr val="000000"/>
                          </a:solidFill>
                          <a:effectLst/>
                          <a:latin typeface="Calibri"/>
                        </a:rPr>
                        <a:t>Vascular </a:t>
                      </a:r>
                    </a:p>
                  </a:txBody>
                  <a:tcPr marL="9525" marR="9525" marT="12700" marB="0" anchor="b"/>
                </a:tc>
                <a:tc>
                  <a:txBody>
                    <a:bodyPr/>
                    <a:lstStyle/>
                    <a:p>
                      <a:pPr algn="r" fontAlgn="b"/>
                      <a:r>
                        <a:rPr lang="en-US" sz="2400" b="0" i="0" u="none" strike="noStrike" dirty="0">
                          <a:solidFill>
                            <a:srgbClr val="000000"/>
                          </a:solidFill>
                          <a:effectLst/>
                          <a:latin typeface="Calibri"/>
                        </a:rPr>
                        <a:t>10%</a:t>
                      </a:r>
                    </a:p>
                  </a:txBody>
                  <a:tcPr marL="9525" marR="9525" marT="12700" marB="0" anchor="b"/>
                </a:tc>
                <a:extLst>
                  <a:ext uri="{0D108BD9-81ED-4DB2-BD59-A6C34878D82A}">
                    <a16:rowId xmlns:a16="http://schemas.microsoft.com/office/drawing/2014/main" val="10014"/>
                  </a:ext>
                </a:extLst>
              </a:tr>
              <a:tr h="370840">
                <a:tc>
                  <a:txBody>
                    <a:bodyPr/>
                    <a:lstStyle/>
                    <a:p>
                      <a:pPr algn="l" fontAlgn="b"/>
                      <a:r>
                        <a:rPr lang="en-US" sz="2400" b="0" i="0" u="none" strike="noStrike" dirty="0">
                          <a:solidFill>
                            <a:srgbClr val="000000"/>
                          </a:solidFill>
                          <a:effectLst/>
                          <a:latin typeface="Calibri"/>
                        </a:rPr>
                        <a:t>Other</a:t>
                      </a:r>
                    </a:p>
                  </a:txBody>
                  <a:tcPr marL="9525" marR="9525" marT="12700" marB="0" anchor="b"/>
                </a:tc>
                <a:tc>
                  <a:txBody>
                    <a:bodyPr/>
                    <a:lstStyle/>
                    <a:p>
                      <a:pPr algn="r" fontAlgn="b"/>
                      <a:r>
                        <a:rPr lang="en-US" sz="2400" b="0" i="0" u="none" strike="noStrike" dirty="0">
                          <a:solidFill>
                            <a:srgbClr val="000000"/>
                          </a:solidFill>
                          <a:effectLst/>
                          <a:latin typeface="Calibri"/>
                        </a:rPr>
                        <a:t>2%</a:t>
                      </a:r>
                    </a:p>
                  </a:txBody>
                  <a:tcPr marL="9525" marR="9525" marT="12700" marB="0" anchor="b"/>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23676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cap="none" dirty="0"/>
              <a:t>Aspects of the </a:t>
            </a:r>
            <a:r>
              <a:rPr lang="en-US" sz="3600" cap="none" dirty="0" err="1"/>
              <a:t>WiSC</a:t>
            </a:r>
            <a:r>
              <a:rPr lang="en-US" sz="3600" cap="none" dirty="0"/>
              <a:t> Program You Found Valuable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9183327"/>
              </p:ext>
            </p:extLst>
          </p:nvPr>
        </p:nvGraphicFramePr>
        <p:xfrm>
          <a:off x="457200" y="1981200"/>
          <a:ext cx="8229600" cy="3629660"/>
        </p:xfrm>
        <a:graphic>
          <a:graphicData uri="http://schemas.openxmlformats.org/drawingml/2006/table">
            <a:tbl>
              <a:tblPr firstRow="1" bandRow="1">
                <a:tableStyleId>{7DF18680-E054-41AD-8BC1-D1AEF772440D}</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sz="2400" dirty="0"/>
                        <a:t>Feature</a:t>
                      </a:r>
                      <a:r>
                        <a:rPr lang="en-US" sz="2400" baseline="0" dirty="0"/>
                        <a:t> </a:t>
                      </a:r>
                      <a:endParaRPr lang="en-US" sz="2400" dirty="0"/>
                    </a:p>
                  </a:txBody>
                  <a:tcPr marL="68580" marR="68580"/>
                </a:tc>
                <a:tc>
                  <a:txBody>
                    <a:bodyPr/>
                    <a:lstStyle/>
                    <a:p>
                      <a:endParaRPr lang="en-US"/>
                    </a:p>
                  </a:txBody>
                  <a:tcPr marL="68580" marR="68580"/>
                </a:tc>
                <a:extLst>
                  <a:ext uri="{0D108BD9-81ED-4DB2-BD59-A6C34878D82A}">
                    <a16:rowId xmlns:a16="http://schemas.microsoft.com/office/drawing/2014/main" val="10000"/>
                  </a:ext>
                </a:extLst>
              </a:tr>
              <a:tr h="370840">
                <a:tc>
                  <a:txBody>
                    <a:bodyPr/>
                    <a:lstStyle/>
                    <a:p>
                      <a:pPr algn="l" fontAlgn="b"/>
                      <a:r>
                        <a:rPr lang="en-US" sz="2400" b="0" i="0" u="none" strike="noStrike" dirty="0">
                          <a:solidFill>
                            <a:srgbClr val="000000"/>
                          </a:solidFill>
                          <a:effectLst/>
                          <a:latin typeface="Calibri"/>
                        </a:rPr>
                        <a:t>Lunch Meeting during Clinical Congress</a:t>
                      </a:r>
                    </a:p>
                  </a:txBody>
                  <a:tcPr marL="9525" marR="9525" marT="12700" marB="0" anchor="b"/>
                </a:tc>
                <a:tc>
                  <a:txBody>
                    <a:bodyPr/>
                    <a:lstStyle/>
                    <a:p>
                      <a:pPr algn="r" fontAlgn="b"/>
                      <a:r>
                        <a:rPr lang="en-US" sz="2800" b="0" i="0" u="none" strike="noStrike" dirty="0">
                          <a:solidFill>
                            <a:srgbClr val="000000"/>
                          </a:solidFill>
                          <a:effectLst/>
                          <a:latin typeface="Calibri"/>
                        </a:rPr>
                        <a:t>60%</a:t>
                      </a:r>
                    </a:p>
                  </a:txBody>
                  <a:tcPr marL="9525" marR="9525" marT="12700" marB="0" anchor="b"/>
                </a:tc>
                <a:extLst>
                  <a:ext uri="{0D108BD9-81ED-4DB2-BD59-A6C34878D82A}">
                    <a16:rowId xmlns:a16="http://schemas.microsoft.com/office/drawing/2014/main" val="10001"/>
                  </a:ext>
                </a:extLst>
              </a:tr>
              <a:tr h="370840">
                <a:tc>
                  <a:txBody>
                    <a:bodyPr/>
                    <a:lstStyle/>
                    <a:p>
                      <a:pPr algn="l" fontAlgn="b"/>
                      <a:r>
                        <a:rPr lang="en-US" sz="2400" b="0" i="0" u="none" strike="noStrike">
                          <a:solidFill>
                            <a:srgbClr val="000000"/>
                          </a:solidFill>
                          <a:effectLst/>
                          <a:latin typeface="Calibri"/>
                        </a:rPr>
                        <a:t>The Relationship with Mentor</a:t>
                      </a:r>
                    </a:p>
                  </a:txBody>
                  <a:tcPr marL="9525" marR="9525" marT="12700" marB="0" anchor="b"/>
                </a:tc>
                <a:tc>
                  <a:txBody>
                    <a:bodyPr/>
                    <a:lstStyle/>
                    <a:p>
                      <a:pPr algn="r" fontAlgn="b"/>
                      <a:r>
                        <a:rPr lang="en-US" sz="2800" b="0" i="0" u="none" strike="noStrike">
                          <a:solidFill>
                            <a:srgbClr val="000000"/>
                          </a:solidFill>
                          <a:effectLst/>
                          <a:latin typeface="Calibri"/>
                        </a:rPr>
                        <a:t>60%</a:t>
                      </a:r>
                    </a:p>
                  </a:txBody>
                  <a:tcPr marL="9525" marR="9525" marT="12700" marB="0" anchor="b"/>
                </a:tc>
                <a:extLst>
                  <a:ext uri="{0D108BD9-81ED-4DB2-BD59-A6C34878D82A}">
                    <a16:rowId xmlns:a16="http://schemas.microsoft.com/office/drawing/2014/main" val="10002"/>
                  </a:ext>
                </a:extLst>
              </a:tr>
              <a:tr h="370840">
                <a:tc>
                  <a:txBody>
                    <a:bodyPr/>
                    <a:lstStyle/>
                    <a:p>
                      <a:pPr algn="l" fontAlgn="b"/>
                      <a:r>
                        <a:rPr lang="en-US" sz="2400" b="0" i="0" u="none" strike="noStrike" dirty="0">
                          <a:solidFill>
                            <a:srgbClr val="000000"/>
                          </a:solidFill>
                          <a:effectLst/>
                          <a:latin typeface="Calibri"/>
                        </a:rPr>
                        <a:t>Developing an Action Plan</a:t>
                      </a:r>
                    </a:p>
                  </a:txBody>
                  <a:tcPr marL="9525" marR="9525" marT="12700" marB="0" anchor="b"/>
                </a:tc>
                <a:tc>
                  <a:txBody>
                    <a:bodyPr/>
                    <a:lstStyle/>
                    <a:p>
                      <a:pPr algn="r" fontAlgn="b"/>
                      <a:r>
                        <a:rPr lang="en-US" sz="2800" b="0" i="0" u="none" strike="noStrike">
                          <a:solidFill>
                            <a:srgbClr val="000000"/>
                          </a:solidFill>
                          <a:effectLst/>
                          <a:latin typeface="Calibri"/>
                        </a:rPr>
                        <a:t>18%</a:t>
                      </a:r>
                    </a:p>
                  </a:txBody>
                  <a:tcPr marL="9525" marR="9525" marT="12700" marB="0" anchor="b"/>
                </a:tc>
                <a:extLst>
                  <a:ext uri="{0D108BD9-81ED-4DB2-BD59-A6C34878D82A}">
                    <a16:rowId xmlns:a16="http://schemas.microsoft.com/office/drawing/2014/main" val="10003"/>
                  </a:ext>
                </a:extLst>
              </a:tr>
              <a:tr h="370840">
                <a:tc>
                  <a:txBody>
                    <a:bodyPr/>
                    <a:lstStyle/>
                    <a:p>
                      <a:pPr algn="l" fontAlgn="b"/>
                      <a:r>
                        <a:rPr lang="en-US" sz="2400" b="0" i="0" u="none" strike="noStrike">
                          <a:solidFill>
                            <a:srgbClr val="000000"/>
                          </a:solidFill>
                          <a:effectLst/>
                          <a:latin typeface="Calibri"/>
                        </a:rPr>
                        <a:t>Networking</a:t>
                      </a:r>
                    </a:p>
                  </a:txBody>
                  <a:tcPr marL="9525" marR="9525" marT="12700" marB="0" anchor="b"/>
                </a:tc>
                <a:tc>
                  <a:txBody>
                    <a:bodyPr/>
                    <a:lstStyle/>
                    <a:p>
                      <a:pPr algn="r" fontAlgn="b"/>
                      <a:r>
                        <a:rPr lang="en-US" sz="2800" b="0" i="0" u="none" strike="noStrike">
                          <a:solidFill>
                            <a:srgbClr val="000000"/>
                          </a:solidFill>
                          <a:effectLst/>
                          <a:latin typeface="Calibri"/>
                        </a:rPr>
                        <a:t>14%</a:t>
                      </a:r>
                    </a:p>
                  </a:txBody>
                  <a:tcPr marL="9525" marR="9525" marT="12700" marB="0" anchor="b"/>
                </a:tc>
                <a:extLst>
                  <a:ext uri="{0D108BD9-81ED-4DB2-BD59-A6C34878D82A}">
                    <a16:rowId xmlns:a16="http://schemas.microsoft.com/office/drawing/2014/main" val="10004"/>
                  </a:ext>
                </a:extLst>
              </a:tr>
              <a:tr h="370840">
                <a:tc>
                  <a:txBody>
                    <a:bodyPr/>
                    <a:lstStyle/>
                    <a:p>
                      <a:pPr algn="l" fontAlgn="b"/>
                      <a:r>
                        <a:rPr lang="en-US" sz="2400" b="0" i="0" u="none" strike="noStrike" dirty="0">
                          <a:solidFill>
                            <a:srgbClr val="000000"/>
                          </a:solidFill>
                          <a:effectLst/>
                          <a:latin typeface="Calibri"/>
                        </a:rPr>
                        <a:t>Establishing a consistent schedule for communication with my mentor</a:t>
                      </a:r>
                    </a:p>
                  </a:txBody>
                  <a:tcPr marL="9525" marR="9525" marT="12700" marB="0" anchor="b"/>
                </a:tc>
                <a:tc>
                  <a:txBody>
                    <a:bodyPr/>
                    <a:lstStyle/>
                    <a:p>
                      <a:pPr algn="r" fontAlgn="b"/>
                      <a:r>
                        <a:rPr lang="en-US" sz="2800" b="0" i="0" u="none" strike="noStrike" dirty="0">
                          <a:solidFill>
                            <a:srgbClr val="000000"/>
                          </a:solidFill>
                          <a:effectLst/>
                          <a:latin typeface="Calibri"/>
                        </a:rPr>
                        <a:t>8%</a:t>
                      </a:r>
                    </a:p>
                  </a:txBody>
                  <a:tcPr marL="9525" marR="9525" marT="1270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67132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80010476"/>
              </p:ext>
            </p:extLst>
          </p:nvPr>
        </p:nvGraphicFramePr>
        <p:xfrm>
          <a:off x="285750" y="533400"/>
          <a:ext cx="8629650" cy="5979160"/>
        </p:xfrm>
        <a:graphic>
          <a:graphicData uri="http://schemas.openxmlformats.org/drawingml/2006/table">
            <a:tbl>
              <a:tblPr firstRow="1" bandRow="1">
                <a:tableStyleId>{7DF18680-E054-41AD-8BC1-D1AEF772440D}</a:tableStyleId>
              </a:tblPr>
              <a:tblGrid>
                <a:gridCol w="3845573">
                  <a:extLst>
                    <a:ext uri="{9D8B030D-6E8A-4147-A177-3AD203B41FA5}">
                      <a16:colId xmlns:a16="http://schemas.microsoft.com/office/drawing/2014/main" val="20000"/>
                    </a:ext>
                  </a:extLst>
                </a:gridCol>
                <a:gridCol w="955027">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289892">
                  <a:extLst>
                    <a:ext uri="{9D8B030D-6E8A-4147-A177-3AD203B41FA5}">
                      <a16:colId xmlns:a16="http://schemas.microsoft.com/office/drawing/2014/main" val="20003"/>
                    </a:ext>
                  </a:extLst>
                </a:gridCol>
                <a:gridCol w="1281858">
                  <a:extLst>
                    <a:ext uri="{9D8B030D-6E8A-4147-A177-3AD203B41FA5}">
                      <a16:colId xmlns:a16="http://schemas.microsoft.com/office/drawing/2014/main" val="20004"/>
                    </a:ext>
                  </a:extLst>
                </a:gridCol>
              </a:tblGrid>
              <a:tr h="370840">
                <a:tc>
                  <a:txBody>
                    <a:bodyPr/>
                    <a:lstStyle/>
                    <a:p>
                      <a:endParaRPr lang="en-US" dirty="0"/>
                    </a:p>
                  </a:txBody>
                  <a:tcPr marL="68580" marR="68580"/>
                </a:tc>
                <a:tc>
                  <a:txBody>
                    <a:bodyPr/>
                    <a:lstStyle/>
                    <a:p>
                      <a:pPr algn="ctr"/>
                      <a:r>
                        <a:rPr lang="en-US" dirty="0"/>
                        <a:t>All</a:t>
                      </a:r>
                    </a:p>
                  </a:txBody>
                  <a:tcPr marL="68580" marR="68580"/>
                </a:tc>
                <a:tc>
                  <a:txBody>
                    <a:bodyPr/>
                    <a:lstStyle/>
                    <a:p>
                      <a:pPr algn="ctr"/>
                      <a:r>
                        <a:rPr lang="en-US" dirty="0"/>
                        <a:t>≥3 Months</a:t>
                      </a:r>
                    </a:p>
                    <a:p>
                      <a:pPr algn="ctr"/>
                      <a:r>
                        <a:rPr lang="en-US" dirty="0"/>
                        <a:t>(n=24)</a:t>
                      </a:r>
                    </a:p>
                  </a:txBody>
                  <a:tcPr marL="68580" marR="68580"/>
                </a:tc>
                <a:tc>
                  <a:txBody>
                    <a:bodyPr/>
                    <a:lstStyle/>
                    <a:p>
                      <a:pPr algn="ctr"/>
                      <a:r>
                        <a:rPr lang="en-US" dirty="0"/>
                        <a:t>≤ 6 Months</a:t>
                      </a:r>
                    </a:p>
                    <a:p>
                      <a:pPr algn="ctr"/>
                      <a:r>
                        <a:rPr lang="en-US" dirty="0"/>
                        <a:t>(n=26)</a:t>
                      </a:r>
                    </a:p>
                  </a:txBody>
                  <a:tcPr marL="68580" marR="68580"/>
                </a:tc>
                <a:tc>
                  <a:txBody>
                    <a:bodyPr/>
                    <a:lstStyle/>
                    <a:p>
                      <a:pPr algn="ctr"/>
                      <a:r>
                        <a:rPr lang="en-US" dirty="0"/>
                        <a:t>P Value</a:t>
                      </a:r>
                    </a:p>
                  </a:txBody>
                  <a:tcPr marL="68580" marR="68580"/>
                </a:tc>
                <a:extLst>
                  <a:ext uri="{0D108BD9-81ED-4DB2-BD59-A6C34878D82A}">
                    <a16:rowId xmlns:a16="http://schemas.microsoft.com/office/drawing/2014/main" val="10000"/>
                  </a:ext>
                </a:extLst>
              </a:tr>
              <a:tr h="370840">
                <a:tc>
                  <a:txBody>
                    <a:bodyPr/>
                    <a:lstStyle/>
                    <a:p>
                      <a:pPr algn="l" fontAlgn="b"/>
                      <a:r>
                        <a:rPr lang="en-US" sz="1600" b="0" i="0" u="none" strike="noStrike" dirty="0">
                          <a:solidFill>
                            <a:srgbClr val="333333"/>
                          </a:solidFill>
                          <a:effectLst/>
                          <a:latin typeface="Arial"/>
                        </a:rPr>
                        <a:t>Well Paired</a:t>
                      </a:r>
                    </a:p>
                  </a:txBody>
                  <a:tcPr marL="9525" marR="9525" marT="12700" marB="0" anchor="b"/>
                </a:tc>
                <a:tc>
                  <a:txBody>
                    <a:bodyPr/>
                    <a:lstStyle/>
                    <a:p>
                      <a:endParaRPr lang="en-US" dirty="0"/>
                    </a:p>
                  </a:txBody>
                  <a:tcPr marL="9525" marR="9525" marT="12700" marB="0" anchor="b"/>
                </a:tc>
                <a:tc>
                  <a:txBody>
                    <a:bodyPr/>
                    <a:lstStyle/>
                    <a:p>
                      <a:endParaRPr lang="en-US" dirty="0"/>
                    </a:p>
                  </a:txBody>
                  <a:tcPr marL="9525" marR="9525" marT="12700" marB="0" anchor="b"/>
                </a:tc>
                <a:tc>
                  <a:txBody>
                    <a:bodyPr/>
                    <a:lstStyle/>
                    <a:p>
                      <a:endParaRPr lang="en-US"/>
                    </a:p>
                  </a:txBody>
                  <a:tcPr marL="9525" marR="9525" marT="12700" marB="0" anchor="b"/>
                </a:tc>
                <a:tc>
                  <a:txBody>
                    <a:bodyPr/>
                    <a:lstStyle/>
                    <a:p>
                      <a:endParaRPr lang="en-US" dirty="0"/>
                    </a:p>
                  </a:txBody>
                  <a:tcPr marL="9525" marR="9525" marT="12700" marB="0" anchor="b"/>
                </a:tc>
                <a:extLst>
                  <a:ext uri="{0D108BD9-81ED-4DB2-BD59-A6C34878D82A}">
                    <a16:rowId xmlns:a16="http://schemas.microsoft.com/office/drawing/2014/main" val="10001"/>
                  </a:ext>
                </a:extLst>
              </a:tr>
              <a:tr h="370840">
                <a:tc>
                  <a:txBody>
                    <a:bodyPr/>
                    <a:lstStyle/>
                    <a:p>
                      <a:pPr algn="l" fontAlgn="b"/>
                      <a:r>
                        <a:rPr lang="en-US" sz="1600" b="0" i="0" u="none" strike="noStrike" dirty="0">
                          <a:solidFill>
                            <a:srgbClr val="333333"/>
                          </a:solidFill>
                          <a:effectLst/>
                          <a:latin typeface="Arial"/>
                        </a:rPr>
                        <a:t>Accessible</a:t>
                      </a:r>
                    </a:p>
                  </a:txBody>
                  <a:tcPr marL="9525" marR="9525" marT="12700" marB="0" anchor="b"/>
                </a:tc>
                <a:tc>
                  <a:txBody>
                    <a:bodyPr/>
                    <a:lstStyle/>
                    <a:p>
                      <a:endParaRPr lang="en-US"/>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02"/>
                  </a:ext>
                </a:extLst>
              </a:tr>
              <a:tr h="370840">
                <a:tc>
                  <a:txBody>
                    <a:bodyPr/>
                    <a:lstStyle/>
                    <a:p>
                      <a:pPr algn="l" fontAlgn="b"/>
                      <a:r>
                        <a:rPr lang="en-US" sz="1600" b="0" i="0" u="none" strike="noStrike" dirty="0">
                          <a:solidFill>
                            <a:srgbClr val="333333"/>
                          </a:solidFill>
                          <a:effectLst/>
                          <a:latin typeface="Arial"/>
                        </a:rPr>
                        <a:t>Helped Create Plan to Achieve Goals</a:t>
                      </a:r>
                    </a:p>
                  </a:txBody>
                  <a:tcPr marL="9525" marR="9525" marT="12700" marB="0" anchor="b"/>
                </a:tc>
                <a:tc>
                  <a:txBody>
                    <a:bodyPr/>
                    <a:lstStyle/>
                    <a:p>
                      <a:endParaRPr lang="en-US"/>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03"/>
                  </a:ext>
                </a:extLst>
              </a:tr>
              <a:tr h="370840">
                <a:tc>
                  <a:txBody>
                    <a:bodyPr/>
                    <a:lstStyle/>
                    <a:p>
                      <a:pPr algn="l" fontAlgn="b"/>
                      <a:r>
                        <a:rPr lang="en-US" sz="1600" b="0" i="0" u="none" strike="noStrike" dirty="0">
                          <a:solidFill>
                            <a:srgbClr val="333333"/>
                          </a:solidFill>
                          <a:effectLst/>
                          <a:latin typeface="Arial"/>
                        </a:rPr>
                        <a:t>Helped Achieve Goals</a:t>
                      </a:r>
                    </a:p>
                  </a:txBody>
                  <a:tcPr marL="9525" marR="9525" marT="12700" marB="0" anchor="b"/>
                </a:tc>
                <a:tc>
                  <a:txBody>
                    <a:bodyPr/>
                    <a:lstStyle/>
                    <a:p>
                      <a:endParaRPr lang="en-US"/>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04"/>
                  </a:ext>
                </a:extLst>
              </a:tr>
              <a:tr h="370840">
                <a:tc>
                  <a:txBody>
                    <a:bodyPr/>
                    <a:lstStyle/>
                    <a:p>
                      <a:pPr algn="l" fontAlgn="b"/>
                      <a:r>
                        <a:rPr lang="en-US" sz="1600" b="0" i="0" u="none" strike="noStrike" dirty="0">
                          <a:solidFill>
                            <a:srgbClr val="333333"/>
                          </a:solidFill>
                          <a:effectLst/>
                          <a:latin typeface="Arial"/>
                        </a:rPr>
                        <a:t>Time-Management/Work-Life Skills</a:t>
                      </a:r>
                    </a:p>
                  </a:txBody>
                  <a:tcPr marL="9525" marR="9525" marT="12700" marB="0" anchor="b"/>
                </a:tc>
                <a:tc>
                  <a:txBody>
                    <a:bodyPr/>
                    <a:lstStyle/>
                    <a:p>
                      <a:endParaRPr lang="en-US"/>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05"/>
                  </a:ext>
                </a:extLst>
              </a:tr>
              <a:tr h="370840">
                <a:tc>
                  <a:txBody>
                    <a:bodyPr/>
                    <a:lstStyle/>
                    <a:p>
                      <a:pPr algn="l" fontAlgn="b"/>
                      <a:r>
                        <a:rPr lang="en-US" sz="1600" b="0" i="0" u="none" strike="noStrike" dirty="0">
                          <a:solidFill>
                            <a:srgbClr val="333333"/>
                          </a:solidFill>
                          <a:effectLst/>
                          <a:latin typeface="Arial"/>
                        </a:rPr>
                        <a:t>Set High Expectations</a:t>
                      </a:r>
                    </a:p>
                  </a:txBody>
                  <a:tcPr marL="9525" marR="9525" marT="12700" marB="0" anchor="b"/>
                </a:tc>
                <a:tc>
                  <a:txBody>
                    <a:bodyPr/>
                    <a:lstStyle/>
                    <a:p>
                      <a:endParaRPr lang="en-US"/>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06"/>
                  </a:ext>
                </a:extLst>
              </a:tr>
              <a:tr h="370840">
                <a:tc>
                  <a:txBody>
                    <a:bodyPr/>
                    <a:lstStyle/>
                    <a:p>
                      <a:pPr algn="l" fontAlgn="b"/>
                      <a:r>
                        <a:rPr lang="en-US" sz="1600" b="0" i="0" u="none" strike="noStrike" dirty="0">
                          <a:solidFill>
                            <a:srgbClr val="333333"/>
                          </a:solidFill>
                          <a:effectLst/>
                          <a:latin typeface="Arial"/>
                        </a:rPr>
                        <a:t>Helped Develop Professional Skills</a:t>
                      </a:r>
                    </a:p>
                  </a:txBody>
                  <a:tcPr marL="9525" marR="9525" marT="12700" marB="0" anchor="b"/>
                </a:tc>
                <a:tc>
                  <a:txBody>
                    <a:bodyPr/>
                    <a:lstStyle/>
                    <a:p>
                      <a:endParaRPr lang="en-US"/>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07"/>
                  </a:ext>
                </a:extLst>
              </a:tr>
              <a:tr h="370840">
                <a:tc>
                  <a:txBody>
                    <a:bodyPr/>
                    <a:lstStyle/>
                    <a:p>
                      <a:pPr algn="l" fontAlgn="b"/>
                      <a:r>
                        <a:rPr lang="en-US" sz="1600" b="0" i="0" u="none" strike="noStrike" dirty="0">
                          <a:solidFill>
                            <a:srgbClr val="333333"/>
                          </a:solidFill>
                          <a:effectLst/>
                          <a:latin typeface="Arial"/>
                        </a:rPr>
                        <a:t>Provided Career Development Opportunities </a:t>
                      </a:r>
                    </a:p>
                  </a:txBody>
                  <a:tcPr marL="9525" marR="9525" marT="12700" marB="0" anchor="b"/>
                </a:tc>
                <a:tc>
                  <a:txBody>
                    <a:bodyPr/>
                    <a:lstStyle/>
                    <a:p>
                      <a:endParaRPr lang="en-US"/>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08"/>
                  </a:ext>
                </a:extLst>
              </a:tr>
              <a:tr h="370840">
                <a:tc>
                  <a:txBody>
                    <a:bodyPr/>
                    <a:lstStyle/>
                    <a:p>
                      <a:pPr algn="l" fontAlgn="b"/>
                      <a:r>
                        <a:rPr lang="en-US" sz="1600" b="0" i="0" u="none" strike="noStrike" dirty="0">
                          <a:solidFill>
                            <a:srgbClr val="333333"/>
                          </a:solidFill>
                          <a:effectLst/>
                          <a:latin typeface="Arial"/>
                        </a:rPr>
                        <a:t>The Mentorship Program provided Networking opportunities.</a:t>
                      </a:r>
                    </a:p>
                  </a:txBody>
                  <a:tcPr marL="9525" marR="9525" marT="12700" marB="0" anchor="b"/>
                </a:tc>
                <a:tc>
                  <a:txBody>
                    <a:bodyPr/>
                    <a:lstStyle/>
                    <a:p>
                      <a:endParaRPr lang="en-US"/>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09"/>
                  </a:ext>
                </a:extLst>
              </a:tr>
              <a:tr h="370840">
                <a:tc>
                  <a:txBody>
                    <a:bodyPr/>
                    <a:lstStyle/>
                    <a:p>
                      <a:pPr algn="l" fontAlgn="b"/>
                      <a:r>
                        <a:rPr lang="en-US" sz="1600" b="0" i="0" u="none" strike="noStrike" dirty="0">
                          <a:solidFill>
                            <a:srgbClr val="333333"/>
                          </a:solidFill>
                          <a:effectLst/>
                          <a:latin typeface="Arial"/>
                        </a:rPr>
                        <a:t>Benefitted</a:t>
                      </a:r>
                      <a:r>
                        <a:rPr lang="en-US" sz="1600" b="0" i="0" u="none" strike="noStrike" baseline="0" dirty="0">
                          <a:solidFill>
                            <a:srgbClr val="333333"/>
                          </a:solidFill>
                          <a:effectLst/>
                          <a:latin typeface="Arial"/>
                        </a:rPr>
                        <a:t> </a:t>
                      </a:r>
                      <a:r>
                        <a:rPr lang="en-US" sz="1600" b="0" i="0" u="none" strike="noStrike" dirty="0">
                          <a:solidFill>
                            <a:srgbClr val="333333"/>
                          </a:solidFill>
                          <a:effectLst/>
                          <a:latin typeface="Arial"/>
                        </a:rPr>
                        <a:t>from Participating in</a:t>
                      </a:r>
                      <a:r>
                        <a:rPr lang="en-US" sz="1600" b="0" i="0" u="none" strike="noStrike" baseline="0" dirty="0">
                          <a:solidFill>
                            <a:srgbClr val="333333"/>
                          </a:solidFill>
                          <a:effectLst/>
                          <a:latin typeface="Arial"/>
                        </a:rPr>
                        <a:t> Program</a:t>
                      </a:r>
                      <a:endParaRPr lang="en-US" sz="1600" b="0" i="0" u="none" strike="noStrike" dirty="0">
                        <a:solidFill>
                          <a:srgbClr val="333333"/>
                        </a:solidFill>
                        <a:effectLst/>
                        <a:latin typeface="Arial"/>
                      </a:endParaRPr>
                    </a:p>
                  </a:txBody>
                  <a:tcPr marL="9525" marR="9525" marT="12700" marB="0" anchor="b"/>
                </a:tc>
                <a:tc>
                  <a:txBody>
                    <a:bodyPr/>
                    <a:lstStyle/>
                    <a:p>
                      <a:endParaRPr lang="en-US"/>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10"/>
                  </a:ext>
                </a:extLst>
              </a:tr>
              <a:tr h="370840">
                <a:tc>
                  <a:txBody>
                    <a:bodyPr/>
                    <a:lstStyle/>
                    <a:p>
                      <a:pPr algn="l" fontAlgn="b"/>
                      <a:r>
                        <a:rPr lang="en-US" sz="1600" b="0" i="0" u="none" strike="noStrike" dirty="0">
                          <a:solidFill>
                            <a:srgbClr val="333333"/>
                          </a:solidFill>
                          <a:effectLst/>
                          <a:latin typeface="Arial"/>
                        </a:rPr>
                        <a:t>Would Recommend Program</a:t>
                      </a:r>
                    </a:p>
                  </a:txBody>
                  <a:tcPr marL="9525" marR="9525" marT="12700" marB="0" anchor="b"/>
                </a:tc>
                <a:tc>
                  <a:txBody>
                    <a:bodyPr/>
                    <a:lstStyle/>
                    <a:p>
                      <a:endParaRPr lang="en-US"/>
                    </a:p>
                  </a:txBody>
                  <a:tcPr marL="9525" marR="9525" marT="12700" marB="0" anchor="b"/>
                </a:tc>
                <a:tc>
                  <a:txBody>
                    <a:bodyPr/>
                    <a:lstStyle/>
                    <a:p>
                      <a:endParaRPr lang="en-US"/>
                    </a:p>
                  </a:txBody>
                  <a:tcPr marL="68580" marR="68580"/>
                </a:tc>
                <a:tc>
                  <a:txBody>
                    <a:bodyPr/>
                    <a:lstStyle/>
                    <a:p>
                      <a:endParaRPr lang="en-US" dirty="0"/>
                    </a:p>
                  </a:txBody>
                  <a:tcPr marL="68580" marR="68580"/>
                </a:tc>
                <a:tc>
                  <a:txBody>
                    <a:bodyPr/>
                    <a:lstStyle/>
                    <a:p>
                      <a:endParaRPr lang="en-US"/>
                    </a:p>
                  </a:txBody>
                  <a:tcPr marL="68580" marR="68580"/>
                </a:tc>
                <a:extLst>
                  <a:ext uri="{0D108BD9-81ED-4DB2-BD59-A6C34878D82A}">
                    <a16:rowId xmlns:a16="http://schemas.microsoft.com/office/drawing/2014/main" val="10011"/>
                  </a:ext>
                </a:extLst>
              </a:tr>
              <a:tr h="370840">
                <a:tc>
                  <a:txBody>
                    <a:bodyPr/>
                    <a:lstStyle/>
                    <a:p>
                      <a:pPr algn="l" fontAlgn="b"/>
                      <a:r>
                        <a:rPr lang="en-US" sz="1600" b="0" i="0" u="none" strike="noStrike" dirty="0">
                          <a:solidFill>
                            <a:srgbClr val="333333"/>
                          </a:solidFill>
                          <a:effectLst/>
                          <a:latin typeface="Arial"/>
                        </a:rPr>
                        <a:t>Mentorship programs are essential for young surgeons.</a:t>
                      </a:r>
                    </a:p>
                  </a:txBody>
                  <a:tcPr marL="9525" marR="9525" marT="12700" marB="0" anchor="b"/>
                </a:tc>
                <a:tc>
                  <a:txBody>
                    <a:bodyPr/>
                    <a:lstStyle/>
                    <a:p>
                      <a:endParaRPr lang="en-US"/>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12"/>
                  </a:ext>
                </a:extLst>
              </a:tr>
              <a:tr h="370840">
                <a:tc>
                  <a:txBody>
                    <a:bodyPr/>
                    <a:lstStyle/>
                    <a:p>
                      <a:pPr algn="l" fontAlgn="b"/>
                      <a:r>
                        <a:rPr lang="en-US" sz="1600" b="0" i="0" u="none" strike="noStrike" dirty="0">
                          <a:solidFill>
                            <a:srgbClr val="333333"/>
                          </a:solidFill>
                          <a:effectLst/>
                          <a:latin typeface="Arial"/>
                        </a:rPr>
                        <a:t>Mentorship programs exclusively with female surgeons provide added value.</a:t>
                      </a:r>
                    </a:p>
                  </a:txBody>
                  <a:tcPr marL="9525" marR="9525" marT="12700" marB="0" anchor="b"/>
                </a:tc>
                <a:tc>
                  <a:txBody>
                    <a:bodyPr/>
                    <a:lstStyle/>
                    <a:p>
                      <a:endParaRPr lang="en-US" dirty="0"/>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dirty="0"/>
                    </a:p>
                  </a:txBody>
                  <a:tcPr marL="68580" marR="6858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625046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68578"/>
              </p:ext>
            </p:extLst>
          </p:nvPr>
        </p:nvGraphicFramePr>
        <p:xfrm>
          <a:off x="285750" y="533400"/>
          <a:ext cx="8629650" cy="5979160"/>
        </p:xfrm>
        <a:graphic>
          <a:graphicData uri="http://schemas.openxmlformats.org/drawingml/2006/table">
            <a:tbl>
              <a:tblPr firstRow="1" bandRow="1">
                <a:tableStyleId>{7DF18680-E054-41AD-8BC1-D1AEF772440D}</a:tableStyleId>
              </a:tblPr>
              <a:tblGrid>
                <a:gridCol w="3845573">
                  <a:extLst>
                    <a:ext uri="{9D8B030D-6E8A-4147-A177-3AD203B41FA5}">
                      <a16:colId xmlns:a16="http://schemas.microsoft.com/office/drawing/2014/main" val="20000"/>
                    </a:ext>
                  </a:extLst>
                </a:gridCol>
                <a:gridCol w="955027">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289892">
                  <a:extLst>
                    <a:ext uri="{9D8B030D-6E8A-4147-A177-3AD203B41FA5}">
                      <a16:colId xmlns:a16="http://schemas.microsoft.com/office/drawing/2014/main" val="20003"/>
                    </a:ext>
                  </a:extLst>
                </a:gridCol>
                <a:gridCol w="1281858">
                  <a:extLst>
                    <a:ext uri="{9D8B030D-6E8A-4147-A177-3AD203B41FA5}">
                      <a16:colId xmlns:a16="http://schemas.microsoft.com/office/drawing/2014/main" val="20004"/>
                    </a:ext>
                  </a:extLst>
                </a:gridCol>
              </a:tblGrid>
              <a:tr h="370840">
                <a:tc>
                  <a:txBody>
                    <a:bodyPr/>
                    <a:lstStyle/>
                    <a:p>
                      <a:endParaRPr lang="en-US" dirty="0"/>
                    </a:p>
                  </a:txBody>
                  <a:tcPr marL="68580" marR="68580"/>
                </a:tc>
                <a:tc>
                  <a:txBody>
                    <a:bodyPr/>
                    <a:lstStyle/>
                    <a:p>
                      <a:pPr algn="ctr"/>
                      <a:r>
                        <a:rPr lang="en-US" dirty="0"/>
                        <a:t>All</a:t>
                      </a:r>
                    </a:p>
                  </a:txBody>
                  <a:tcPr marL="68580" marR="68580"/>
                </a:tc>
                <a:tc>
                  <a:txBody>
                    <a:bodyPr/>
                    <a:lstStyle/>
                    <a:p>
                      <a:pPr algn="ctr"/>
                      <a:r>
                        <a:rPr lang="en-US" dirty="0"/>
                        <a:t>≥3 Months</a:t>
                      </a:r>
                    </a:p>
                    <a:p>
                      <a:pPr algn="ctr"/>
                      <a:r>
                        <a:rPr lang="en-US" dirty="0"/>
                        <a:t>(n=24)</a:t>
                      </a:r>
                    </a:p>
                  </a:txBody>
                  <a:tcPr marL="68580" marR="68580"/>
                </a:tc>
                <a:tc>
                  <a:txBody>
                    <a:bodyPr/>
                    <a:lstStyle/>
                    <a:p>
                      <a:pPr algn="ctr"/>
                      <a:r>
                        <a:rPr lang="en-US" dirty="0"/>
                        <a:t>≤ 6 Months</a:t>
                      </a:r>
                    </a:p>
                    <a:p>
                      <a:pPr algn="ctr"/>
                      <a:r>
                        <a:rPr lang="en-US" dirty="0"/>
                        <a:t>(n=26)</a:t>
                      </a:r>
                    </a:p>
                  </a:txBody>
                  <a:tcPr marL="68580" marR="68580"/>
                </a:tc>
                <a:tc>
                  <a:txBody>
                    <a:bodyPr/>
                    <a:lstStyle/>
                    <a:p>
                      <a:pPr algn="ctr"/>
                      <a:r>
                        <a:rPr lang="en-US" dirty="0"/>
                        <a:t>P Value</a:t>
                      </a:r>
                    </a:p>
                  </a:txBody>
                  <a:tcPr marL="68580" marR="68580"/>
                </a:tc>
                <a:extLst>
                  <a:ext uri="{0D108BD9-81ED-4DB2-BD59-A6C34878D82A}">
                    <a16:rowId xmlns:a16="http://schemas.microsoft.com/office/drawing/2014/main" val="10000"/>
                  </a:ext>
                </a:extLst>
              </a:tr>
              <a:tr h="370840">
                <a:tc>
                  <a:txBody>
                    <a:bodyPr/>
                    <a:lstStyle/>
                    <a:p>
                      <a:pPr algn="l" fontAlgn="b"/>
                      <a:r>
                        <a:rPr lang="en-US" sz="1600" b="0" i="0" u="none" strike="noStrike" dirty="0">
                          <a:solidFill>
                            <a:srgbClr val="333333"/>
                          </a:solidFill>
                          <a:effectLst/>
                          <a:latin typeface="Arial"/>
                        </a:rPr>
                        <a:t>Well Paired</a:t>
                      </a:r>
                    </a:p>
                  </a:txBody>
                  <a:tcPr marL="9525" marR="9525" marT="12700" marB="0" anchor="b"/>
                </a:tc>
                <a:tc>
                  <a:txBody>
                    <a:bodyPr/>
                    <a:lstStyle/>
                    <a:p>
                      <a:pPr algn="ctr" fontAlgn="b"/>
                      <a:r>
                        <a:rPr lang="en-US" sz="1800" b="0" i="0" u="none" strike="noStrike" dirty="0">
                          <a:solidFill>
                            <a:srgbClr val="000000"/>
                          </a:solidFill>
                          <a:effectLst/>
                          <a:latin typeface="Arial"/>
                          <a:cs typeface="Arial"/>
                        </a:rPr>
                        <a:t>3.9 ± 1.2</a:t>
                      </a:r>
                    </a:p>
                  </a:txBody>
                  <a:tcPr marL="9525" marR="9525" marT="12700" marB="0" anchor="b"/>
                </a:tc>
                <a:tc>
                  <a:txBody>
                    <a:bodyPr/>
                    <a:lstStyle/>
                    <a:p>
                      <a:endParaRPr lang="en-US" dirty="0"/>
                    </a:p>
                  </a:txBody>
                  <a:tcPr marL="9525" marR="9525" marT="12700" marB="0" anchor="b"/>
                </a:tc>
                <a:tc>
                  <a:txBody>
                    <a:bodyPr/>
                    <a:lstStyle/>
                    <a:p>
                      <a:endParaRPr lang="en-US"/>
                    </a:p>
                  </a:txBody>
                  <a:tcPr marL="9525" marR="9525" marT="12700" marB="0" anchor="b"/>
                </a:tc>
                <a:tc>
                  <a:txBody>
                    <a:bodyPr/>
                    <a:lstStyle/>
                    <a:p>
                      <a:endParaRPr lang="en-US" dirty="0"/>
                    </a:p>
                  </a:txBody>
                  <a:tcPr marL="9525" marR="9525" marT="12700" marB="0" anchor="b"/>
                </a:tc>
                <a:extLst>
                  <a:ext uri="{0D108BD9-81ED-4DB2-BD59-A6C34878D82A}">
                    <a16:rowId xmlns:a16="http://schemas.microsoft.com/office/drawing/2014/main" val="10001"/>
                  </a:ext>
                </a:extLst>
              </a:tr>
              <a:tr h="370840">
                <a:tc>
                  <a:txBody>
                    <a:bodyPr/>
                    <a:lstStyle/>
                    <a:p>
                      <a:pPr algn="l" fontAlgn="b"/>
                      <a:r>
                        <a:rPr lang="en-US" sz="1600" b="0" i="0" u="none" strike="noStrike" dirty="0">
                          <a:solidFill>
                            <a:srgbClr val="333333"/>
                          </a:solidFill>
                          <a:effectLst/>
                          <a:latin typeface="Arial"/>
                        </a:rPr>
                        <a:t>Accessible</a:t>
                      </a:r>
                    </a:p>
                  </a:txBody>
                  <a:tcPr marL="9525" marR="9525" marT="12700" marB="0" anchor="b"/>
                </a:tc>
                <a:tc>
                  <a:txBody>
                    <a:bodyPr/>
                    <a:lstStyle/>
                    <a:p>
                      <a:pPr algn="ctr" fontAlgn="b"/>
                      <a:r>
                        <a:rPr lang="en-US" sz="1800" b="0" i="0" u="none" strike="noStrike" dirty="0">
                          <a:solidFill>
                            <a:srgbClr val="000000"/>
                          </a:solidFill>
                          <a:effectLst/>
                          <a:latin typeface="Arial"/>
                          <a:cs typeface="Arial"/>
                        </a:rPr>
                        <a:t>4.1 ± 1.0</a:t>
                      </a:r>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02"/>
                  </a:ext>
                </a:extLst>
              </a:tr>
              <a:tr h="370840">
                <a:tc>
                  <a:txBody>
                    <a:bodyPr/>
                    <a:lstStyle/>
                    <a:p>
                      <a:pPr algn="l" fontAlgn="b"/>
                      <a:r>
                        <a:rPr lang="en-US" sz="1600" b="0" i="0" u="none" strike="noStrike" dirty="0">
                          <a:solidFill>
                            <a:srgbClr val="333333"/>
                          </a:solidFill>
                          <a:effectLst/>
                          <a:latin typeface="Arial"/>
                        </a:rPr>
                        <a:t>Helped Create Plan to Achieve Goals</a:t>
                      </a:r>
                    </a:p>
                  </a:txBody>
                  <a:tcPr marL="9525" marR="9525" marT="12700" marB="0" anchor="b"/>
                </a:tc>
                <a:tc>
                  <a:txBody>
                    <a:bodyPr/>
                    <a:lstStyle/>
                    <a:p>
                      <a:pPr algn="ctr" fontAlgn="b"/>
                      <a:r>
                        <a:rPr lang="en-US" sz="1800" b="0" i="0" u="none" strike="noStrike" dirty="0">
                          <a:solidFill>
                            <a:srgbClr val="000000"/>
                          </a:solidFill>
                          <a:effectLst/>
                          <a:latin typeface="Arial"/>
                          <a:cs typeface="Arial"/>
                        </a:rPr>
                        <a:t>3.9 ± 1.0</a:t>
                      </a:r>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03"/>
                  </a:ext>
                </a:extLst>
              </a:tr>
              <a:tr h="370840">
                <a:tc>
                  <a:txBody>
                    <a:bodyPr/>
                    <a:lstStyle/>
                    <a:p>
                      <a:pPr algn="l" fontAlgn="b"/>
                      <a:r>
                        <a:rPr lang="en-US" sz="1600" b="0" i="0" u="none" strike="noStrike" dirty="0">
                          <a:solidFill>
                            <a:srgbClr val="333333"/>
                          </a:solidFill>
                          <a:effectLst/>
                          <a:latin typeface="Arial"/>
                        </a:rPr>
                        <a:t>Helped Achieve Goals</a:t>
                      </a:r>
                    </a:p>
                  </a:txBody>
                  <a:tcPr marL="9525" marR="9525" marT="12700" marB="0" anchor="b"/>
                </a:tc>
                <a:tc>
                  <a:txBody>
                    <a:bodyPr/>
                    <a:lstStyle/>
                    <a:p>
                      <a:pPr algn="ctr" fontAlgn="b"/>
                      <a:r>
                        <a:rPr lang="en-US" sz="1800" b="0" i="0" u="none" strike="noStrike" dirty="0">
                          <a:solidFill>
                            <a:srgbClr val="000000"/>
                          </a:solidFill>
                          <a:effectLst/>
                          <a:latin typeface="Arial"/>
                          <a:cs typeface="Arial"/>
                        </a:rPr>
                        <a:t>3.6 ± 1.0</a:t>
                      </a:r>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04"/>
                  </a:ext>
                </a:extLst>
              </a:tr>
              <a:tr h="370840">
                <a:tc>
                  <a:txBody>
                    <a:bodyPr/>
                    <a:lstStyle/>
                    <a:p>
                      <a:pPr algn="l" fontAlgn="b"/>
                      <a:r>
                        <a:rPr lang="en-US" sz="1600" b="0" i="0" u="none" strike="noStrike" dirty="0">
                          <a:solidFill>
                            <a:srgbClr val="333333"/>
                          </a:solidFill>
                          <a:effectLst/>
                          <a:latin typeface="Arial"/>
                        </a:rPr>
                        <a:t>Time-Management/Work-Life Skills</a:t>
                      </a:r>
                    </a:p>
                  </a:txBody>
                  <a:tcPr marL="9525" marR="9525" marT="12700" marB="0" anchor="b"/>
                </a:tc>
                <a:tc>
                  <a:txBody>
                    <a:bodyPr/>
                    <a:lstStyle/>
                    <a:p>
                      <a:pPr algn="ctr" fontAlgn="b"/>
                      <a:r>
                        <a:rPr lang="en-US" sz="1800" b="0" i="0" u="none" strike="noStrike">
                          <a:solidFill>
                            <a:srgbClr val="000000"/>
                          </a:solidFill>
                          <a:effectLst/>
                          <a:latin typeface="Arial"/>
                          <a:cs typeface="Arial"/>
                        </a:rPr>
                        <a:t>3.6 ± 1.0</a:t>
                      </a:r>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05"/>
                  </a:ext>
                </a:extLst>
              </a:tr>
              <a:tr h="370840">
                <a:tc>
                  <a:txBody>
                    <a:bodyPr/>
                    <a:lstStyle/>
                    <a:p>
                      <a:pPr algn="l" fontAlgn="b"/>
                      <a:r>
                        <a:rPr lang="en-US" sz="1600" b="0" i="0" u="none" strike="noStrike" dirty="0">
                          <a:solidFill>
                            <a:srgbClr val="333333"/>
                          </a:solidFill>
                          <a:effectLst/>
                          <a:latin typeface="Arial"/>
                        </a:rPr>
                        <a:t>Set High Expectations</a:t>
                      </a:r>
                    </a:p>
                  </a:txBody>
                  <a:tcPr marL="9525" marR="9525" marT="12700" marB="0" anchor="b"/>
                </a:tc>
                <a:tc>
                  <a:txBody>
                    <a:bodyPr/>
                    <a:lstStyle/>
                    <a:p>
                      <a:pPr algn="ctr" fontAlgn="b"/>
                      <a:r>
                        <a:rPr lang="en-US" sz="1800" b="0" i="0" u="none" strike="noStrike">
                          <a:solidFill>
                            <a:srgbClr val="000000"/>
                          </a:solidFill>
                          <a:effectLst/>
                          <a:latin typeface="Arial"/>
                          <a:cs typeface="Arial"/>
                        </a:rPr>
                        <a:t>4.0 ± 1.0</a:t>
                      </a:r>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06"/>
                  </a:ext>
                </a:extLst>
              </a:tr>
              <a:tr h="370840">
                <a:tc>
                  <a:txBody>
                    <a:bodyPr/>
                    <a:lstStyle/>
                    <a:p>
                      <a:pPr algn="l" fontAlgn="b"/>
                      <a:r>
                        <a:rPr lang="en-US" sz="1600" b="0" i="0" u="none" strike="noStrike" dirty="0">
                          <a:solidFill>
                            <a:srgbClr val="333333"/>
                          </a:solidFill>
                          <a:effectLst/>
                          <a:latin typeface="Arial"/>
                        </a:rPr>
                        <a:t>Helped Develop Professional Skills</a:t>
                      </a:r>
                    </a:p>
                  </a:txBody>
                  <a:tcPr marL="9525" marR="9525" marT="12700" marB="0" anchor="b"/>
                </a:tc>
                <a:tc>
                  <a:txBody>
                    <a:bodyPr/>
                    <a:lstStyle/>
                    <a:p>
                      <a:pPr algn="ctr" fontAlgn="b"/>
                      <a:r>
                        <a:rPr lang="en-US" sz="1800" b="0" i="0" u="none" strike="noStrike">
                          <a:solidFill>
                            <a:srgbClr val="000000"/>
                          </a:solidFill>
                          <a:effectLst/>
                          <a:latin typeface="Arial"/>
                          <a:cs typeface="Arial"/>
                        </a:rPr>
                        <a:t>3.4 ± 1.1</a:t>
                      </a:r>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07"/>
                  </a:ext>
                </a:extLst>
              </a:tr>
              <a:tr h="370840">
                <a:tc>
                  <a:txBody>
                    <a:bodyPr/>
                    <a:lstStyle/>
                    <a:p>
                      <a:pPr algn="l" fontAlgn="b"/>
                      <a:r>
                        <a:rPr lang="en-US" sz="1600" b="0" i="0" u="none" strike="noStrike" dirty="0">
                          <a:solidFill>
                            <a:srgbClr val="333333"/>
                          </a:solidFill>
                          <a:effectLst/>
                          <a:latin typeface="Arial"/>
                        </a:rPr>
                        <a:t>Provided Career Development Opportunities </a:t>
                      </a:r>
                    </a:p>
                  </a:txBody>
                  <a:tcPr marL="9525" marR="9525" marT="12700" marB="0" anchor="b"/>
                </a:tc>
                <a:tc>
                  <a:txBody>
                    <a:bodyPr/>
                    <a:lstStyle/>
                    <a:p>
                      <a:pPr algn="ctr" fontAlgn="b"/>
                      <a:r>
                        <a:rPr lang="en-US" sz="1800" b="0" i="0" u="none" strike="noStrike" dirty="0">
                          <a:solidFill>
                            <a:srgbClr val="000000"/>
                          </a:solidFill>
                          <a:effectLst/>
                          <a:latin typeface="Arial"/>
                          <a:cs typeface="Arial"/>
                        </a:rPr>
                        <a:t>3.5 ± 1.2</a:t>
                      </a:r>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08"/>
                  </a:ext>
                </a:extLst>
              </a:tr>
              <a:tr h="370840">
                <a:tc>
                  <a:txBody>
                    <a:bodyPr/>
                    <a:lstStyle/>
                    <a:p>
                      <a:pPr algn="l" fontAlgn="b"/>
                      <a:r>
                        <a:rPr lang="en-US" sz="1600" b="0" i="0" u="none" strike="noStrike" dirty="0">
                          <a:solidFill>
                            <a:srgbClr val="333333"/>
                          </a:solidFill>
                          <a:effectLst/>
                          <a:latin typeface="Arial"/>
                        </a:rPr>
                        <a:t>The Mentorship Program provided Networking opportunities.</a:t>
                      </a:r>
                    </a:p>
                  </a:txBody>
                  <a:tcPr marL="9525" marR="9525" marT="12700" marB="0" anchor="b"/>
                </a:tc>
                <a:tc>
                  <a:txBody>
                    <a:bodyPr/>
                    <a:lstStyle/>
                    <a:p>
                      <a:pPr algn="ctr" fontAlgn="b"/>
                      <a:r>
                        <a:rPr lang="en-US" sz="1800" b="0" i="0" u="none" strike="noStrike" dirty="0">
                          <a:solidFill>
                            <a:srgbClr val="000000"/>
                          </a:solidFill>
                          <a:effectLst/>
                          <a:latin typeface="Arial"/>
                          <a:cs typeface="Arial"/>
                        </a:rPr>
                        <a:t>3.9 ± 1.2</a:t>
                      </a:r>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09"/>
                  </a:ext>
                </a:extLst>
              </a:tr>
              <a:tr h="370840">
                <a:tc>
                  <a:txBody>
                    <a:bodyPr/>
                    <a:lstStyle/>
                    <a:p>
                      <a:pPr algn="l" fontAlgn="b"/>
                      <a:r>
                        <a:rPr lang="en-US" sz="1600" b="0" i="0" u="none" strike="noStrike" dirty="0">
                          <a:solidFill>
                            <a:srgbClr val="333333"/>
                          </a:solidFill>
                          <a:effectLst/>
                          <a:latin typeface="Arial"/>
                        </a:rPr>
                        <a:t>Benefitted</a:t>
                      </a:r>
                      <a:r>
                        <a:rPr lang="en-US" sz="1600" b="0" i="0" u="none" strike="noStrike" baseline="0" dirty="0">
                          <a:solidFill>
                            <a:srgbClr val="333333"/>
                          </a:solidFill>
                          <a:effectLst/>
                          <a:latin typeface="Arial"/>
                        </a:rPr>
                        <a:t> </a:t>
                      </a:r>
                      <a:r>
                        <a:rPr lang="en-US" sz="1600" b="0" i="0" u="none" strike="noStrike" dirty="0">
                          <a:solidFill>
                            <a:srgbClr val="333333"/>
                          </a:solidFill>
                          <a:effectLst/>
                          <a:latin typeface="Arial"/>
                        </a:rPr>
                        <a:t>from Participating in</a:t>
                      </a:r>
                      <a:r>
                        <a:rPr lang="en-US" sz="1600" b="0" i="0" u="none" strike="noStrike" baseline="0" dirty="0">
                          <a:solidFill>
                            <a:srgbClr val="333333"/>
                          </a:solidFill>
                          <a:effectLst/>
                          <a:latin typeface="Arial"/>
                        </a:rPr>
                        <a:t> Program</a:t>
                      </a:r>
                      <a:endParaRPr lang="en-US" sz="1600" b="0" i="0" u="none" strike="noStrike" dirty="0">
                        <a:solidFill>
                          <a:srgbClr val="333333"/>
                        </a:solidFill>
                        <a:effectLst/>
                        <a:latin typeface="Arial"/>
                      </a:endParaRPr>
                    </a:p>
                  </a:txBody>
                  <a:tcPr marL="9525" marR="9525" marT="12700" marB="0" anchor="b"/>
                </a:tc>
                <a:tc>
                  <a:txBody>
                    <a:bodyPr/>
                    <a:lstStyle/>
                    <a:p>
                      <a:pPr algn="ctr" fontAlgn="b"/>
                      <a:r>
                        <a:rPr lang="en-US" sz="1800" b="0" i="0" u="none" strike="noStrike" dirty="0">
                          <a:solidFill>
                            <a:srgbClr val="000000"/>
                          </a:solidFill>
                          <a:effectLst/>
                          <a:latin typeface="Arial"/>
                          <a:cs typeface="Arial"/>
                        </a:rPr>
                        <a:t>4.0 ± 1.0</a:t>
                      </a:r>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10"/>
                  </a:ext>
                </a:extLst>
              </a:tr>
              <a:tr h="370840">
                <a:tc>
                  <a:txBody>
                    <a:bodyPr/>
                    <a:lstStyle/>
                    <a:p>
                      <a:pPr algn="l" fontAlgn="b"/>
                      <a:r>
                        <a:rPr lang="en-US" sz="1600" b="0" i="0" u="none" strike="noStrike" dirty="0">
                          <a:solidFill>
                            <a:srgbClr val="333333"/>
                          </a:solidFill>
                          <a:effectLst/>
                          <a:latin typeface="Arial"/>
                        </a:rPr>
                        <a:t>Would Recommend Program</a:t>
                      </a:r>
                    </a:p>
                  </a:txBody>
                  <a:tcPr marL="9525" marR="9525" marT="12700" marB="0" anchor="b"/>
                </a:tc>
                <a:tc>
                  <a:txBody>
                    <a:bodyPr/>
                    <a:lstStyle/>
                    <a:p>
                      <a:pPr algn="ctr" fontAlgn="b"/>
                      <a:r>
                        <a:rPr lang="en-US" sz="1800" b="0" i="0" u="none" strike="noStrike" dirty="0">
                          <a:solidFill>
                            <a:srgbClr val="000000"/>
                          </a:solidFill>
                          <a:effectLst/>
                          <a:latin typeface="Arial"/>
                          <a:cs typeface="Arial"/>
                        </a:rPr>
                        <a:t>4.2 ± 1.0</a:t>
                      </a:r>
                    </a:p>
                  </a:txBody>
                  <a:tcPr marL="9525" marR="9525" marT="12700" marB="0" anchor="b"/>
                </a:tc>
                <a:tc>
                  <a:txBody>
                    <a:bodyPr/>
                    <a:lstStyle/>
                    <a:p>
                      <a:endParaRPr lang="en-US"/>
                    </a:p>
                  </a:txBody>
                  <a:tcPr marL="68580" marR="68580"/>
                </a:tc>
                <a:tc>
                  <a:txBody>
                    <a:bodyPr/>
                    <a:lstStyle/>
                    <a:p>
                      <a:endParaRPr lang="en-US" dirty="0"/>
                    </a:p>
                  </a:txBody>
                  <a:tcPr marL="68580" marR="68580"/>
                </a:tc>
                <a:tc>
                  <a:txBody>
                    <a:bodyPr/>
                    <a:lstStyle/>
                    <a:p>
                      <a:endParaRPr lang="en-US"/>
                    </a:p>
                  </a:txBody>
                  <a:tcPr marL="68580" marR="68580"/>
                </a:tc>
                <a:extLst>
                  <a:ext uri="{0D108BD9-81ED-4DB2-BD59-A6C34878D82A}">
                    <a16:rowId xmlns:a16="http://schemas.microsoft.com/office/drawing/2014/main" val="10011"/>
                  </a:ext>
                </a:extLst>
              </a:tr>
              <a:tr h="370840">
                <a:tc>
                  <a:txBody>
                    <a:bodyPr/>
                    <a:lstStyle/>
                    <a:p>
                      <a:pPr algn="l" fontAlgn="b"/>
                      <a:r>
                        <a:rPr lang="en-US" sz="1600" b="0" i="0" u="none" strike="noStrike" dirty="0">
                          <a:solidFill>
                            <a:srgbClr val="333333"/>
                          </a:solidFill>
                          <a:effectLst/>
                          <a:latin typeface="Arial"/>
                        </a:rPr>
                        <a:t>Mentorship programs are essential for young surgeons.</a:t>
                      </a:r>
                    </a:p>
                  </a:txBody>
                  <a:tcPr marL="9525" marR="9525" marT="12700" marB="0" anchor="b"/>
                </a:tc>
                <a:tc>
                  <a:txBody>
                    <a:bodyPr/>
                    <a:lstStyle/>
                    <a:p>
                      <a:pPr algn="ctr" fontAlgn="b"/>
                      <a:r>
                        <a:rPr lang="en-US" sz="1800" b="0" i="0" u="none" strike="noStrike" dirty="0">
                          <a:solidFill>
                            <a:srgbClr val="000000"/>
                          </a:solidFill>
                          <a:effectLst/>
                          <a:latin typeface="Arial"/>
                          <a:cs typeface="Arial"/>
                        </a:rPr>
                        <a:t>4.5 ± 0.9</a:t>
                      </a:r>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val="10012"/>
                  </a:ext>
                </a:extLst>
              </a:tr>
              <a:tr h="370840">
                <a:tc>
                  <a:txBody>
                    <a:bodyPr/>
                    <a:lstStyle/>
                    <a:p>
                      <a:pPr algn="l" fontAlgn="b"/>
                      <a:r>
                        <a:rPr lang="en-US" sz="1600" b="0" i="0" u="none" strike="noStrike" dirty="0">
                          <a:solidFill>
                            <a:srgbClr val="333333"/>
                          </a:solidFill>
                          <a:effectLst/>
                          <a:latin typeface="Arial"/>
                        </a:rPr>
                        <a:t>Mentorship programs exclusively with female surgeons provide added value.</a:t>
                      </a:r>
                    </a:p>
                  </a:txBody>
                  <a:tcPr marL="9525" marR="9525" marT="12700" marB="0" anchor="b"/>
                </a:tc>
                <a:tc>
                  <a:txBody>
                    <a:bodyPr/>
                    <a:lstStyle/>
                    <a:p>
                      <a:pPr algn="ctr" fontAlgn="b"/>
                      <a:r>
                        <a:rPr lang="en-US" sz="1800" b="0" i="0" u="none" strike="noStrike" dirty="0">
                          <a:solidFill>
                            <a:srgbClr val="000000"/>
                          </a:solidFill>
                          <a:effectLst/>
                          <a:latin typeface="Arial"/>
                          <a:cs typeface="Arial"/>
                        </a:rPr>
                        <a:t>4.3 ± 0.8</a:t>
                      </a:r>
                    </a:p>
                  </a:txBody>
                  <a:tcPr marL="9525" marR="9525" marT="12700" marB="0" anchor="b"/>
                </a:tc>
                <a:tc>
                  <a:txBody>
                    <a:bodyPr/>
                    <a:lstStyle/>
                    <a:p>
                      <a:endParaRPr lang="en-US"/>
                    </a:p>
                  </a:txBody>
                  <a:tcPr marL="68580" marR="68580"/>
                </a:tc>
                <a:tc>
                  <a:txBody>
                    <a:bodyPr/>
                    <a:lstStyle/>
                    <a:p>
                      <a:endParaRPr lang="en-US"/>
                    </a:p>
                  </a:txBody>
                  <a:tcPr marL="68580" marR="68580"/>
                </a:tc>
                <a:tc>
                  <a:txBody>
                    <a:bodyPr/>
                    <a:lstStyle/>
                    <a:p>
                      <a:endParaRPr lang="en-US" dirty="0"/>
                    </a:p>
                  </a:txBody>
                  <a:tcPr marL="68580" marR="6858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906894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3135960"/>
              </p:ext>
            </p:extLst>
          </p:nvPr>
        </p:nvGraphicFramePr>
        <p:xfrm>
          <a:off x="285750" y="533400"/>
          <a:ext cx="8629650" cy="5979160"/>
        </p:xfrm>
        <a:graphic>
          <a:graphicData uri="http://schemas.openxmlformats.org/drawingml/2006/table">
            <a:tbl>
              <a:tblPr firstRow="1" bandRow="1">
                <a:tableStyleId>{7DF18680-E054-41AD-8BC1-D1AEF772440D}</a:tableStyleId>
              </a:tblPr>
              <a:tblGrid>
                <a:gridCol w="3845573">
                  <a:extLst>
                    <a:ext uri="{9D8B030D-6E8A-4147-A177-3AD203B41FA5}">
                      <a16:colId xmlns:a16="http://schemas.microsoft.com/office/drawing/2014/main" val="20000"/>
                    </a:ext>
                  </a:extLst>
                </a:gridCol>
                <a:gridCol w="955027">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289892">
                  <a:extLst>
                    <a:ext uri="{9D8B030D-6E8A-4147-A177-3AD203B41FA5}">
                      <a16:colId xmlns:a16="http://schemas.microsoft.com/office/drawing/2014/main" val="20003"/>
                    </a:ext>
                  </a:extLst>
                </a:gridCol>
                <a:gridCol w="1281858">
                  <a:extLst>
                    <a:ext uri="{9D8B030D-6E8A-4147-A177-3AD203B41FA5}">
                      <a16:colId xmlns:a16="http://schemas.microsoft.com/office/drawing/2014/main" val="20004"/>
                    </a:ext>
                  </a:extLst>
                </a:gridCol>
              </a:tblGrid>
              <a:tr h="370840">
                <a:tc>
                  <a:txBody>
                    <a:bodyPr/>
                    <a:lstStyle/>
                    <a:p>
                      <a:endParaRPr lang="en-US" dirty="0"/>
                    </a:p>
                  </a:txBody>
                  <a:tcPr marL="68580" marR="68580"/>
                </a:tc>
                <a:tc>
                  <a:txBody>
                    <a:bodyPr/>
                    <a:lstStyle/>
                    <a:p>
                      <a:pPr algn="ctr"/>
                      <a:r>
                        <a:rPr lang="en-US" dirty="0"/>
                        <a:t>All</a:t>
                      </a:r>
                    </a:p>
                  </a:txBody>
                  <a:tcPr marL="68580" marR="68580"/>
                </a:tc>
                <a:tc>
                  <a:txBody>
                    <a:bodyPr/>
                    <a:lstStyle/>
                    <a:p>
                      <a:pPr algn="ctr"/>
                      <a:r>
                        <a:rPr lang="en-US" dirty="0"/>
                        <a:t>≥3 Months</a:t>
                      </a:r>
                    </a:p>
                    <a:p>
                      <a:pPr algn="ctr"/>
                      <a:r>
                        <a:rPr lang="en-US" dirty="0"/>
                        <a:t>(n=24)</a:t>
                      </a:r>
                    </a:p>
                  </a:txBody>
                  <a:tcPr marL="68580" marR="68580"/>
                </a:tc>
                <a:tc>
                  <a:txBody>
                    <a:bodyPr/>
                    <a:lstStyle/>
                    <a:p>
                      <a:pPr algn="ctr"/>
                      <a:r>
                        <a:rPr lang="en-US" dirty="0"/>
                        <a:t>≤ 6 Months</a:t>
                      </a:r>
                    </a:p>
                    <a:p>
                      <a:pPr algn="ctr"/>
                      <a:r>
                        <a:rPr lang="en-US" dirty="0"/>
                        <a:t>(n=26)</a:t>
                      </a:r>
                    </a:p>
                  </a:txBody>
                  <a:tcPr marL="68580" marR="68580"/>
                </a:tc>
                <a:tc>
                  <a:txBody>
                    <a:bodyPr/>
                    <a:lstStyle/>
                    <a:p>
                      <a:pPr algn="ctr"/>
                      <a:r>
                        <a:rPr lang="en-US" dirty="0"/>
                        <a:t>P Value</a:t>
                      </a:r>
                    </a:p>
                  </a:txBody>
                  <a:tcPr marL="68580" marR="68580"/>
                </a:tc>
                <a:extLst>
                  <a:ext uri="{0D108BD9-81ED-4DB2-BD59-A6C34878D82A}">
                    <a16:rowId xmlns:a16="http://schemas.microsoft.com/office/drawing/2014/main" val="10000"/>
                  </a:ext>
                </a:extLst>
              </a:tr>
              <a:tr h="370840">
                <a:tc>
                  <a:txBody>
                    <a:bodyPr/>
                    <a:lstStyle/>
                    <a:p>
                      <a:pPr algn="l" fontAlgn="b"/>
                      <a:r>
                        <a:rPr lang="en-US" sz="1600" b="0" i="0" u="none" strike="noStrike" dirty="0">
                          <a:solidFill>
                            <a:srgbClr val="333333"/>
                          </a:solidFill>
                          <a:effectLst/>
                          <a:latin typeface="Arial"/>
                        </a:rPr>
                        <a:t>Well Paired</a:t>
                      </a:r>
                    </a:p>
                  </a:txBody>
                  <a:tcPr marL="9525" marR="9525" marT="12700" marB="0" anchor="b"/>
                </a:tc>
                <a:tc>
                  <a:txBody>
                    <a:bodyPr/>
                    <a:lstStyle/>
                    <a:p>
                      <a:pPr algn="ctr" fontAlgn="b"/>
                      <a:r>
                        <a:rPr lang="en-US" sz="1800" b="0" i="0" u="none" strike="noStrike" dirty="0">
                          <a:solidFill>
                            <a:schemeClr val="tx1">
                              <a:lumMod val="50000"/>
                              <a:lumOff val="50000"/>
                            </a:schemeClr>
                          </a:solidFill>
                          <a:effectLst/>
                          <a:latin typeface="Arial"/>
                          <a:cs typeface="Arial"/>
                        </a:rPr>
                        <a:t>3.9 ± 1.2</a:t>
                      </a:r>
                    </a:p>
                  </a:txBody>
                  <a:tcPr marL="9525" marR="9525" marT="12700" marB="0" anchor="b"/>
                </a:tc>
                <a:tc>
                  <a:txBody>
                    <a:bodyPr/>
                    <a:lstStyle/>
                    <a:p>
                      <a:pPr algn="ctr" fontAlgn="b"/>
                      <a:r>
                        <a:rPr lang="en-US" sz="1600" b="0" i="0" u="none" strike="noStrike" dirty="0">
                          <a:solidFill>
                            <a:srgbClr val="000000"/>
                          </a:solidFill>
                          <a:effectLst/>
                          <a:latin typeface="Arial"/>
                          <a:cs typeface="Arial"/>
                        </a:rPr>
                        <a:t>4.3 ± 1.0</a:t>
                      </a:r>
                    </a:p>
                  </a:txBody>
                  <a:tcPr marL="9525" marR="9525" marT="12700" marB="0" anchor="b"/>
                </a:tc>
                <a:tc>
                  <a:txBody>
                    <a:bodyPr/>
                    <a:lstStyle/>
                    <a:p>
                      <a:pPr algn="ctr" fontAlgn="b"/>
                      <a:r>
                        <a:rPr lang="en-US" sz="1600" b="0" i="0" u="none" strike="noStrike">
                          <a:solidFill>
                            <a:srgbClr val="000000"/>
                          </a:solidFill>
                          <a:effectLst/>
                          <a:latin typeface="Arial"/>
                          <a:cs typeface="Arial"/>
                        </a:rPr>
                        <a:t>3.2 ± 1.1</a:t>
                      </a:r>
                    </a:p>
                  </a:txBody>
                  <a:tcPr marL="9525" marR="9525" marT="12700" marB="0" anchor="b"/>
                </a:tc>
                <a:tc>
                  <a:txBody>
                    <a:bodyPr/>
                    <a:lstStyle/>
                    <a:p>
                      <a:pPr algn="ctr" fontAlgn="b"/>
                      <a:r>
                        <a:rPr lang="en-US" sz="1600" b="0" i="0" u="none" strike="noStrike">
                          <a:solidFill>
                            <a:srgbClr val="000000"/>
                          </a:solidFill>
                          <a:effectLst/>
                          <a:latin typeface="Arial"/>
                          <a:cs typeface="Arial"/>
                        </a:rPr>
                        <a:t>&lt;0.001</a:t>
                      </a:r>
                    </a:p>
                  </a:txBody>
                  <a:tcPr marL="9525" marR="9525" marT="12700" marB="0" anchor="b"/>
                </a:tc>
                <a:extLst>
                  <a:ext uri="{0D108BD9-81ED-4DB2-BD59-A6C34878D82A}">
                    <a16:rowId xmlns:a16="http://schemas.microsoft.com/office/drawing/2014/main" val="10001"/>
                  </a:ext>
                </a:extLst>
              </a:tr>
              <a:tr h="370840">
                <a:tc>
                  <a:txBody>
                    <a:bodyPr/>
                    <a:lstStyle/>
                    <a:p>
                      <a:pPr algn="l" fontAlgn="b"/>
                      <a:r>
                        <a:rPr lang="en-US" sz="1600" b="0" i="0" u="none" strike="noStrike" dirty="0">
                          <a:solidFill>
                            <a:srgbClr val="333333"/>
                          </a:solidFill>
                          <a:effectLst/>
                          <a:latin typeface="Arial"/>
                        </a:rPr>
                        <a:t>Accessible</a:t>
                      </a:r>
                    </a:p>
                  </a:txBody>
                  <a:tcPr marL="9525" marR="9525" marT="12700" marB="0" anchor="b"/>
                </a:tc>
                <a:tc>
                  <a:txBody>
                    <a:bodyPr/>
                    <a:lstStyle/>
                    <a:p>
                      <a:pPr algn="ctr" fontAlgn="b"/>
                      <a:r>
                        <a:rPr lang="en-US" sz="1800" b="0" i="0" u="none" strike="noStrike" dirty="0">
                          <a:solidFill>
                            <a:schemeClr val="tx1">
                              <a:lumMod val="50000"/>
                              <a:lumOff val="50000"/>
                            </a:schemeClr>
                          </a:solidFill>
                          <a:effectLst/>
                          <a:latin typeface="Arial"/>
                          <a:cs typeface="Arial"/>
                        </a:rPr>
                        <a:t>4.1 ± 1.0</a:t>
                      </a:r>
                    </a:p>
                  </a:txBody>
                  <a:tcPr marL="9525" marR="9525" marT="12700" marB="0" anchor="b"/>
                </a:tc>
                <a:tc>
                  <a:txBody>
                    <a:bodyPr/>
                    <a:lstStyle/>
                    <a:p>
                      <a:pPr algn="ctr" fontAlgn="b"/>
                      <a:r>
                        <a:rPr lang="en-US" sz="1600" b="0" i="0" u="none" strike="noStrike">
                          <a:solidFill>
                            <a:srgbClr val="000000"/>
                          </a:solidFill>
                          <a:effectLst/>
                          <a:latin typeface="Arial"/>
                          <a:cs typeface="Arial"/>
                        </a:rPr>
                        <a:t>4.6 ± 0.6</a:t>
                      </a:r>
                    </a:p>
                  </a:txBody>
                  <a:tcPr marL="9525" marR="9525" marT="12700" marB="0" anchor="b"/>
                </a:tc>
                <a:tc>
                  <a:txBody>
                    <a:bodyPr/>
                    <a:lstStyle/>
                    <a:p>
                      <a:pPr algn="ctr" fontAlgn="b"/>
                      <a:r>
                        <a:rPr lang="en-US" sz="1600" b="0" i="0" u="none" strike="noStrike">
                          <a:solidFill>
                            <a:srgbClr val="000000"/>
                          </a:solidFill>
                          <a:effectLst/>
                          <a:latin typeface="Arial"/>
                          <a:cs typeface="Arial"/>
                        </a:rPr>
                        <a:t>3.3 ± 1.1</a:t>
                      </a:r>
                    </a:p>
                  </a:txBody>
                  <a:tcPr marL="9525" marR="9525" marT="12700" marB="0" anchor="b"/>
                </a:tc>
                <a:tc>
                  <a:txBody>
                    <a:bodyPr/>
                    <a:lstStyle/>
                    <a:p>
                      <a:pPr algn="ctr" fontAlgn="b"/>
                      <a:r>
                        <a:rPr lang="en-US" sz="1600" b="0" i="0" u="none" strike="noStrike">
                          <a:solidFill>
                            <a:srgbClr val="000000"/>
                          </a:solidFill>
                          <a:effectLst/>
                          <a:latin typeface="Arial"/>
                          <a:cs typeface="Arial"/>
                        </a:rPr>
                        <a:t>&lt;0.001</a:t>
                      </a:r>
                    </a:p>
                  </a:txBody>
                  <a:tcPr marL="9525" marR="9525" marT="12700" marB="0" anchor="b"/>
                </a:tc>
                <a:extLst>
                  <a:ext uri="{0D108BD9-81ED-4DB2-BD59-A6C34878D82A}">
                    <a16:rowId xmlns:a16="http://schemas.microsoft.com/office/drawing/2014/main" val="10002"/>
                  </a:ext>
                </a:extLst>
              </a:tr>
              <a:tr h="370840">
                <a:tc>
                  <a:txBody>
                    <a:bodyPr/>
                    <a:lstStyle/>
                    <a:p>
                      <a:pPr algn="l" fontAlgn="b"/>
                      <a:r>
                        <a:rPr lang="en-US" sz="1600" b="0" i="0" u="none" strike="noStrike" dirty="0">
                          <a:solidFill>
                            <a:srgbClr val="333333"/>
                          </a:solidFill>
                          <a:effectLst/>
                          <a:latin typeface="Arial"/>
                        </a:rPr>
                        <a:t>Helped Create Plan to Achieve Goals</a:t>
                      </a:r>
                    </a:p>
                  </a:txBody>
                  <a:tcPr marL="9525" marR="9525" marT="12700" marB="0" anchor="b"/>
                </a:tc>
                <a:tc>
                  <a:txBody>
                    <a:bodyPr/>
                    <a:lstStyle/>
                    <a:p>
                      <a:pPr algn="ctr" fontAlgn="b"/>
                      <a:r>
                        <a:rPr lang="en-US" sz="1800" b="0" i="0" u="none" strike="noStrike" dirty="0">
                          <a:solidFill>
                            <a:schemeClr val="tx1">
                              <a:lumMod val="50000"/>
                              <a:lumOff val="50000"/>
                            </a:schemeClr>
                          </a:solidFill>
                          <a:effectLst/>
                          <a:latin typeface="Arial"/>
                          <a:cs typeface="Arial"/>
                        </a:rPr>
                        <a:t>3.9 ± 1.0</a:t>
                      </a:r>
                    </a:p>
                  </a:txBody>
                  <a:tcPr marL="9525" marR="9525" marT="12700" marB="0" anchor="b"/>
                </a:tc>
                <a:tc>
                  <a:txBody>
                    <a:bodyPr/>
                    <a:lstStyle/>
                    <a:p>
                      <a:pPr algn="ctr" fontAlgn="b"/>
                      <a:r>
                        <a:rPr lang="en-US" sz="1600" b="0" i="0" u="none" strike="noStrike">
                          <a:solidFill>
                            <a:srgbClr val="000000"/>
                          </a:solidFill>
                          <a:effectLst/>
                          <a:latin typeface="Arial"/>
                          <a:cs typeface="Arial"/>
                        </a:rPr>
                        <a:t>4.3 ± 0.8</a:t>
                      </a:r>
                    </a:p>
                  </a:txBody>
                  <a:tcPr marL="9525" marR="9525" marT="12700" marB="0" anchor="b"/>
                </a:tc>
                <a:tc>
                  <a:txBody>
                    <a:bodyPr/>
                    <a:lstStyle/>
                    <a:p>
                      <a:pPr algn="ctr" fontAlgn="b"/>
                      <a:r>
                        <a:rPr lang="en-US" sz="1600" b="0" i="0" u="none" strike="noStrike">
                          <a:solidFill>
                            <a:srgbClr val="000000"/>
                          </a:solidFill>
                          <a:effectLst/>
                          <a:latin typeface="Arial"/>
                          <a:cs typeface="Arial"/>
                        </a:rPr>
                        <a:t>3.3 ± 0.8</a:t>
                      </a:r>
                    </a:p>
                  </a:txBody>
                  <a:tcPr marL="9525" marR="9525" marT="12700" marB="0" anchor="b"/>
                </a:tc>
                <a:tc>
                  <a:txBody>
                    <a:bodyPr/>
                    <a:lstStyle/>
                    <a:p>
                      <a:pPr algn="ctr" fontAlgn="b"/>
                      <a:r>
                        <a:rPr lang="en-US" sz="1600" b="0" i="0" u="none" strike="noStrike">
                          <a:solidFill>
                            <a:srgbClr val="000000"/>
                          </a:solidFill>
                          <a:effectLst/>
                          <a:latin typeface="Arial"/>
                          <a:cs typeface="Arial"/>
                        </a:rPr>
                        <a:t>&lt;0.001</a:t>
                      </a:r>
                    </a:p>
                  </a:txBody>
                  <a:tcPr marL="9525" marR="9525" marT="12700" marB="0" anchor="b"/>
                </a:tc>
                <a:extLst>
                  <a:ext uri="{0D108BD9-81ED-4DB2-BD59-A6C34878D82A}">
                    <a16:rowId xmlns:a16="http://schemas.microsoft.com/office/drawing/2014/main" val="10003"/>
                  </a:ext>
                </a:extLst>
              </a:tr>
              <a:tr h="370840">
                <a:tc>
                  <a:txBody>
                    <a:bodyPr/>
                    <a:lstStyle/>
                    <a:p>
                      <a:pPr algn="l" fontAlgn="b"/>
                      <a:r>
                        <a:rPr lang="en-US" sz="1600" b="0" i="0" u="none" strike="noStrike" dirty="0">
                          <a:solidFill>
                            <a:srgbClr val="333333"/>
                          </a:solidFill>
                          <a:effectLst/>
                          <a:latin typeface="Arial"/>
                        </a:rPr>
                        <a:t>Helped Achieve Goals</a:t>
                      </a:r>
                    </a:p>
                  </a:txBody>
                  <a:tcPr marL="9525" marR="9525" marT="12700" marB="0" anchor="b"/>
                </a:tc>
                <a:tc>
                  <a:txBody>
                    <a:bodyPr/>
                    <a:lstStyle/>
                    <a:p>
                      <a:pPr algn="ctr" fontAlgn="b"/>
                      <a:r>
                        <a:rPr lang="en-US" sz="1800" b="0" i="0" u="none" strike="noStrike" dirty="0">
                          <a:solidFill>
                            <a:schemeClr val="tx1">
                              <a:lumMod val="50000"/>
                              <a:lumOff val="50000"/>
                            </a:schemeClr>
                          </a:solidFill>
                          <a:effectLst/>
                          <a:latin typeface="Arial"/>
                          <a:cs typeface="Arial"/>
                        </a:rPr>
                        <a:t>3.6 ± 1.0</a:t>
                      </a:r>
                    </a:p>
                  </a:txBody>
                  <a:tcPr marL="9525" marR="9525" marT="12700" marB="0" anchor="b"/>
                </a:tc>
                <a:tc>
                  <a:txBody>
                    <a:bodyPr/>
                    <a:lstStyle/>
                    <a:p>
                      <a:pPr algn="ctr" fontAlgn="b"/>
                      <a:r>
                        <a:rPr lang="en-US" sz="1600" b="0" i="0" u="none" strike="noStrike">
                          <a:solidFill>
                            <a:srgbClr val="000000"/>
                          </a:solidFill>
                          <a:effectLst/>
                          <a:latin typeface="Arial"/>
                          <a:cs typeface="Arial"/>
                        </a:rPr>
                        <a:t>3.9 ± 0.9</a:t>
                      </a:r>
                    </a:p>
                  </a:txBody>
                  <a:tcPr marL="9525" marR="9525" marT="12700" marB="0" anchor="b"/>
                </a:tc>
                <a:tc>
                  <a:txBody>
                    <a:bodyPr/>
                    <a:lstStyle/>
                    <a:p>
                      <a:pPr algn="ctr" fontAlgn="b"/>
                      <a:r>
                        <a:rPr lang="en-US" sz="1600" b="0" i="0" u="none" strike="noStrike">
                          <a:solidFill>
                            <a:srgbClr val="000000"/>
                          </a:solidFill>
                          <a:effectLst/>
                          <a:latin typeface="Arial"/>
                          <a:cs typeface="Arial"/>
                        </a:rPr>
                        <a:t>2.9 ± 0.8</a:t>
                      </a:r>
                    </a:p>
                  </a:txBody>
                  <a:tcPr marL="9525" marR="9525" marT="12700" marB="0" anchor="b"/>
                </a:tc>
                <a:tc>
                  <a:txBody>
                    <a:bodyPr/>
                    <a:lstStyle/>
                    <a:p>
                      <a:pPr algn="ctr" fontAlgn="b"/>
                      <a:r>
                        <a:rPr lang="en-US" sz="1600" b="0" i="0" u="none" strike="noStrike">
                          <a:solidFill>
                            <a:srgbClr val="000000"/>
                          </a:solidFill>
                          <a:effectLst/>
                          <a:latin typeface="Arial"/>
                          <a:cs typeface="Arial"/>
                        </a:rPr>
                        <a:t>&lt;0.001</a:t>
                      </a:r>
                    </a:p>
                  </a:txBody>
                  <a:tcPr marL="9525" marR="9525" marT="12700" marB="0" anchor="b"/>
                </a:tc>
                <a:extLst>
                  <a:ext uri="{0D108BD9-81ED-4DB2-BD59-A6C34878D82A}">
                    <a16:rowId xmlns:a16="http://schemas.microsoft.com/office/drawing/2014/main" val="10004"/>
                  </a:ext>
                </a:extLst>
              </a:tr>
              <a:tr h="370840">
                <a:tc>
                  <a:txBody>
                    <a:bodyPr/>
                    <a:lstStyle/>
                    <a:p>
                      <a:pPr algn="l" fontAlgn="b"/>
                      <a:r>
                        <a:rPr lang="en-US" sz="1600" b="0" i="0" u="none" strike="noStrike" dirty="0">
                          <a:solidFill>
                            <a:srgbClr val="333333"/>
                          </a:solidFill>
                          <a:effectLst/>
                          <a:latin typeface="Arial"/>
                        </a:rPr>
                        <a:t>Time-Management/Work-Life Skills</a:t>
                      </a:r>
                    </a:p>
                  </a:txBody>
                  <a:tcPr marL="9525" marR="9525" marT="12700" marB="0" anchor="b"/>
                </a:tc>
                <a:tc>
                  <a:txBody>
                    <a:bodyPr/>
                    <a:lstStyle/>
                    <a:p>
                      <a:pPr algn="ctr" fontAlgn="b"/>
                      <a:r>
                        <a:rPr lang="en-US" sz="1800" b="0" i="0" u="none" strike="noStrike" dirty="0">
                          <a:solidFill>
                            <a:schemeClr val="tx1">
                              <a:lumMod val="50000"/>
                              <a:lumOff val="50000"/>
                            </a:schemeClr>
                          </a:solidFill>
                          <a:effectLst/>
                          <a:latin typeface="Arial"/>
                          <a:cs typeface="Arial"/>
                        </a:rPr>
                        <a:t>3.6 ± 1.0</a:t>
                      </a:r>
                    </a:p>
                  </a:txBody>
                  <a:tcPr marL="9525" marR="9525" marT="12700" marB="0" anchor="b"/>
                </a:tc>
                <a:tc>
                  <a:txBody>
                    <a:bodyPr/>
                    <a:lstStyle/>
                    <a:p>
                      <a:pPr algn="ctr" fontAlgn="b"/>
                      <a:r>
                        <a:rPr lang="en-US" sz="1600" b="0" i="0" u="none" strike="noStrike">
                          <a:solidFill>
                            <a:srgbClr val="000000"/>
                          </a:solidFill>
                          <a:effectLst/>
                          <a:latin typeface="Arial"/>
                          <a:cs typeface="Arial"/>
                        </a:rPr>
                        <a:t>4.0 ± 0.7</a:t>
                      </a:r>
                    </a:p>
                  </a:txBody>
                  <a:tcPr marL="9525" marR="9525" marT="12700" marB="0" anchor="b"/>
                </a:tc>
                <a:tc>
                  <a:txBody>
                    <a:bodyPr/>
                    <a:lstStyle/>
                    <a:p>
                      <a:pPr algn="ctr" fontAlgn="b"/>
                      <a:r>
                        <a:rPr lang="en-US" sz="1600" b="0" i="0" u="none" strike="noStrike">
                          <a:solidFill>
                            <a:srgbClr val="000000"/>
                          </a:solidFill>
                          <a:effectLst/>
                          <a:latin typeface="Arial"/>
                          <a:cs typeface="Arial"/>
                        </a:rPr>
                        <a:t>2.8 ± 1.0</a:t>
                      </a:r>
                    </a:p>
                  </a:txBody>
                  <a:tcPr marL="9525" marR="9525" marT="12700" marB="0" anchor="b"/>
                </a:tc>
                <a:tc>
                  <a:txBody>
                    <a:bodyPr/>
                    <a:lstStyle/>
                    <a:p>
                      <a:pPr algn="ctr" fontAlgn="b"/>
                      <a:r>
                        <a:rPr lang="en-US" sz="1600" b="0" i="0" u="none" strike="noStrike">
                          <a:solidFill>
                            <a:srgbClr val="000000"/>
                          </a:solidFill>
                          <a:effectLst/>
                          <a:latin typeface="Arial"/>
                          <a:cs typeface="Arial"/>
                        </a:rPr>
                        <a:t>&lt;0.001</a:t>
                      </a:r>
                    </a:p>
                  </a:txBody>
                  <a:tcPr marL="9525" marR="9525" marT="12700" marB="0" anchor="b"/>
                </a:tc>
                <a:extLst>
                  <a:ext uri="{0D108BD9-81ED-4DB2-BD59-A6C34878D82A}">
                    <a16:rowId xmlns:a16="http://schemas.microsoft.com/office/drawing/2014/main" val="10005"/>
                  </a:ext>
                </a:extLst>
              </a:tr>
              <a:tr h="370840">
                <a:tc>
                  <a:txBody>
                    <a:bodyPr/>
                    <a:lstStyle/>
                    <a:p>
                      <a:pPr algn="l" fontAlgn="b"/>
                      <a:r>
                        <a:rPr lang="en-US" sz="1600" b="0" i="0" u="none" strike="noStrike" dirty="0">
                          <a:solidFill>
                            <a:srgbClr val="333333"/>
                          </a:solidFill>
                          <a:effectLst/>
                          <a:latin typeface="Arial"/>
                        </a:rPr>
                        <a:t>Set High Expectations</a:t>
                      </a:r>
                    </a:p>
                  </a:txBody>
                  <a:tcPr marL="9525" marR="9525" marT="12700" marB="0" anchor="b"/>
                </a:tc>
                <a:tc>
                  <a:txBody>
                    <a:bodyPr/>
                    <a:lstStyle/>
                    <a:p>
                      <a:pPr algn="ctr" fontAlgn="b"/>
                      <a:r>
                        <a:rPr lang="en-US" sz="1800" b="0" i="0" u="none" strike="noStrike" dirty="0">
                          <a:solidFill>
                            <a:schemeClr val="tx1">
                              <a:lumMod val="50000"/>
                              <a:lumOff val="50000"/>
                            </a:schemeClr>
                          </a:solidFill>
                          <a:effectLst/>
                          <a:latin typeface="Arial"/>
                          <a:cs typeface="Arial"/>
                        </a:rPr>
                        <a:t>4.0 ± 1.0</a:t>
                      </a:r>
                    </a:p>
                  </a:txBody>
                  <a:tcPr marL="9525" marR="9525" marT="12700" marB="0" anchor="b"/>
                </a:tc>
                <a:tc>
                  <a:txBody>
                    <a:bodyPr/>
                    <a:lstStyle/>
                    <a:p>
                      <a:pPr algn="ctr" fontAlgn="b"/>
                      <a:r>
                        <a:rPr lang="en-US" sz="1600" b="0" i="0" u="none" strike="noStrike">
                          <a:solidFill>
                            <a:srgbClr val="000000"/>
                          </a:solidFill>
                          <a:effectLst/>
                          <a:latin typeface="Arial"/>
                          <a:cs typeface="Arial"/>
                        </a:rPr>
                        <a:t>4.5 ± 0.6</a:t>
                      </a:r>
                    </a:p>
                  </a:txBody>
                  <a:tcPr marL="9525" marR="9525" marT="12700" marB="0" anchor="b"/>
                </a:tc>
                <a:tc>
                  <a:txBody>
                    <a:bodyPr/>
                    <a:lstStyle/>
                    <a:p>
                      <a:pPr algn="ctr" fontAlgn="b"/>
                      <a:r>
                        <a:rPr lang="en-US" sz="1600" b="0" i="0" u="none" strike="noStrike">
                          <a:solidFill>
                            <a:srgbClr val="000000"/>
                          </a:solidFill>
                          <a:effectLst/>
                          <a:latin typeface="Arial"/>
                          <a:cs typeface="Arial"/>
                        </a:rPr>
                        <a:t>3.3 ± 1.0</a:t>
                      </a:r>
                    </a:p>
                  </a:txBody>
                  <a:tcPr marL="9525" marR="9525" marT="12700" marB="0" anchor="b"/>
                </a:tc>
                <a:tc>
                  <a:txBody>
                    <a:bodyPr/>
                    <a:lstStyle/>
                    <a:p>
                      <a:pPr algn="ctr" fontAlgn="b"/>
                      <a:r>
                        <a:rPr lang="en-US" sz="1600" b="0" i="0" u="none" strike="noStrike">
                          <a:solidFill>
                            <a:srgbClr val="000000"/>
                          </a:solidFill>
                          <a:effectLst/>
                          <a:latin typeface="Arial"/>
                          <a:cs typeface="Arial"/>
                        </a:rPr>
                        <a:t>&lt;0.001</a:t>
                      </a:r>
                    </a:p>
                  </a:txBody>
                  <a:tcPr marL="9525" marR="9525" marT="12700" marB="0" anchor="b"/>
                </a:tc>
                <a:extLst>
                  <a:ext uri="{0D108BD9-81ED-4DB2-BD59-A6C34878D82A}">
                    <a16:rowId xmlns:a16="http://schemas.microsoft.com/office/drawing/2014/main" val="10006"/>
                  </a:ext>
                </a:extLst>
              </a:tr>
              <a:tr h="370840">
                <a:tc>
                  <a:txBody>
                    <a:bodyPr/>
                    <a:lstStyle/>
                    <a:p>
                      <a:pPr algn="l" fontAlgn="b"/>
                      <a:r>
                        <a:rPr lang="en-US" sz="1600" b="0" i="0" u="none" strike="noStrike" dirty="0">
                          <a:solidFill>
                            <a:srgbClr val="333333"/>
                          </a:solidFill>
                          <a:effectLst/>
                          <a:latin typeface="Arial"/>
                        </a:rPr>
                        <a:t>Helped Develop Professional Skills</a:t>
                      </a:r>
                    </a:p>
                  </a:txBody>
                  <a:tcPr marL="9525" marR="9525" marT="12700" marB="0" anchor="b"/>
                </a:tc>
                <a:tc>
                  <a:txBody>
                    <a:bodyPr/>
                    <a:lstStyle/>
                    <a:p>
                      <a:pPr algn="ctr" fontAlgn="b"/>
                      <a:r>
                        <a:rPr lang="en-US" sz="1800" b="0" i="0" u="none" strike="noStrike" dirty="0">
                          <a:solidFill>
                            <a:schemeClr val="tx1">
                              <a:lumMod val="50000"/>
                              <a:lumOff val="50000"/>
                            </a:schemeClr>
                          </a:solidFill>
                          <a:effectLst/>
                          <a:latin typeface="Arial"/>
                          <a:cs typeface="Arial"/>
                        </a:rPr>
                        <a:t>3.4 ± 1.1</a:t>
                      </a:r>
                    </a:p>
                  </a:txBody>
                  <a:tcPr marL="9525" marR="9525" marT="12700" marB="0" anchor="b"/>
                </a:tc>
                <a:tc>
                  <a:txBody>
                    <a:bodyPr/>
                    <a:lstStyle/>
                    <a:p>
                      <a:pPr algn="ctr" fontAlgn="b"/>
                      <a:r>
                        <a:rPr lang="en-US" sz="1600" b="0" i="0" u="none" strike="noStrike">
                          <a:solidFill>
                            <a:srgbClr val="000000"/>
                          </a:solidFill>
                          <a:effectLst/>
                          <a:latin typeface="Arial"/>
                          <a:cs typeface="Arial"/>
                        </a:rPr>
                        <a:t>3.8 ± 1.0</a:t>
                      </a:r>
                    </a:p>
                  </a:txBody>
                  <a:tcPr marL="9525" marR="9525" marT="12700" marB="0" anchor="b"/>
                </a:tc>
                <a:tc>
                  <a:txBody>
                    <a:bodyPr/>
                    <a:lstStyle/>
                    <a:p>
                      <a:pPr algn="ctr" fontAlgn="b"/>
                      <a:r>
                        <a:rPr lang="en-US" sz="1600" b="0" i="0" u="none" strike="noStrike">
                          <a:solidFill>
                            <a:srgbClr val="000000"/>
                          </a:solidFill>
                          <a:effectLst/>
                          <a:latin typeface="Arial"/>
                          <a:cs typeface="Arial"/>
                        </a:rPr>
                        <a:t>2.7 ± 0.8</a:t>
                      </a:r>
                    </a:p>
                  </a:txBody>
                  <a:tcPr marL="9525" marR="9525" marT="12700" marB="0" anchor="b"/>
                </a:tc>
                <a:tc>
                  <a:txBody>
                    <a:bodyPr/>
                    <a:lstStyle/>
                    <a:p>
                      <a:pPr algn="ctr" fontAlgn="b"/>
                      <a:r>
                        <a:rPr lang="en-US" sz="1600" b="0" i="0" u="none" strike="noStrike">
                          <a:solidFill>
                            <a:srgbClr val="000000"/>
                          </a:solidFill>
                          <a:effectLst/>
                          <a:latin typeface="Arial"/>
                          <a:cs typeface="Arial"/>
                        </a:rPr>
                        <a:t>&lt;0.001</a:t>
                      </a:r>
                    </a:p>
                  </a:txBody>
                  <a:tcPr marL="9525" marR="9525" marT="12700" marB="0" anchor="b"/>
                </a:tc>
                <a:extLst>
                  <a:ext uri="{0D108BD9-81ED-4DB2-BD59-A6C34878D82A}">
                    <a16:rowId xmlns:a16="http://schemas.microsoft.com/office/drawing/2014/main" val="10007"/>
                  </a:ext>
                </a:extLst>
              </a:tr>
              <a:tr h="370840">
                <a:tc>
                  <a:txBody>
                    <a:bodyPr/>
                    <a:lstStyle/>
                    <a:p>
                      <a:pPr algn="l" fontAlgn="b"/>
                      <a:r>
                        <a:rPr lang="en-US" sz="1600" b="0" i="0" u="none" strike="noStrike" dirty="0">
                          <a:solidFill>
                            <a:srgbClr val="333333"/>
                          </a:solidFill>
                          <a:effectLst/>
                          <a:latin typeface="Arial"/>
                        </a:rPr>
                        <a:t>Provided Career Development Opportunities </a:t>
                      </a:r>
                    </a:p>
                  </a:txBody>
                  <a:tcPr marL="9525" marR="9525" marT="12700" marB="0" anchor="b"/>
                </a:tc>
                <a:tc>
                  <a:txBody>
                    <a:bodyPr/>
                    <a:lstStyle/>
                    <a:p>
                      <a:pPr algn="ctr" fontAlgn="b"/>
                      <a:r>
                        <a:rPr lang="en-US" sz="1800" b="0" i="0" u="none" strike="noStrike" dirty="0">
                          <a:solidFill>
                            <a:schemeClr val="tx1">
                              <a:lumMod val="50000"/>
                              <a:lumOff val="50000"/>
                            </a:schemeClr>
                          </a:solidFill>
                          <a:effectLst/>
                          <a:latin typeface="Arial"/>
                          <a:cs typeface="Arial"/>
                        </a:rPr>
                        <a:t>3.5 ± 1.2</a:t>
                      </a:r>
                    </a:p>
                  </a:txBody>
                  <a:tcPr marL="9525" marR="9525" marT="12700" marB="0" anchor="b"/>
                </a:tc>
                <a:tc>
                  <a:txBody>
                    <a:bodyPr/>
                    <a:lstStyle/>
                    <a:p>
                      <a:pPr algn="ctr" fontAlgn="b"/>
                      <a:r>
                        <a:rPr lang="en-US" sz="1600" b="0" i="0" u="none" strike="noStrike">
                          <a:solidFill>
                            <a:srgbClr val="000000"/>
                          </a:solidFill>
                          <a:effectLst/>
                          <a:latin typeface="Arial"/>
                          <a:cs typeface="Arial"/>
                        </a:rPr>
                        <a:t>4.0 ± 1.1</a:t>
                      </a:r>
                    </a:p>
                  </a:txBody>
                  <a:tcPr marL="9525" marR="9525" marT="12700" marB="0" anchor="b"/>
                </a:tc>
                <a:tc>
                  <a:txBody>
                    <a:bodyPr/>
                    <a:lstStyle/>
                    <a:p>
                      <a:pPr algn="ctr" fontAlgn="b"/>
                      <a:r>
                        <a:rPr lang="en-US" sz="1600" b="0" i="0" u="none" strike="noStrike" dirty="0">
                          <a:solidFill>
                            <a:srgbClr val="000000"/>
                          </a:solidFill>
                          <a:effectLst/>
                          <a:latin typeface="Arial"/>
                          <a:cs typeface="Arial"/>
                        </a:rPr>
                        <a:t>2.7 ± 0.8</a:t>
                      </a:r>
                    </a:p>
                  </a:txBody>
                  <a:tcPr marL="9525" marR="9525" marT="12700" marB="0" anchor="b"/>
                </a:tc>
                <a:tc>
                  <a:txBody>
                    <a:bodyPr/>
                    <a:lstStyle/>
                    <a:p>
                      <a:pPr algn="ctr" fontAlgn="b"/>
                      <a:r>
                        <a:rPr lang="en-US" sz="1600" b="0" i="0" u="none" strike="noStrike">
                          <a:solidFill>
                            <a:srgbClr val="000000"/>
                          </a:solidFill>
                          <a:effectLst/>
                          <a:latin typeface="Arial"/>
                          <a:cs typeface="Arial"/>
                        </a:rPr>
                        <a:t>&lt;0.001</a:t>
                      </a:r>
                    </a:p>
                  </a:txBody>
                  <a:tcPr marL="9525" marR="9525" marT="12700" marB="0" anchor="b"/>
                </a:tc>
                <a:extLst>
                  <a:ext uri="{0D108BD9-81ED-4DB2-BD59-A6C34878D82A}">
                    <a16:rowId xmlns:a16="http://schemas.microsoft.com/office/drawing/2014/main" val="10008"/>
                  </a:ext>
                </a:extLst>
              </a:tr>
              <a:tr h="370840">
                <a:tc>
                  <a:txBody>
                    <a:bodyPr/>
                    <a:lstStyle/>
                    <a:p>
                      <a:pPr algn="l" fontAlgn="b"/>
                      <a:r>
                        <a:rPr lang="en-US" sz="1600" b="0" i="0" u="none" strike="noStrike" dirty="0">
                          <a:solidFill>
                            <a:srgbClr val="333333"/>
                          </a:solidFill>
                          <a:effectLst/>
                          <a:latin typeface="Arial"/>
                        </a:rPr>
                        <a:t>The Mentorship Program provided Networking opportunities.</a:t>
                      </a:r>
                    </a:p>
                  </a:txBody>
                  <a:tcPr marL="9525" marR="9525" marT="12700" marB="0" anchor="b"/>
                </a:tc>
                <a:tc>
                  <a:txBody>
                    <a:bodyPr/>
                    <a:lstStyle/>
                    <a:p>
                      <a:pPr algn="ctr" fontAlgn="b"/>
                      <a:r>
                        <a:rPr lang="en-US" sz="1800" b="0" i="0" u="none" strike="noStrike" dirty="0">
                          <a:solidFill>
                            <a:schemeClr val="tx1">
                              <a:lumMod val="50000"/>
                              <a:lumOff val="50000"/>
                            </a:schemeClr>
                          </a:solidFill>
                          <a:effectLst/>
                          <a:latin typeface="Arial"/>
                          <a:cs typeface="Arial"/>
                        </a:rPr>
                        <a:t>3.9 ± 1.2</a:t>
                      </a:r>
                    </a:p>
                  </a:txBody>
                  <a:tcPr marL="9525" marR="9525" marT="12700" marB="0" anchor="b"/>
                </a:tc>
                <a:tc>
                  <a:txBody>
                    <a:bodyPr/>
                    <a:lstStyle/>
                    <a:p>
                      <a:pPr algn="ctr" fontAlgn="b"/>
                      <a:r>
                        <a:rPr lang="en-US" sz="1600" b="0" i="0" u="none" strike="noStrike">
                          <a:solidFill>
                            <a:srgbClr val="000000"/>
                          </a:solidFill>
                          <a:effectLst/>
                          <a:latin typeface="Arial"/>
                          <a:cs typeface="Arial"/>
                        </a:rPr>
                        <a:t>4.1 ± 1.1</a:t>
                      </a:r>
                    </a:p>
                  </a:txBody>
                  <a:tcPr marL="9525" marR="9525" marT="12700" marB="0" anchor="b"/>
                </a:tc>
                <a:tc>
                  <a:txBody>
                    <a:bodyPr/>
                    <a:lstStyle/>
                    <a:p>
                      <a:pPr algn="ctr" fontAlgn="b"/>
                      <a:r>
                        <a:rPr lang="en-US" sz="1600" b="0" i="0" u="none" strike="noStrike">
                          <a:solidFill>
                            <a:srgbClr val="000000"/>
                          </a:solidFill>
                          <a:effectLst/>
                          <a:latin typeface="Arial"/>
                          <a:cs typeface="Arial"/>
                        </a:rPr>
                        <a:t>3.4 ± 1.0</a:t>
                      </a:r>
                    </a:p>
                  </a:txBody>
                  <a:tcPr marL="9525" marR="9525" marT="12700" marB="0" anchor="b"/>
                </a:tc>
                <a:tc>
                  <a:txBody>
                    <a:bodyPr/>
                    <a:lstStyle/>
                    <a:p>
                      <a:pPr algn="ctr" fontAlgn="b"/>
                      <a:r>
                        <a:rPr lang="en-US" sz="1600" b="0" i="0" u="none" strike="noStrike">
                          <a:solidFill>
                            <a:srgbClr val="000000"/>
                          </a:solidFill>
                          <a:effectLst/>
                          <a:latin typeface="Arial"/>
                          <a:cs typeface="Arial"/>
                        </a:rPr>
                        <a:t>&lt;0.05</a:t>
                      </a:r>
                    </a:p>
                  </a:txBody>
                  <a:tcPr marL="9525" marR="9525" marT="12700" marB="0" anchor="b"/>
                </a:tc>
                <a:extLst>
                  <a:ext uri="{0D108BD9-81ED-4DB2-BD59-A6C34878D82A}">
                    <a16:rowId xmlns:a16="http://schemas.microsoft.com/office/drawing/2014/main" val="10009"/>
                  </a:ext>
                </a:extLst>
              </a:tr>
              <a:tr h="370840">
                <a:tc>
                  <a:txBody>
                    <a:bodyPr/>
                    <a:lstStyle/>
                    <a:p>
                      <a:pPr algn="l" fontAlgn="b"/>
                      <a:r>
                        <a:rPr lang="en-US" sz="1600" b="0" i="0" u="none" strike="noStrike" dirty="0">
                          <a:solidFill>
                            <a:srgbClr val="333333"/>
                          </a:solidFill>
                          <a:effectLst/>
                          <a:latin typeface="Arial"/>
                        </a:rPr>
                        <a:t>Benefitted</a:t>
                      </a:r>
                      <a:r>
                        <a:rPr lang="en-US" sz="1600" b="0" i="0" u="none" strike="noStrike" baseline="0" dirty="0">
                          <a:solidFill>
                            <a:srgbClr val="333333"/>
                          </a:solidFill>
                          <a:effectLst/>
                          <a:latin typeface="Arial"/>
                        </a:rPr>
                        <a:t> </a:t>
                      </a:r>
                      <a:r>
                        <a:rPr lang="en-US" sz="1600" b="0" i="0" u="none" strike="noStrike" dirty="0">
                          <a:solidFill>
                            <a:srgbClr val="333333"/>
                          </a:solidFill>
                          <a:effectLst/>
                          <a:latin typeface="Arial"/>
                        </a:rPr>
                        <a:t>from Participating in</a:t>
                      </a:r>
                      <a:r>
                        <a:rPr lang="en-US" sz="1600" b="0" i="0" u="none" strike="noStrike" baseline="0" dirty="0">
                          <a:solidFill>
                            <a:srgbClr val="333333"/>
                          </a:solidFill>
                          <a:effectLst/>
                          <a:latin typeface="Arial"/>
                        </a:rPr>
                        <a:t> Program</a:t>
                      </a:r>
                      <a:endParaRPr lang="en-US" sz="1600" b="0" i="0" u="none" strike="noStrike" dirty="0">
                        <a:solidFill>
                          <a:srgbClr val="333333"/>
                        </a:solidFill>
                        <a:effectLst/>
                        <a:latin typeface="Arial"/>
                      </a:endParaRPr>
                    </a:p>
                  </a:txBody>
                  <a:tcPr marL="9525" marR="9525" marT="12700" marB="0" anchor="b"/>
                </a:tc>
                <a:tc>
                  <a:txBody>
                    <a:bodyPr/>
                    <a:lstStyle/>
                    <a:p>
                      <a:pPr algn="ctr" fontAlgn="b"/>
                      <a:r>
                        <a:rPr lang="en-US" sz="1800" b="0" i="0" u="none" strike="noStrike" dirty="0">
                          <a:solidFill>
                            <a:schemeClr val="tx1">
                              <a:lumMod val="50000"/>
                              <a:lumOff val="50000"/>
                            </a:schemeClr>
                          </a:solidFill>
                          <a:effectLst/>
                          <a:latin typeface="Arial"/>
                          <a:cs typeface="Arial"/>
                        </a:rPr>
                        <a:t>4.0 ± 1.0</a:t>
                      </a:r>
                    </a:p>
                  </a:txBody>
                  <a:tcPr marL="9525" marR="9525" marT="12700" marB="0" anchor="b"/>
                </a:tc>
                <a:tc>
                  <a:txBody>
                    <a:bodyPr/>
                    <a:lstStyle/>
                    <a:p>
                      <a:pPr algn="ctr" fontAlgn="b"/>
                      <a:r>
                        <a:rPr lang="en-US" sz="1600" b="0" i="0" u="none" strike="noStrike">
                          <a:solidFill>
                            <a:srgbClr val="000000"/>
                          </a:solidFill>
                          <a:effectLst/>
                          <a:latin typeface="Arial"/>
                          <a:cs typeface="Arial"/>
                        </a:rPr>
                        <a:t>4.4 ± 0.9</a:t>
                      </a:r>
                    </a:p>
                  </a:txBody>
                  <a:tcPr marL="9525" marR="9525" marT="12700" marB="0" anchor="b"/>
                </a:tc>
                <a:tc>
                  <a:txBody>
                    <a:bodyPr/>
                    <a:lstStyle/>
                    <a:p>
                      <a:pPr algn="ctr" fontAlgn="b"/>
                      <a:r>
                        <a:rPr lang="en-US" sz="1600" b="0" i="0" u="none" strike="noStrike">
                          <a:solidFill>
                            <a:srgbClr val="000000"/>
                          </a:solidFill>
                          <a:effectLst/>
                          <a:latin typeface="Arial"/>
                          <a:cs typeface="Arial"/>
                        </a:rPr>
                        <a:t>3.3 ± 0.9</a:t>
                      </a:r>
                    </a:p>
                  </a:txBody>
                  <a:tcPr marL="9525" marR="9525" marT="12700" marB="0" anchor="b"/>
                </a:tc>
                <a:tc>
                  <a:txBody>
                    <a:bodyPr/>
                    <a:lstStyle/>
                    <a:p>
                      <a:pPr algn="ctr" fontAlgn="b"/>
                      <a:r>
                        <a:rPr lang="en-US" sz="1600" b="0" i="0" u="none" strike="noStrike">
                          <a:solidFill>
                            <a:srgbClr val="000000"/>
                          </a:solidFill>
                          <a:effectLst/>
                          <a:latin typeface="Arial"/>
                          <a:cs typeface="Arial"/>
                        </a:rPr>
                        <a:t>&lt;0.001</a:t>
                      </a:r>
                    </a:p>
                  </a:txBody>
                  <a:tcPr marL="9525" marR="9525" marT="12700" marB="0" anchor="b"/>
                </a:tc>
                <a:extLst>
                  <a:ext uri="{0D108BD9-81ED-4DB2-BD59-A6C34878D82A}">
                    <a16:rowId xmlns:a16="http://schemas.microsoft.com/office/drawing/2014/main" val="10010"/>
                  </a:ext>
                </a:extLst>
              </a:tr>
              <a:tr h="370840">
                <a:tc>
                  <a:txBody>
                    <a:bodyPr/>
                    <a:lstStyle/>
                    <a:p>
                      <a:pPr algn="l" fontAlgn="b"/>
                      <a:r>
                        <a:rPr lang="en-US" sz="1600" b="0" i="0" u="none" strike="noStrike" dirty="0">
                          <a:solidFill>
                            <a:srgbClr val="333333"/>
                          </a:solidFill>
                          <a:effectLst/>
                          <a:latin typeface="Arial"/>
                        </a:rPr>
                        <a:t>Would Recommend Program</a:t>
                      </a:r>
                    </a:p>
                  </a:txBody>
                  <a:tcPr marL="9525" marR="9525" marT="12700" marB="0" anchor="b"/>
                </a:tc>
                <a:tc>
                  <a:txBody>
                    <a:bodyPr/>
                    <a:lstStyle/>
                    <a:p>
                      <a:pPr algn="ctr" fontAlgn="b"/>
                      <a:r>
                        <a:rPr lang="en-US" sz="1800" b="0" i="0" u="none" strike="noStrike" dirty="0">
                          <a:solidFill>
                            <a:schemeClr val="tx1">
                              <a:lumMod val="50000"/>
                              <a:lumOff val="50000"/>
                            </a:schemeClr>
                          </a:solidFill>
                          <a:effectLst/>
                          <a:latin typeface="Arial"/>
                          <a:cs typeface="Arial"/>
                        </a:rPr>
                        <a:t>4.2 ± 1.0</a:t>
                      </a:r>
                    </a:p>
                  </a:txBody>
                  <a:tcPr marL="9525" marR="9525" marT="12700" marB="0" anchor="b"/>
                </a:tc>
                <a:tc>
                  <a:txBody>
                    <a:bodyPr/>
                    <a:lstStyle/>
                    <a:p>
                      <a:pPr algn="ctr" fontAlgn="b"/>
                      <a:r>
                        <a:rPr lang="en-US" sz="1600" b="0" i="0" u="none" strike="noStrike">
                          <a:solidFill>
                            <a:srgbClr val="000000"/>
                          </a:solidFill>
                          <a:effectLst/>
                          <a:latin typeface="Arial"/>
                          <a:cs typeface="Arial"/>
                        </a:rPr>
                        <a:t>4.5 ± 1.0</a:t>
                      </a:r>
                    </a:p>
                  </a:txBody>
                  <a:tcPr marL="9525" marR="9525" marT="12700" marB="0" anchor="b"/>
                </a:tc>
                <a:tc>
                  <a:txBody>
                    <a:bodyPr/>
                    <a:lstStyle/>
                    <a:p>
                      <a:pPr algn="ctr" fontAlgn="b"/>
                      <a:r>
                        <a:rPr lang="en-US" sz="1600" b="0" i="0" u="none" strike="noStrike">
                          <a:solidFill>
                            <a:srgbClr val="000000"/>
                          </a:solidFill>
                          <a:effectLst/>
                          <a:latin typeface="Arial"/>
                          <a:cs typeface="Arial"/>
                        </a:rPr>
                        <a:t>3.7 ± 0.8</a:t>
                      </a:r>
                    </a:p>
                  </a:txBody>
                  <a:tcPr marL="9525" marR="9525" marT="12700" marB="0" anchor="b"/>
                </a:tc>
                <a:tc>
                  <a:txBody>
                    <a:bodyPr/>
                    <a:lstStyle/>
                    <a:p>
                      <a:pPr algn="ctr" fontAlgn="b"/>
                      <a:r>
                        <a:rPr lang="en-US" sz="1600" b="0" i="0" u="none" strike="noStrike">
                          <a:solidFill>
                            <a:srgbClr val="000000"/>
                          </a:solidFill>
                          <a:effectLst/>
                          <a:latin typeface="Arial"/>
                          <a:cs typeface="Arial"/>
                        </a:rPr>
                        <a:t>&lt;0.01</a:t>
                      </a:r>
                    </a:p>
                  </a:txBody>
                  <a:tcPr marL="9525" marR="9525" marT="12700" marB="0" anchor="b"/>
                </a:tc>
                <a:extLst>
                  <a:ext uri="{0D108BD9-81ED-4DB2-BD59-A6C34878D82A}">
                    <a16:rowId xmlns:a16="http://schemas.microsoft.com/office/drawing/2014/main" val="10011"/>
                  </a:ext>
                </a:extLst>
              </a:tr>
              <a:tr h="370840">
                <a:tc>
                  <a:txBody>
                    <a:bodyPr/>
                    <a:lstStyle/>
                    <a:p>
                      <a:pPr algn="l" fontAlgn="b"/>
                      <a:r>
                        <a:rPr lang="en-US" sz="1600" b="0" i="0" u="none" strike="noStrike" dirty="0">
                          <a:solidFill>
                            <a:srgbClr val="333333"/>
                          </a:solidFill>
                          <a:effectLst/>
                          <a:latin typeface="Arial"/>
                        </a:rPr>
                        <a:t>Mentorship programs are essential for young surgeons.</a:t>
                      </a:r>
                    </a:p>
                  </a:txBody>
                  <a:tcPr marL="9525" marR="9525" marT="12700" marB="0" anchor="b"/>
                </a:tc>
                <a:tc>
                  <a:txBody>
                    <a:bodyPr/>
                    <a:lstStyle/>
                    <a:p>
                      <a:pPr algn="ctr" fontAlgn="b"/>
                      <a:r>
                        <a:rPr lang="en-US" sz="1800" b="0" i="0" u="none" strike="noStrike" dirty="0">
                          <a:solidFill>
                            <a:schemeClr val="tx1">
                              <a:lumMod val="50000"/>
                              <a:lumOff val="50000"/>
                            </a:schemeClr>
                          </a:solidFill>
                          <a:effectLst/>
                          <a:latin typeface="Arial"/>
                          <a:cs typeface="Arial"/>
                        </a:rPr>
                        <a:t>4.5 ± 0.9</a:t>
                      </a:r>
                    </a:p>
                  </a:txBody>
                  <a:tcPr marL="9525" marR="9525" marT="12700" marB="0" anchor="b"/>
                </a:tc>
                <a:tc>
                  <a:txBody>
                    <a:bodyPr/>
                    <a:lstStyle/>
                    <a:p>
                      <a:pPr algn="ctr" fontAlgn="b"/>
                      <a:r>
                        <a:rPr lang="en-US" sz="1600" b="0" i="0" u="none" strike="noStrike">
                          <a:solidFill>
                            <a:srgbClr val="000000"/>
                          </a:solidFill>
                          <a:effectLst/>
                          <a:latin typeface="Arial"/>
                          <a:cs typeface="Arial"/>
                        </a:rPr>
                        <a:t>4.5 ± 1.0</a:t>
                      </a:r>
                    </a:p>
                  </a:txBody>
                  <a:tcPr marL="9525" marR="9525" marT="12700" marB="0" anchor="b"/>
                </a:tc>
                <a:tc>
                  <a:txBody>
                    <a:bodyPr/>
                    <a:lstStyle/>
                    <a:p>
                      <a:pPr algn="ctr" fontAlgn="b"/>
                      <a:r>
                        <a:rPr lang="en-US" sz="1600" b="0" i="0" u="none" strike="noStrike">
                          <a:solidFill>
                            <a:srgbClr val="000000"/>
                          </a:solidFill>
                          <a:effectLst/>
                          <a:latin typeface="Arial"/>
                          <a:cs typeface="Arial"/>
                        </a:rPr>
                        <a:t>4.6 ± 0.5</a:t>
                      </a:r>
                    </a:p>
                  </a:txBody>
                  <a:tcPr marL="9525" marR="9525" marT="12700" marB="0" anchor="b"/>
                </a:tc>
                <a:tc>
                  <a:txBody>
                    <a:bodyPr/>
                    <a:lstStyle/>
                    <a:p>
                      <a:pPr algn="ctr" fontAlgn="b"/>
                      <a:r>
                        <a:rPr lang="en-US" sz="1600" b="0" i="0" u="none" strike="noStrike">
                          <a:solidFill>
                            <a:srgbClr val="000000"/>
                          </a:solidFill>
                          <a:effectLst/>
                          <a:latin typeface="Arial"/>
                          <a:cs typeface="Arial"/>
                        </a:rPr>
                        <a:t>0.7</a:t>
                      </a:r>
                    </a:p>
                  </a:txBody>
                  <a:tcPr marL="9525" marR="9525" marT="12700" marB="0" anchor="b"/>
                </a:tc>
                <a:extLst>
                  <a:ext uri="{0D108BD9-81ED-4DB2-BD59-A6C34878D82A}">
                    <a16:rowId xmlns:a16="http://schemas.microsoft.com/office/drawing/2014/main" val="10012"/>
                  </a:ext>
                </a:extLst>
              </a:tr>
              <a:tr h="370840">
                <a:tc>
                  <a:txBody>
                    <a:bodyPr/>
                    <a:lstStyle/>
                    <a:p>
                      <a:pPr algn="l" fontAlgn="b"/>
                      <a:r>
                        <a:rPr lang="en-US" sz="1600" b="0" i="0" u="none" strike="noStrike" dirty="0">
                          <a:solidFill>
                            <a:srgbClr val="333333"/>
                          </a:solidFill>
                          <a:effectLst/>
                          <a:latin typeface="Arial"/>
                        </a:rPr>
                        <a:t>Mentorship programs exclusively with female surgeons provide added value.</a:t>
                      </a:r>
                    </a:p>
                  </a:txBody>
                  <a:tcPr marL="9525" marR="9525" marT="12700" marB="0" anchor="b"/>
                </a:tc>
                <a:tc>
                  <a:txBody>
                    <a:bodyPr/>
                    <a:lstStyle/>
                    <a:p>
                      <a:pPr algn="ctr" fontAlgn="b"/>
                      <a:r>
                        <a:rPr lang="en-US" sz="1800" b="0" i="0" u="none" strike="noStrike" dirty="0">
                          <a:solidFill>
                            <a:schemeClr val="tx1">
                              <a:lumMod val="50000"/>
                              <a:lumOff val="50000"/>
                            </a:schemeClr>
                          </a:solidFill>
                          <a:effectLst/>
                          <a:latin typeface="Arial"/>
                          <a:cs typeface="Arial"/>
                        </a:rPr>
                        <a:t>4.3 ± 0.8</a:t>
                      </a:r>
                    </a:p>
                  </a:txBody>
                  <a:tcPr marL="9525" marR="9525" marT="12700" marB="0" anchor="b"/>
                </a:tc>
                <a:tc>
                  <a:txBody>
                    <a:bodyPr/>
                    <a:lstStyle/>
                    <a:p>
                      <a:pPr algn="ctr" fontAlgn="b"/>
                      <a:r>
                        <a:rPr lang="en-US" sz="1600" b="0" i="0" u="none" strike="noStrike">
                          <a:solidFill>
                            <a:srgbClr val="000000"/>
                          </a:solidFill>
                          <a:effectLst/>
                          <a:latin typeface="Arial"/>
                          <a:cs typeface="Arial"/>
                        </a:rPr>
                        <a:t>4.3  ± 0.9</a:t>
                      </a:r>
                    </a:p>
                  </a:txBody>
                  <a:tcPr marL="9525" marR="9525" marT="12700" marB="0" anchor="b"/>
                </a:tc>
                <a:tc>
                  <a:txBody>
                    <a:bodyPr/>
                    <a:lstStyle/>
                    <a:p>
                      <a:pPr algn="ctr" fontAlgn="b"/>
                      <a:r>
                        <a:rPr lang="en-US" sz="1600" b="0" i="0" u="none" strike="noStrike">
                          <a:solidFill>
                            <a:srgbClr val="000000"/>
                          </a:solidFill>
                          <a:effectLst/>
                          <a:latin typeface="Arial"/>
                          <a:cs typeface="Arial"/>
                        </a:rPr>
                        <a:t>4.4 ± 0.6</a:t>
                      </a:r>
                    </a:p>
                  </a:txBody>
                  <a:tcPr marL="9525" marR="9525" marT="12700" marB="0" anchor="b"/>
                </a:tc>
                <a:tc>
                  <a:txBody>
                    <a:bodyPr/>
                    <a:lstStyle/>
                    <a:p>
                      <a:pPr algn="ctr" fontAlgn="b"/>
                      <a:r>
                        <a:rPr lang="en-US" sz="1600" b="0" i="0" u="none" strike="noStrike" dirty="0">
                          <a:solidFill>
                            <a:srgbClr val="000000"/>
                          </a:solidFill>
                          <a:effectLst/>
                          <a:latin typeface="Arial"/>
                          <a:cs typeface="Arial"/>
                        </a:rPr>
                        <a:t>0.7</a:t>
                      </a:r>
                    </a:p>
                  </a:txBody>
                  <a:tcPr marL="9525" marR="9525" marT="12700"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330056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Conclusions</a:t>
            </a:r>
          </a:p>
        </p:txBody>
      </p:sp>
      <p:sp>
        <p:nvSpPr>
          <p:cNvPr id="3" name="Content Placeholder 2"/>
          <p:cNvSpPr>
            <a:spLocks noGrp="1"/>
          </p:cNvSpPr>
          <p:nvPr>
            <p:ph idx="1"/>
          </p:nvPr>
        </p:nvSpPr>
        <p:spPr/>
        <p:txBody>
          <a:bodyPr/>
          <a:lstStyle/>
          <a:p>
            <a:r>
              <a:rPr lang="en-US" dirty="0"/>
              <a:t>Mentorship is vitally important</a:t>
            </a:r>
          </a:p>
          <a:p>
            <a:r>
              <a:rPr lang="en-US" dirty="0"/>
              <a:t>Gender-specific mentorship is perceived to add value</a:t>
            </a:r>
          </a:p>
          <a:p>
            <a:r>
              <a:rPr lang="en-US" dirty="0"/>
              <a:t>Time invested correlates with perceived benefits</a:t>
            </a:r>
          </a:p>
          <a:p>
            <a:r>
              <a:rPr lang="en-US" dirty="0"/>
              <a:t>Pairing is critical   </a:t>
            </a:r>
          </a:p>
        </p:txBody>
      </p:sp>
    </p:spTree>
    <p:extLst>
      <p:ext uri="{BB962C8B-B14F-4D97-AF65-F5344CB8AC3E}">
        <p14:creationId xmlns:p14="http://schemas.microsoft.com/office/powerpoint/2010/main" val="71335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WiSC</a:t>
            </a:r>
            <a:r>
              <a:rPr lang="en-US" dirty="0"/>
              <a:t> Subcommittees/Activities</a:t>
            </a:r>
          </a:p>
        </p:txBody>
      </p:sp>
      <p:sp>
        <p:nvSpPr>
          <p:cNvPr id="3" name="Content Placeholder 2"/>
          <p:cNvSpPr>
            <a:spLocks noGrp="1"/>
          </p:cNvSpPr>
          <p:nvPr>
            <p:ph idx="1"/>
          </p:nvPr>
        </p:nvSpPr>
        <p:spPr>
          <a:xfrm>
            <a:off x="533400" y="1371600"/>
            <a:ext cx="8229600" cy="4525963"/>
          </a:xfrm>
        </p:spPr>
        <p:txBody>
          <a:bodyPr>
            <a:normAutofit fontScale="92500" lnSpcReduction="10000"/>
          </a:bodyPr>
          <a:lstStyle/>
          <a:p>
            <a:r>
              <a:rPr lang="en-US" dirty="0"/>
              <a:t>Awards: </a:t>
            </a:r>
            <a:r>
              <a:rPr lang="en-US" i="1" dirty="0"/>
              <a:t>Drs. Norma Smalls</a:t>
            </a:r>
          </a:p>
          <a:p>
            <a:r>
              <a:rPr lang="en-US" dirty="0"/>
              <a:t>Advocacy: </a:t>
            </a:r>
            <a:r>
              <a:rPr lang="en-US" i="1" dirty="0"/>
              <a:t>All</a:t>
            </a:r>
          </a:p>
          <a:p>
            <a:r>
              <a:rPr lang="en-US" dirty="0"/>
              <a:t>Communications/Structure and Function: </a:t>
            </a:r>
            <a:r>
              <a:rPr lang="en-US" i="1" dirty="0"/>
              <a:t>Dr. Barbara Levy</a:t>
            </a:r>
          </a:p>
          <a:p>
            <a:r>
              <a:rPr lang="en-US" dirty="0"/>
              <a:t>International: </a:t>
            </a:r>
            <a:r>
              <a:rPr lang="en-US" i="1" dirty="0"/>
              <a:t>Dr. Sharon Stein</a:t>
            </a:r>
          </a:p>
          <a:p>
            <a:r>
              <a:rPr lang="en-US" dirty="0"/>
              <a:t>Leadership Seminars: </a:t>
            </a:r>
            <a:r>
              <a:rPr lang="en-US" i="1" dirty="0"/>
              <a:t>Dr. Susan </a:t>
            </a:r>
            <a:r>
              <a:rPr lang="en-US" i="1" dirty="0" err="1"/>
              <a:t>Pories</a:t>
            </a:r>
            <a:endParaRPr lang="en-US" i="1" dirty="0"/>
          </a:p>
          <a:p>
            <a:r>
              <a:rPr lang="en-US" dirty="0"/>
              <a:t>Mentoring: </a:t>
            </a:r>
            <a:r>
              <a:rPr lang="en-US" i="1" dirty="0"/>
              <a:t>Dr. Nancy Baxter</a:t>
            </a:r>
          </a:p>
          <a:p>
            <a:r>
              <a:rPr lang="en-US" dirty="0"/>
              <a:t>Personal Empowerment: </a:t>
            </a:r>
            <a:r>
              <a:rPr lang="en-US" i="1" dirty="0"/>
              <a:t>Dr. Carrie Sims</a:t>
            </a:r>
          </a:p>
          <a:p>
            <a:r>
              <a:rPr lang="en-US" dirty="0"/>
              <a:t>Program: </a:t>
            </a:r>
            <a:r>
              <a:rPr lang="en-US" i="1" dirty="0"/>
              <a:t>Dr. AJ Copeland</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Thank You!</a:t>
            </a:r>
          </a:p>
        </p:txBody>
      </p:sp>
      <p:sp>
        <p:nvSpPr>
          <p:cNvPr id="3" name="Content Placeholder 2"/>
          <p:cNvSpPr>
            <a:spLocks noGrp="1"/>
          </p:cNvSpPr>
          <p:nvPr>
            <p:ph idx="1"/>
          </p:nvPr>
        </p:nvSpPr>
        <p:spPr>
          <a:xfrm>
            <a:off x="457200" y="1447800"/>
            <a:ext cx="8229600" cy="3886200"/>
          </a:xfrm>
        </p:spPr>
        <p:txBody>
          <a:bodyPr>
            <a:normAutofit fontScale="92500" lnSpcReduction="10000"/>
          </a:bodyPr>
          <a:lstStyle/>
          <a:p>
            <a:r>
              <a:rPr lang="en-US" dirty="0"/>
              <a:t>Connie </a:t>
            </a:r>
            <a:r>
              <a:rPr lang="en-US" dirty="0" err="1"/>
              <a:t>Bura</a:t>
            </a:r>
            <a:r>
              <a:rPr lang="en-US" dirty="0"/>
              <a:t>, Associate Director of Member Services, ACS</a:t>
            </a:r>
          </a:p>
          <a:p>
            <a:r>
              <a:rPr lang="en-US" dirty="0" err="1"/>
              <a:t>WiSC</a:t>
            </a:r>
            <a:r>
              <a:rPr lang="en-US" dirty="0"/>
              <a:t> Subcommittee Members</a:t>
            </a:r>
          </a:p>
          <a:p>
            <a:pPr lvl="2"/>
            <a:r>
              <a:rPr lang="en-US" dirty="0"/>
              <a:t>Susan </a:t>
            </a:r>
            <a:r>
              <a:rPr lang="en-US" dirty="0" err="1"/>
              <a:t>Pories</a:t>
            </a:r>
            <a:endParaRPr lang="en-US" dirty="0"/>
          </a:p>
          <a:p>
            <a:pPr lvl="2"/>
            <a:r>
              <a:rPr lang="en-US" dirty="0"/>
              <a:t>Rosemary </a:t>
            </a:r>
            <a:r>
              <a:rPr lang="en-US" dirty="0" err="1"/>
              <a:t>Kozar</a:t>
            </a:r>
            <a:endParaRPr lang="en-US" dirty="0"/>
          </a:p>
          <a:p>
            <a:pPr lvl="2"/>
            <a:r>
              <a:rPr lang="en-US" dirty="0"/>
              <a:t>Hilary </a:t>
            </a:r>
            <a:r>
              <a:rPr lang="en-US" dirty="0" err="1"/>
              <a:t>Sanfey</a:t>
            </a:r>
            <a:endParaRPr lang="en-US" dirty="0"/>
          </a:p>
          <a:p>
            <a:pPr lvl="2"/>
            <a:r>
              <a:rPr lang="en-US" dirty="0"/>
              <a:t>Nancy Baxter</a:t>
            </a:r>
          </a:p>
          <a:p>
            <a:pPr lvl="2"/>
            <a:r>
              <a:rPr lang="en-US" dirty="0"/>
              <a:t>Virginia </a:t>
            </a:r>
            <a:r>
              <a:rPr lang="en-US" dirty="0" err="1"/>
              <a:t>Litle</a:t>
            </a:r>
            <a:r>
              <a:rPr lang="en-US" dirty="0"/>
              <a:t> </a:t>
            </a:r>
          </a:p>
          <a:p>
            <a:r>
              <a:rPr lang="en-US" dirty="0"/>
              <a:t>RCSI</a:t>
            </a:r>
          </a:p>
        </p:txBody>
      </p:sp>
    </p:spTree>
    <p:extLst>
      <p:ext uri="{BB962C8B-B14F-4D97-AF65-F5344CB8AC3E}">
        <p14:creationId xmlns:p14="http://schemas.microsoft.com/office/powerpoint/2010/main" val="30904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History of Women in ACS</a:t>
            </a:r>
          </a:p>
        </p:txBody>
      </p:sp>
      <p:sp>
        <p:nvSpPr>
          <p:cNvPr id="3" name="Content Placeholder 2"/>
          <p:cNvSpPr>
            <a:spLocks noGrp="1"/>
          </p:cNvSpPr>
          <p:nvPr>
            <p:ph idx="1"/>
          </p:nvPr>
        </p:nvSpPr>
        <p:spPr>
          <a:xfrm>
            <a:off x="152400" y="1219200"/>
            <a:ext cx="6400800" cy="4525963"/>
          </a:xfrm>
        </p:spPr>
        <p:txBody>
          <a:bodyPr>
            <a:normAutofit fontScale="85000" lnSpcReduction="10000"/>
          </a:bodyPr>
          <a:lstStyle/>
          <a:p>
            <a:r>
              <a:rPr lang="en-US" sz="2400" dirty="0"/>
              <a:t>1913 </a:t>
            </a:r>
            <a:r>
              <a:rPr lang="mr-IN" sz="2400" dirty="0"/>
              <a:t>–</a:t>
            </a:r>
            <a:r>
              <a:rPr lang="en-US" sz="2400" dirty="0"/>
              <a:t> First class of ACS fellows includes 5 women</a:t>
            </a:r>
          </a:p>
          <a:p>
            <a:r>
              <a:rPr lang="en-US" sz="2400" dirty="0"/>
              <a:t>1925: </a:t>
            </a:r>
            <a:r>
              <a:rPr lang="en-US" sz="2400" dirty="0" err="1"/>
              <a:t>Drs</a:t>
            </a:r>
            <a:r>
              <a:rPr lang="en-US" sz="2400" dirty="0"/>
              <a:t>, Lillian K. P. Farrar and Agnes C. </a:t>
            </a:r>
            <a:r>
              <a:rPr lang="en-US" sz="2400" dirty="0" err="1"/>
              <a:t>Vietor</a:t>
            </a:r>
            <a:r>
              <a:rPr lang="en-US" sz="2400" dirty="0"/>
              <a:t> first women to serve on the ACS Board of Governors</a:t>
            </a:r>
          </a:p>
          <a:p>
            <a:r>
              <a:rPr lang="en-US" sz="2400" dirty="0"/>
              <a:t>1950 </a:t>
            </a:r>
            <a:r>
              <a:rPr lang="mr-IN" sz="2400" dirty="0"/>
              <a:t>–</a:t>
            </a:r>
            <a:r>
              <a:rPr lang="en-US" sz="2400" dirty="0"/>
              <a:t> Dr. Helen Octavia Dickens: first African American Woman Fellow</a:t>
            </a:r>
          </a:p>
          <a:p>
            <a:r>
              <a:rPr lang="en-US" sz="2400" dirty="0"/>
              <a:t>1993 </a:t>
            </a:r>
            <a:r>
              <a:rPr lang="mr-IN" sz="2400" dirty="0"/>
              <a:t>–</a:t>
            </a:r>
            <a:r>
              <a:rPr lang="en-US" sz="2400" dirty="0"/>
              <a:t> Dr. Olga </a:t>
            </a:r>
            <a:r>
              <a:rPr lang="en-US" sz="2400" dirty="0" err="1"/>
              <a:t>Jonasson</a:t>
            </a:r>
            <a:r>
              <a:rPr lang="en-US" sz="2400" dirty="0"/>
              <a:t>: first woman ACS executive</a:t>
            </a:r>
          </a:p>
          <a:p>
            <a:r>
              <a:rPr lang="en-US" sz="2400" dirty="0"/>
              <a:t>1993 - Dr. Kathryn Anderson: first woman BOR secretary</a:t>
            </a:r>
          </a:p>
          <a:p>
            <a:r>
              <a:rPr lang="en-US" sz="2400" dirty="0"/>
              <a:t>1995 </a:t>
            </a:r>
            <a:r>
              <a:rPr lang="mr-IN" sz="2400" dirty="0"/>
              <a:t>–</a:t>
            </a:r>
            <a:r>
              <a:rPr lang="en-US" sz="2400" dirty="0"/>
              <a:t> AWS recognized and Governor role created</a:t>
            </a:r>
          </a:p>
          <a:p>
            <a:r>
              <a:rPr lang="en-US" sz="2400" dirty="0"/>
              <a:t>1999 - Dr. Patricia </a:t>
            </a:r>
            <a:r>
              <a:rPr lang="en-US" sz="2400" dirty="0" err="1"/>
              <a:t>Numann</a:t>
            </a:r>
            <a:r>
              <a:rPr lang="en-US" sz="2400" dirty="0"/>
              <a:t>: first woman Second Vice President</a:t>
            </a:r>
          </a:p>
          <a:p>
            <a:r>
              <a:rPr lang="en-US" sz="2400" dirty="0"/>
              <a:t>2005 </a:t>
            </a:r>
            <a:r>
              <a:rPr lang="mr-IN" sz="2400" dirty="0"/>
              <a:t>–</a:t>
            </a:r>
            <a:r>
              <a:rPr lang="en-US" sz="2400" dirty="0"/>
              <a:t> Dr. Kathryn Anderson: first woman President</a:t>
            </a:r>
          </a:p>
          <a:p>
            <a:r>
              <a:rPr lang="en-US" sz="2400" dirty="0"/>
              <a:t>2006 </a:t>
            </a:r>
            <a:r>
              <a:rPr lang="mr-IN" sz="2400" dirty="0"/>
              <a:t>–</a:t>
            </a:r>
            <a:r>
              <a:rPr lang="en-US" sz="2400" dirty="0"/>
              <a:t> Dr. Patricia </a:t>
            </a:r>
            <a:r>
              <a:rPr lang="en-US" sz="2400" dirty="0" err="1"/>
              <a:t>Numann</a:t>
            </a:r>
            <a:r>
              <a:rPr lang="en-US" sz="2400" dirty="0"/>
              <a:t>: first woman Distinguished Service Award</a:t>
            </a:r>
          </a:p>
          <a:p>
            <a:r>
              <a:rPr lang="en-US" sz="2400" dirty="0"/>
              <a:t>2013 </a:t>
            </a:r>
            <a:r>
              <a:rPr lang="mr-IN" sz="2400" dirty="0"/>
              <a:t>–</a:t>
            </a:r>
            <a:r>
              <a:rPr lang="en-US" sz="2400" dirty="0"/>
              <a:t> Dr. Julie </a:t>
            </a:r>
            <a:r>
              <a:rPr lang="en-US" sz="2400" dirty="0" err="1"/>
              <a:t>Freischlag</a:t>
            </a:r>
            <a:r>
              <a:rPr lang="en-US" sz="2400" dirty="0"/>
              <a:t>: first woman BOR chair</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752600"/>
            <a:ext cx="2104708" cy="2580005"/>
          </a:xfrm>
          <a:prstGeom prst="rect">
            <a:avLst/>
          </a:prstGeom>
          <a:noFill/>
          <a:ln>
            <a:noFill/>
          </a:ln>
        </p:spPr>
      </p:pic>
      <p:sp>
        <p:nvSpPr>
          <p:cNvPr id="6" name="TextBox 5"/>
          <p:cNvSpPr txBox="1"/>
          <p:nvPr/>
        </p:nvSpPr>
        <p:spPr>
          <a:xfrm>
            <a:off x="6858000" y="4572000"/>
            <a:ext cx="2286000" cy="646331"/>
          </a:xfrm>
          <a:prstGeom prst="rect">
            <a:avLst/>
          </a:prstGeom>
          <a:noFill/>
        </p:spPr>
        <p:txBody>
          <a:bodyPr wrap="square" rtlCol="0">
            <a:spAutoFit/>
          </a:bodyPr>
          <a:lstStyle/>
          <a:p>
            <a:r>
              <a:rPr lang="en-US" dirty="0"/>
              <a:t>Dr. Helen Octavia Dickens</a:t>
            </a:r>
          </a:p>
        </p:txBody>
      </p:sp>
    </p:spTree>
    <p:extLst>
      <p:ext uri="{BB962C8B-B14F-4D97-AF65-F5344CB8AC3E}">
        <p14:creationId xmlns:p14="http://schemas.microsoft.com/office/powerpoint/2010/main" val="204361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a:t>
            </a:r>
            <a:r>
              <a:rPr lang="en-US" dirty="0" err="1"/>
              <a:t>WiSC</a:t>
            </a:r>
            <a:endParaRPr lang="en-US" dirty="0"/>
          </a:p>
        </p:txBody>
      </p:sp>
      <p:sp>
        <p:nvSpPr>
          <p:cNvPr id="3" name="Content Placeholder 2"/>
          <p:cNvSpPr>
            <a:spLocks noGrp="1"/>
          </p:cNvSpPr>
          <p:nvPr>
            <p:ph idx="1"/>
          </p:nvPr>
        </p:nvSpPr>
        <p:spPr>
          <a:xfrm>
            <a:off x="457200" y="1295400"/>
            <a:ext cx="5486400" cy="4525963"/>
          </a:xfrm>
        </p:spPr>
        <p:txBody>
          <a:bodyPr>
            <a:normAutofit fontScale="25000" lnSpcReduction="20000"/>
          </a:bodyPr>
          <a:lstStyle/>
          <a:p>
            <a:r>
              <a:rPr lang="en-US" sz="9600" dirty="0"/>
              <a:t>1998 – Dr. Olga Johansson proposed that the BOR create a standing committee on women’s issues. </a:t>
            </a:r>
          </a:p>
          <a:p>
            <a:r>
              <a:rPr lang="en-US" sz="9600" dirty="0"/>
              <a:t>1999 – in the first report to the Regents, </a:t>
            </a:r>
            <a:r>
              <a:rPr lang="en-US" sz="9600" b="1" dirty="0"/>
              <a:t>Dr. </a:t>
            </a:r>
            <a:r>
              <a:rPr lang="en-US" sz="9600" b="1" dirty="0" err="1"/>
              <a:t>Jonasson</a:t>
            </a:r>
            <a:r>
              <a:rPr lang="en-US" sz="9600" b="1" dirty="0"/>
              <a:t> removed ‘ad hoc’ </a:t>
            </a:r>
          </a:p>
          <a:p>
            <a:r>
              <a:rPr lang="en-US" sz="9600" dirty="0"/>
              <a:t>2000 – the Committee on Women’s Issues held its first meeting in October</a:t>
            </a:r>
          </a:p>
          <a:p>
            <a:r>
              <a:rPr lang="en-US" sz="9600" dirty="0"/>
              <a:t>2007 – the name was changed to the Women in Surgery Committee</a:t>
            </a:r>
          </a:p>
          <a:p>
            <a:r>
              <a:rPr lang="en-US" sz="9600" dirty="0"/>
              <a:t>Chairs of </a:t>
            </a:r>
            <a:r>
              <a:rPr lang="en-US" sz="9600" dirty="0" err="1"/>
              <a:t>WiSC</a:t>
            </a:r>
            <a:r>
              <a:rPr lang="en-US" sz="9600" dirty="0"/>
              <a:t> have included Dr. Margaret </a:t>
            </a:r>
            <a:r>
              <a:rPr lang="en-US" sz="9600" dirty="0" err="1"/>
              <a:t>Kemeny</a:t>
            </a:r>
            <a:r>
              <a:rPr lang="en-US" sz="9600" dirty="0"/>
              <a:t>, Dr. Hilary </a:t>
            </a:r>
            <a:r>
              <a:rPr lang="en-US" sz="9600" dirty="0" err="1"/>
              <a:t>Sanfey</a:t>
            </a:r>
            <a:r>
              <a:rPr lang="en-US" sz="9600" dirty="0"/>
              <a:t>, Dr. Rosemary </a:t>
            </a:r>
            <a:r>
              <a:rPr lang="en-US" sz="9600" dirty="0" err="1"/>
              <a:t>Kozar</a:t>
            </a:r>
            <a:r>
              <a:rPr lang="en-US" sz="9600" dirty="0"/>
              <a:t>.</a:t>
            </a:r>
          </a:p>
          <a:p>
            <a:pPr>
              <a:buNone/>
            </a:pPr>
            <a:r>
              <a:rPr lang="en-US" sz="72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828800"/>
            <a:ext cx="3178810" cy="28009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Awards</a:t>
            </a:r>
          </a:p>
        </p:txBody>
      </p:sp>
      <p:sp>
        <p:nvSpPr>
          <p:cNvPr id="3" name="Content Placeholder 2"/>
          <p:cNvSpPr>
            <a:spLocks noGrp="1"/>
          </p:cNvSpPr>
          <p:nvPr>
            <p:ph idx="1"/>
          </p:nvPr>
        </p:nvSpPr>
        <p:spPr>
          <a:xfrm>
            <a:off x="0" y="1143001"/>
            <a:ext cx="9144000" cy="4419600"/>
          </a:xfrm>
        </p:spPr>
        <p:txBody>
          <a:bodyPr>
            <a:normAutofit/>
          </a:bodyPr>
          <a:lstStyle/>
          <a:p>
            <a:pPr marL="0" indent="0" algn="ctr">
              <a:buNone/>
            </a:pPr>
            <a:r>
              <a:rPr lang="en-US" sz="2400" dirty="0"/>
              <a:t>Nomination of Women for ACS Leadership Positions and Awards</a:t>
            </a:r>
          </a:p>
          <a:p>
            <a:endParaRPr lang="en-US" dirty="0"/>
          </a:p>
          <a:p>
            <a:pPr lvl="1"/>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02392766"/>
              </p:ext>
            </p:extLst>
          </p:nvPr>
        </p:nvGraphicFramePr>
        <p:xfrm>
          <a:off x="228600" y="1752600"/>
          <a:ext cx="8686800" cy="481584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President</a:t>
                      </a:r>
                    </a:p>
                  </a:txBody>
                  <a:tcPr/>
                </a:tc>
                <a:tc>
                  <a:txBody>
                    <a:bodyPr/>
                    <a:lstStyle/>
                    <a:p>
                      <a:r>
                        <a:rPr lang="en-US" sz="1800" kern="1200" baseline="0" dirty="0">
                          <a:solidFill>
                            <a:schemeClr val="dk1"/>
                          </a:solidFill>
                          <a:latin typeface="+mn-lt"/>
                          <a:ea typeface="+mn-ea"/>
                          <a:cs typeface="+mn-cs"/>
                        </a:rPr>
                        <a:t>Barbara Bass</a:t>
                      </a:r>
                    </a:p>
                    <a:p>
                      <a:r>
                        <a:rPr lang="en-US" sz="1800" kern="1200" baseline="0" dirty="0">
                          <a:solidFill>
                            <a:schemeClr val="dk1"/>
                          </a:solidFill>
                          <a:latin typeface="+mn-lt"/>
                          <a:ea typeface="+mn-ea"/>
                          <a:cs typeface="+mn-cs"/>
                        </a:rPr>
                        <a:t>president (2018)</a:t>
                      </a:r>
                      <a:endParaRPr lang="en-US" dirty="0"/>
                    </a:p>
                  </a:txBody>
                  <a:tcPr/>
                </a:tc>
                <a:extLst>
                  <a:ext uri="{0D108BD9-81ED-4DB2-BD59-A6C34878D82A}">
                    <a16:rowId xmlns:a16="http://schemas.microsoft.com/office/drawing/2014/main" val="10001"/>
                  </a:ext>
                </a:extLst>
              </a:tr>
              <a:tr h="40132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First Vice-President</a:t>
                      </a:r>
                    </a:p>
                  </a:txBody>
                  <a:tcPr/>
                </a:tc>
                <a:tc>
                  <a:txBody>
                    <a:bodyPr/>
                    <a:lstStyle/>
                    <a:p>
                      <a:r>
                        <a:rPr lang="en-US" sz="1800" kern="1200" baseline="0" dirty="0">
                          <a:solidFill>
                            <a:schemeClr val="dk1"/>
                          </a:solidFill>
                          <a:latin typeface="+mn-lt"/>
                          <a:ea typeface="+mn-ea"/>
                          <a:cs typeface="+mn-cs"/>
                        </a:rPr>
                        <a:t>Hilary </a:t>
                      </a:r>
                      <a:r>
                        <a:rPr lang="en-US" sz="1800" kern="1200" baseline="0" dirty="0" err="1">
                          <a:solidFill>
                            <a:schemeClr val="dk1"/>
                          </a:solidFill>
                          <a:latin typeface="+mn-lt"/>
                          <a:ea typeface="+mn-ea"/>
                          <a:cs typeface="+mn-cs"/>
                        </a:rPr>
                        <a:t>Sanfey</a:t>
                      </a:r>
                      <a:r>
                        <a:rPr lang="en-US" sz="1800" kern="1200" baseline="0" dirty="0">
                          <a:solidFill>
                            <a:schemeClr val="dk1"/>
                          </a:solidFill>
                          <a:latin typeface="+mn-lt"/>
                          <a:ea typeface="+mn-ea"/>
                          <a:cs typeface="+mn-cs"/>
                        </a:rPr>
                        <a:t> (2016)</a:t>
                      </a:r>
                      <a:endParaRPr lang="en-US" dirty="0"/>
                    </a:p>
                  </a:txBody>
                  <a:tcPr/>
                </a:tc>
                <a:extLst>
                  <a:ext uri="{0D108BD9-81ED-4DB2-BD59-A6C34878D82A}">
                    <a16:rowId xmlns:a16="http://schemas.microsoft.com/office/drawing/2014/main" val="10002"/>
                  </a:ext>
                </a:extLst>
              </a:tr>
              <a:tr h="370840">
                <a:tc>
                  <a:txBody>
                    <a:bodyPr/>
                    <a:lstStyle/>
                    <a:p>
                      <a:r>
                        <a:rPr lang="en-US" dirty="0"/>
                        <a:t>Second Vice-President</a:t>
                      </a:r>
                    </a:p>
                  </a:txBody>
                  <a:tcPr/>
                </a:tc>
                <a:tc>
                  <a:txBody>
                    <a:bodyPr/>
                    <a:lstStyle/>
                    <a:p>
                      <a:r>
                        <a:rPr lang="en-US" sz="1800" kern="1200" baseline="0" dirty="0">
                          <a:solidFill>
                            <a:schemeClr val="dk1"/>
                          </a:solidFill>
                          <a:latin typeface="+mn-lt"/>
                          <a:ea typeface="+mn-ea"/>
                          <a:cs typeface="+mn-cs"/>
                        </a:rPr>
                        <a:t>Mary McCarthy (2016)</a:t>
                      </a:r>
                      <a:endParaRPr lang="en-US" dirty="0"/>
                    </a:p>
                  </a:txBody>
                  <a:tcPr/>
                </a:tc>
                <a:extLst>
                  <a:ext uri="{0D108BD9-81ED-4DB2-BD59-A6C34878D82A}">
                    <a16:rowId xmlns:a16="http://schemas.microsoft.com/office/drawing/2014/main" val="10003"/>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Board of Regents</a:t>
                      </a:r>
                    </a:p>
                  </a:txBody>
                  <a:tcPr/>
                </a:tc>
                <a:tc>
                  <a:txBody>
                    <a:bodyPr/>
                    <a:lstStyle/>
                    <a:p>
                      <a:r>
                        <a:rPr lang="en-US" dirty="0"/>
                        <a:t>Lena Napolitano (2018)</a:t>
                      </a:r>
                    </a:p>
                  </a:txBody>
                  <a:tcPr/>
                </a:tc>
                <a:extLst>
                  <a:ext uri="{0D108BD9-81ED-4DB2-BD59-A6C34878D82A}">
                    <a16:rowId xmlns:a16="http://schemas.microsoft.com/office/drawing/2014/main" val="10004"/>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Lifetime Achievement Award</a:t>
                      </a:r>
                    </a:p>
                  </a:txBody>
                  <a:tcPr/>
                </a:tc>
                <a:tc>
                  <a:txBody>
                    <a:bodyPr/>
                    <a:lstStyle/>
                    <a:p>
                      <a:r>
                        <a:rPr lang="en-US" i="1" dirty="0"/>
                        <a:t>pending</a:t>
                      </a:r>
                    </a:p>
                  </a:txBody>
                  <a:tcPr/>
                </a:tc>
                <a:extLst>
                  <a:ext uri="{0D108BD9-81ED-4DB2-BD59-A6C34878D82A}">
                    <a16:rowId xmlns:a16="http://schemas.microsoft.com/office/drawing/2014/main" val="10005"/>
                  </a:ext>
                </a:extLst>
              </a:tr>
              <a:tr h="370840">
                <a:tc>
                  <a:txBody>
                    <a:bodyPr/>
                    <a:lstStyle/>
                    <a:p>
                      <a:r>
                        <a:rPr lang="en-US" dirty="0"/>
                        <a:t>Honorary Fellows</a:t>
                      </a:r>
                    </a:p>
                  </a:txBody>
                  <a:tcPr/>
                </a:tc>
                <a:tc>
                  <a:txBody>
                    <a:bodyPr/>
                    <a:lstStyle/>
                    <a:p>
                      <a:r>
                        <a:rPr lang="en-US" sz="1800" kern="1200" baseline="0" dirty="0">
                          <a:solidFill>
                            <a:schemeClr val="dk1"/>
                          </a:solidFill>
                          <a:latin typeface="+mn-lt"/>
                          <a:ea typeface="+mn-ea"/>
                          <a:cs typeface="+mn-cs"/>
                        </a:rPr>
                        <a:t>Clare Marx (2018)</a:t>
                      </a:r>
                    </a:p>
                    <a:p>
                      <a:r>
                        <a:rPr lang="en-US" sz="1800" kern="1200" baseline="0" dirty="0" err="1">
                          <a:solidFill>
                            <a:schemeClr val="dk1"/>
                          </a:solidFill>
                          <a:latin typeface="+mn-lt"/>
                          <a:ea typeface="+mn-ea"/>
                          <a:cs typeface="+mn-cs"/>
                        </a:rPr>
                        <a:t>Sachiyo</a:t>
                      </a:r>
                      <a:r>
                        <a:rPr lang="en-US" sz="1800" kern="1200" baseline="0" dirty="0">
                          <a:solidFill>
                            <a:schemeClr val="dk1"/>
                          </a:solidFill>
                          <a:latin typeface="+mn-lt"/>
                          <a:ea typeface="+mn-ea"/>
                          <a:cs typeface="+mn-cs"/>
                        </a:rPr>
                        <a:t> Suita (2016)</a:t>
                      </a:r>
                      <a:endParaRPr lang="en-US" dirty="0"/>
                    </a:p>
                  </a:txBody>
                  <a:tcPr/>
                </a:tc>
                <a:extLst>
                  <a:ext uri="{0D108BD9-81ED-4DB2-BD59-A6C34878D82A}">
                    <a16:rowId xmlns:a16="http://schemas.microsoft.com/office/drawing/2014/main" val="10006"/>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Surgical Volunteerism and Humanism Award</a:t>
                      </a:r>
                    </a:p>
                    <a:p>
                      <a:endParaRPr lang="en-US" dirty="0"/>
                    </a:p>
                  </a:txBody>
                  <a:tcPr/>
                </a:tc>
                <a:tc>
                  <a:txBody>
                    <a:bodyPr/>
                    <a:lstStyle/>
                    <a:p>
                      <a:r>
                        <a:rPr lang="en-US" sz="1800" kern="1200" baseline="0" dirty="0" err="1">
                          <a:solidFill>
                            <a:schemeClr val="dk1"/>
                          </a:solidFill>
                          <a:latin typeface="+mn-lt"/>
                          <a:ea typeface="+mn-ea"/>
                          <a:cs typeface="+mn-cs"/>
                        </a:rPr>
                        <a:t>Rebekah</a:t>
                      </a:r>
                      <a:r>
                        <a:rPr lang="en-US" sz="1800" kern="1200" baseline="0" dirty="0">
                          <a:solidFill>
                            <a:schemeClr val="dk1"/>
                          </a:solidFill>
                          <a:latin typeface="+mn-lt"/>
                          <a:ea typeface="+mn-ea"/>
                          <a:cs typeface="+mn-cs"/>
                        </a:rPr>
                        <a:t> Naylor (2016)</a:t>
                      </a:r>
                    </a:p>
                    <a:p>
                      <a:r>
                        <a:rPr lang="en-US" sz="1800" kern="1200" baseline="0" dirty="0">
                          <a:solidFill>
                            <a:schemeClr val="dk1"/>
                          </a:solidFill>
                          <a:latin typeface="+mn-lt"/>
                          <a:ea typeface="+mn-ea"/>
                          <a:cs typeface="+mn-cs"/>
                        </a:rPr>
                        <a:t>Sherry Wren (2017)</a:t>
                      </a:r>
                      <a:endParaRPr lang="en-US" dirty="0"/>
                    </a:p>
                  </a:txBody>
                  <a:tcPr/>
                </a:tc>
                <a:extLst>
                  <a:ext uri="{0D108BD9-81ED-4DB2-BD59-A6C34878D82A}">
                    <a16:rowId xmlns:a16="http://schemas.microsoft.com/office/drawing/2014/main" val="10007"/>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Sheen Award</a:t>
                      </a:r>
                    </a:p>
                  </a:txBody>
                  <a:tcPr/>
                </a:tc>
                <a:tc>
                  <a:txBody>
                    <a:bodyPr/>
                    <a:lstStyle/>
                    <a:p>
                      <a:r>
                        <a:rPr lang="en-US" sz="1800" kern="1200" baseline="0" dirty="0">
                          <a:solidFill>
                            <a:schemeClr val="dk1"/>
                          </a:solidFill>
                          <a:latin typeface="+mn-lt"/>
                          <a:ea typeface="+mn-ea"/>
                          <a:cs typeface="+mn-cs"/>
                        </a:rPr>
                        <a:t>Melina </a:t>
                      </a:r>
                      <a:r>
                        <a:rPr lang="en-US" sz="1800" kern="1200" baseline="0" dirty="0" err="1">
                          <a:solidFill>
                            <a:schemeClr val="dk1"/>
                          </a:solidFill>
                          <a:latin typeface="+mn-lt"/>
                          <a:ea typeface="+mn-ea"/>
                          <a:cs typeface="+mn-cs"/>
                        </a:rPr>
                        <a:t>Kibbe</a:t>
                      </a:r>
                      <a:r>
                        <a:rPr lang="en-US" sz="1800" kern="1200" baseline="0" dirty="0">
                          <a:solidFill>
                            <a:schemeClr val="dk1"/>
                          </a:solidFill>
                          <a:latin typeface="+mn-lt"/>
                          <a:ea typeface="+mn-ea"/>
                          <a:cs typeface="+mn-cs"/>
                        </a:rPr>
                        <a:t> (2017)</a:t>
                      </a:r>
                      <a:endParaRPr lang="en-US" dirty="0"/>
                    </a:p>
                  </a:txBody>
                  <a:tcPr/>
                </a:tc>
                <a:extLst>
                  <a:ext uri="{0D108BD9-81ED-4DB2-BD59-A6C34878D82A}">
                    <a16:rowId xmlns:a16="http://schemas.microsoft.com/office/drawing/2014/main" val="10008"/>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Jacobson Innovation Award</a:t>
                      </a:r>
                    </a:p>
                    <a:p>
                      <a:endParaRPr lang="en-US" dirty="0"/>
                    </a:p>
                  </a:txBody>
                  <a:tcPr/>
                </a:tc>
                <a:tc>
                  <a:txBody>
                    <a:bodyPr/>
                    <a:lstStyle/>
                    <a:p>
                      <a:r>
                        <a:rPr lang="en-US" i="1" dirty="0"/>
                        <a:t>pending</a:t>
                      </a: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College of Surgeons Leadership</a:t>
            </a:r>
          </a:p>
        </p:txBody>
      </p:sp>
      <p:pic>
        <p:nvPicPr>
          <p:cNvPr id="6146" name="Picture 2"/>
          <p:cNvPicPr>
            <a:picLocks noChangeAspect="1" noChangeArrowheads="1"/>
          </p:cNvPicPr>
          <p:nvPr/>
        </p:nvPicPr>
        <p:blipFill>
          <a:blip r:embed="rId2" cstate="print"/>
          <a:srcRect/>
          <a:stretch>
            <a:fillRect/>
          </a:stretch>
        </p:blipFill>
        <p:spPr bwMode="auto">
          <a:xfrm>
            <a:off x="5715000" y="1676400"/>
            <a:ext cx="2600325" cy="37338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762000" y="1752600"/>
            <a:ext cx="1139484" cy="137160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3276600" y="1828800"/>
            <a:ext cx="1812344" cy="1295400"/>
          </a:xfrm>
          <a:prstGeom prst="rect">
            <a:avLst/>
          </a:prstGeom>
          <a:noFill/>
          <a:ln w="9525">
            <a:noFill/>
            <a:miter lim="800000"/>
            <a:headEnd/>
            <a:tailEnd/>
          </a:ln>
        </p:spPr>
      </p:pic>
      <p:sp>
        <p:nvSpPr>
          <p:cNvPr id="6" name="TextBox 5"/>
          <p:cNvSpPr txBox="1"/>
          <p:nvPr/>
        </p:nvSpPr>
        <p:spPr>
          <a:xfrm>
            <a:off x="6400800" y="5715000"/>
            <a:ext cx="990600" cy="369332"/>
          </a:xfrm>
          <a:prstGeom prst="rect">
            <a:avLst/>
          </a:prstGeom>
          <a:noFill/>
        </p:spPr>
        <p:txBody>
          <a:bodyPr wrap="square" rtlCol="0">
            <a:spAutoFit/>
          </a:bodyPr>
          <a:lstStyle/>
          <a:p>
            <a:r>
              <a:rPr lang="en-US" dirty="0"/>
              <a:t>2017</a:t>
            </a:r>
          </a:p>
        </p:txBody>
      </p:sp>
      <p:sp>
        <p:nvSpPr>
          <p:cNvPr id="7" name="TextBox 6"/>
          <p:cNvSpPr txBox="1"/>
          <p:nvPr/>
        </p:nvSpPr>
        <p:spPr>
          <a:xfrm>
            <a:off x="3048000" y="3352800"/>
            <a:ext cx="2590800" cy="3539430"/>
          </a:xfrm>
          <a:prstGeom prst="rect">
            <a:avLst/>
          </a:prstGeom>
          <a:noFill/>
        </p:spPr>
        <p:txBody>
          <a:bodyPr wrap="square" rtlCol="0">
            <a:spAutoFit/>
          </a:bodyPr>
          <a:lstStyle/>
          <a:p>
            <a:r>
              <a:rPr lang="en-US" sz="1600" b="1" dirty="0"/>
              <a:t>Patricia Numann MD, FACS</a:t>
            </a:r>
          </a:p>
          <a:p>
            <a:endParaRPr lang="en-US" sz="1600" b="1" dirty="0"/>
          </a:p>
          <a:p>
            <a:r>
              <a:rPr lang="en-US" sz="1600" b="1" dirty="0"/>
              <a:t>Endocrine and Breast Surgery</a:t>
            </a:r>
            <a:r>
              <a:rPr lang="en-US" sz="1600" dirty="0"/>
              <a:t> </a:t>
            </a:r>
          </a:p>
          <a:p>
            <a:r>
              <a:rPr lang="en-US" sz="1600" dirty="0"/>
              <a:t>Lloyd S. Rogers Professor of Surgery </a:t>
            </a:r>
          </a:p>
          <a:p>
            <a:r>
              <a:rPr lang="en-US" sz="1600" dirty="0"/>
              <a:t>State University of New York (SUNY) Upstate Medical University, Syracuse</a:t>
            </a:r>
            <a:endParaRPr lang="en-US" sz="1600" b="1" dirty="0"/>
          </a:p>
          <a:p>
            <a:endParaRPr lang="en-US" sz="1600" b="1" dirty="0"/>
          </a:p>
          <a:p>
            <a:endParaRPr lang="en-US" sz="1600" b="1" dirty="0"/>
          </a:p>
          <a:p>
            <a:endParaRPr lang="en-US" sz="1600" b="1" dirty="0"/>
          </a:p>
          <a:p>
            <a:endParaRPr lang="en-US" sz="1600" dirty="0"/>
          </a:p>
          <a:p>
            <a:endParaRPr lang="en-US" sz="1600" dirty="0"/>
          </a:p>
        </p:txBody>
      </p:sp>
      <p:sp>
        <p:nvSpPr>
          <p:cNvPr id="8" name="TextBox 7"/>
          <p:cNvSpPr txBox="1"/>
          <p:nvPr/>
        </p:nvSpPr>
        <p:spPr>
          <a:xfrm>
            <a:off x="3657600" y="5715000"/>
            <a:ext cx="990600" cy="369332"/>
          </a:xfrm>
          <a:prstGeom prst="rect">
            <a:avLst/>
          </a:prstGeom>
          <a:noFill/>
        </p:spPr>
        <p:txBody>
          <a:bodyPr wrap="square" rtlCol="0">
            <a:spAutoFit/>
          </a:bodyPr>
          <a:lstStyle/>
          <a:p>
            <a:r>
              <a:rPr lang="en-US" dirty="0"/>
              <a:t>2011</a:t>
            </a:r>
          </a:p>
        </p:txBody>
      </p:sp>
      <p:sp>
        <p:nvSpPr>
          <p:cNvPr id="9" name="TextBox 8"/>
          <p:cNvSpPr txBox="1"/>
          <p:nvPr/>
        </p:nvSpPr>
        <p:spPr>
          <a:xfrm>
            <a:off x="1066800" y="5715000"/>
            <a:ext cx="990600" cy="369332"/>
          </a:xfrm>
          <a:prstGeom prst="rect">
            <a:avLst/>
          </a:prstGeom>
          <a:noFill/>
        </p:spPr>
        <p:txBody>
          <a:bodyPr wrap="square" rtlCol="0">
            <a:spAutoFit/>
          </a:bodyPr>
          <a:lstStyle/>
          <a:p>
            <a:r>
              <a:rPr lang="en-US" dirty="0"/>
              <a:t>2005</a:t>
            </a:r>
          </a:p>
        </p:txBody>
      </p:sp>
      <p:sp>
        <p:nvSpPr>
          <p:cNvPr id="10" name="TextBox 9"/>
          <p:cNvSpPr txBox="1"/>
          <p:nvPr/>
        </p:nvSpPr>
        <p:spPr>
          <a:xfrm>
            <a:off x="228600" y="3429000"/>
            <a:ext cx="2667000" cy="2646878"/>
          </a:xfrm>
          <a:prstGeom prst="rect">
            <a:avLst/>
          </a:prstGeom>
          <a:noFill/>
        </p:spPr>
        <p:txBody>
          <a:bodyPr wrap="square" rtlCol="0">
            <a:spAutoFit/>
          </a:bodyPr>
          <a:lstStyle/>
          <a:p>
            <a:r>
              <a:rPr lang="en-US" sz="1600" b="1" dirty="0"/>
              <a:t>Kathryn Anderson MD, FACS</a:t>
            </a:r>
          </a:p>
          <a:p>
            <a:endParaRPr lang="en-US" sz="1600" b="1" dirty="0"/>
          </a:p>
          <a:p>
            <a:r>
              <a:rPr lang="en-US" sz="1600" b="1" dirty="0"/>
              <a:t>Pediatric Surgery</a:t>
            </a:r>
          </a:p>
          <a:p>
            <a:r>
              <a:rPr lang="en-US" sz="1600" dirty="0"/>
              <a:t>Professor, University of Southern California and Chief of Surgery at Children’s Hospital, Los Angeles</a:t>
            </a:r>
          </a:p>
          <a:p>
            <a:endParaRPr lang="en-US" dirty="0"/>
          </a:p>
          <a:p>
            <a:endParaRPr lang="en-US" dirty="0"/>
          </a:p>
          <a:p>
            <a:endParaRPr lang="en-US" dirty="0"/>
          </a:p>
        </p:txBody>
      </p:sp>
      <p:sp>
        <p:nvSpPr>
          <p:cNvPr id="12" name="TextBox 11"/>
          <p:cNvSpPr txBox="1"/>
          <p:nvPr/>
        </p:nvSpPr>
        <p:spPr>
          <a:xfrm>
            <a:off x="3581400" y="6248400"/>
            <a:ext cx="1676400" cy="461665"/>
          </a:xfrm>
          <a:prstGeom prst="rect">
            <a:avLst/>
          </a:prstGeom>
          <a:noFill/>
        </p:spPr>
        <p:txBody>
          <a:bodyPr wrap="square" rtlCol="0">
            <a:spAutoFit/>
          </a:bodyPr>
          <a:lstStyle/>
          <a:p>
            <a:r>
              <a:rPr lang="en-US" sz="2400" dirty="0"/>
              <a:t>1913-2018</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6_Pixel">
  <a:themeElements>
    <a:clrScheme name="Custom 4">
      <a:dk1>
        <a:sysClr val="windowText" lastClr="000000"/>
      </a:dk1>
      <a:lt1>
        <a:sysClr val="window" lastClr="FFFFFF"/>
      </a:lt1>
      <a:dk2>
        <a:srgbClr val="464653"/>
      </a:dk2>
      <a:lt2>
        <a:srgbClr val="EBE3F1"/>
      </a:lt2>
      <a:accent1>
        <a:srgbClr val="727CA3"/>
      </a:accent1>
      <a:accent2>
        <a:srgbClr val="AAB0C7"/>
      </a:accent2>
      <a:accent3>
        <a:srgbClr val="FADC81"/>
      </a:accent3>
      <a:accent4>
        <a:srgbClr val="B38806"/>
      </a:accent4>
      <a:accent5>
        <a:srgbClr val="9E77BD"/>
      </a:accent5>
      <a:accent6>
        <a:srgbClr val="503267"/>
      </a:accent6>
      <a:hlink>
        <a:srgbClr val="727CA3"/>
      </a:hlink>
      <a:folHlink>
        <a:srgbClr val="6B5680"/>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13843</TotalTime>
  <Words>3359</Words>
  <Application>Microsoft Office PowerPoint</Application>
  <PresentationFormat>On-screen Show (4:3)</PresentationFormat>
  <Paragraphs>611</Paragraphs>
  <Slides>50</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50</vt:i4>
      </vt:variant>
    </vt:vector>
  </HeadingPairs>
  <TitlesOfParts>
    <vt:vector size="61" baseType="lpstr">
      <vt:lpstr>Arial</vt:lpstr>
      <vt:lpstr>Arial Black</vt:lpstr>
      <vt:lpstr>Calibri</vt:lpstr>
      <vt:lpstr>Mangal</vt:lpstr>
      <vt:lpstr>Tahoma</vt:lpstr>
      <vt:lpstr>Times New Roman</vt:lpstr>
      <vt:lpstr>Trebuchet MS</vt:lpstr>
      <vt:lpstr>Wingdings</vt:lpstr>
      <vt:lpstr>Office Theme</vt:lpstr>
      <vt:lpstr>86_Pixel</vt:lpstr>
      <vt:lpstr>92_Custom Design</vt:lpstr>
      <vt:lpstr>Activism in Action  The Women in Surgery Committee of the American College of Surgeons</vt:lpstr>
      <vt:lpstr>WiSC Committee 2017</vt:lpstr>
      <vt:lpstr>WiSC Mission</vt:lpstr>
      <vt:lpstr>Women in Surgery Committee 2018</vt:lpstr>
      <vt:lpstr>WiSC Subcommittees/Activities</vt:lpstr>
      <vt:lpstr>Brief History of Women in ACS</vt:lpstr>
      <vt:lpstr>History of WiSC</vt:lpstr>
      <vt:lpstr>Awards</vt:lpstr>
      <vt:lpstr>American College of Surgeons Leadership</vt:lpstr>
      <vt:lpstr>Dr. Mary Edwards Walker Award </vt:lpstr>
      <vt:lpstr>Dr. Mary Edwards Walker Award </vt:lpstr>
      <vt:lpstr>PowerPoint Presentation</vt:lpstr>
      <vt:lpstr>Olga Jonasson Lecture</vt:lpstr>
      <vt:lpstr>Olga Jonasson Lecture</vt:lpstr>
      <vt:lpstr>Olga Jonasson Lecture</vt:lpstr>
      <vt:lpstr>2018 ASTS Pioneer Award </vt:lpstr>
      <vt:lpstr>ACS Board of Regents</vt:lpstr>
      <vt:lpstr>Advocacy </vt:lpstr>
      <vt:lpstr> Statement on the Importance of Parental Leave </vt:lpstr>
      <vt:lpstr>Statement on the Importance of Parental Leave</vt:lpstr>
      <vt:lpstr>Statement on Gender Salary Equity</vt:lpstr>
      <vt:lpstr>PowerPoint Presentation</vt:lpstr>
      <vt:lpstr>Statement on Gender Salary Equity</vt:lpstr>
      <vt:lpstr>Personal Empowerment</vt:lpstr>
      <vt:lpstr>Statement on Intimate Partner Violence</vt:lpstr>
      <vt:lpstr>Statement on Intimate Partner Violence</vt:lpstr>
      <vt:lpstr>Structure, Function, and Communications Women Surgeons Online Community </vt:lpstr>
      <vt:lpstr>Structure, Function, and Communications</vt:lpstr>
      <vt:lpstr>Mentoring Subcommittee</vt:lpstr>
      <vt:lpstr> Program Subcommittee</vt:lpstr>
      <vt:lpstr>International</vt:lpstr>
      <vt:lpstr>International Subcommittee</vt:lpstr>
      <vt:lpstr>International Subcommittee</vt:lpstr>
      <vt:lpstr>Leadership Training</vt:lpstr>
      <vt:lpstr>WiSC Committee 2018</vt:lpstr>
      <vt:lpstr>PowerPoint Presentation</vt:lpstr>
      <vt:lpstr>PowerPoint Presentation</vt:lpstr>
      <vt:lpstr>Objectives</vt:lpstr>
      <vt:lpstr>Definition</vt:lpstr>
      <vt:lpstr>Why is mentorship important? </vt:lpstr>
      <vt:lpstr>Mentorship is Elusive  </vt:lpstr>
      <vt:lpstr>PowerPoint Presentation</vt:lpstr>
      <vt:lpstr>ACS-WiSC Mentorship Program</vt:lpstr>
      <vt:lpstr>Demographics</vt:lpstr>
      <vt:lpstr>Aspects of the WiSC Program You Found Valuable</vt:lpstr>
      <vt:lpstr>PowerPoint Presentation</vt:lpstr>
      <vt:lpstr>PowerPoint Presentation</vt:lpstr>
      <vt:lpstr>PowerPoint Presentation</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McCann</dc:creator>
  <cp:lastModifiedBy>Elizabeth McAllister</cp:lastModifiedBy>
  <cp:revision>105</cp:revision>
  <cp:lastPrinted>2018-07-10T00:04:55Z</cp:lastPrinted>
  <dcterms:created xsi:type="dcterms:W3CDTF">2018-04-19T14:00:55Z</dcterms:created>
  <dcterms:modified xsi:type="dcterms:W3CDTF">2018-11-07T21:25:43Z</dcterms:modified>
</cp:coreProperties>
</file>