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3"/>
  </p:notesMasterIdLst>
  <p:handoutMasterIdLst>
    <p:handoutMasterId r:id="rId44"/>
  </p:handoutMasterIdLst>
  <p:sldIdLst>
    <p:sldId id="257" r:id="rId2"/>
    <p:sldId id="258" r:id="rId3"/>
    <p:sldId id="286" r:id="rId4"/>
    <p:sldId id="315" r:id="rId5"/>
    <p:sldId id="316" r:id="rId6"/>
    <p:sldId id="317" r:id="rId7"/>
    <p:sldId id="318" r:id="rId8"/>
    <p:sldId id="261" r:id="rId9"/>
    <p:sldId id="267" r:id="rId10"/>
    <p:sldId id="310" r:id="rId11"/>
    <p:sldId id="271" r:id="rId12"/>
    <p:sldId id="293" r:id="rId13"/>
    <p:sldId id="294" r:id="rId14"/>
    <p:sldId id="264" r:id="rId15"/>
    <p:sldId id="272" r:id="rId16"/>
    <p:sldId id="304" r:id="rId17"/>
    <p:sldId id="274" r:id="rId18"/>
    <p:sldId id="305" r:id="rId19"/>
    <p:sldId id="273" r:id="rId20"/>
    <p:sldId id="290" r:id="rId21"/>
    <p:sldId id="291" r:id="rId22"/>
    <p:sldId id="265" r:id="rId23"/>
    <p:sldId id="311" r:id="rId24"/>
    <p:sldId id="313" r:id="rId25"/>
    <p:sldId id="314" r:id="rId26"/>
    <p:sldId id="300" r:id="rId27"/>
    <p:sldId id="306" r:id="rId28"/>
    <p:sldId id="307" r:id="rId29"/>
    <p:sldId id="308" r:id="rId30"/>
    <p:sldId id="309" r:id="rId31"/>
    <p:sldId id="301" r:id="rId32"/>
    <p:sldId id="277" r:id="rId33"/>
    <p:sldId id="278" r:id="rId34"/>
    <p:sldId id="276" r:id="rId35"/>
    <p:sldId id="319" r:id="rId36"/>
    <p:sldId id="279" r:id="rId37"/>
    <p:sldId id="281" r:id="rId38"/>
    <p:sldId id="320" r:id="rId39"/>
    <p:sldId id="321" r:id="rId40"/>
    <p:sldId id="283" r:id="rId41"/>
    <p:sldId id="284" r:id="rId42"/>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65923" autoAdjust="0"/>
  </p:normalViewPr>
  <p:slideViewPr>
    <p:cSldViewPr>
      <p:cViewPr>
        <p:scale>
          <a:sx n="66" d="100"/>
          <a:sy n="66" d="100"/>
        </p:scale>
        <p:origin x="-1200" y="-72"/>
      </p:cViewPr>
      <p:guideLst>
        <p:guide orient="horz" pos="2160"/>
        <p:guide pos="2880"/>
      </p:guideLst>
    </p:cSldViewPr>
  </p:slideViewPr>
  <p:notesTextViewPr>
    <p:cViewPr>
      <p:scale>
        <a:sx n="100" d="100"/>
        <a:sy n="100" d="100"/>
      </p:scale>
      <p:origin x="0" y="0"/>
    </p:cViewPr>
  </p:notesTextViewPr>
  <p:notesViewPr>
    <p:cSldViewPr>
      <p:cViewPr varScale="1">
        <p:scale>
          <a:sx n="69" d="100"/>
          <a:sy n="69" d="100"/>
        </p:scale>
        <p:origin x="-2790"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E0F3C3-5878-422C-AB30-44B4AA495430}" type="datetimeFigureOut">
              <a:rPr lang="en-US" smtClean="0"/>
              <a:t>3/23/2016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451079-D508-480A-94E8-1224E362AB3C}" type="slidenum">
              <a:rPr lang="en-US" smtClean="0"/>
              <a:t>‹#›</a:t>
            </a:fld>
            <a:endParaRPr lang="en-US"/>
          </a:p>
        </p:txBody>
      </p:sp>
    </p:spTree>
    <p:extLst>
      <p:ext uri="{BB962C8B-B14F-4D97-AF65-F5344CB8AC3E}">
        <p14:creationId xmlns:p14="http://schemas.microsoft.com/office/powerpoint/2010/main" val="2102786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DF1BDA-0AB0-4128-89B3-48EFD858D509}" type="datetimeFigureOut">
              <a:rPr lang="en-US" smtClean="0"/>
              <a:t>3/23/2016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740CC-D46D-4F20-9974-26930D1173D5}" type="slidenum">
              <a:rPr lang="en-US" smtClean="0"/>
              <a:t>‹#›</a:t>
            </a:fld>
            <a:endParaRPr lang="en-US"/>
          </a:p>
        </p:txBody>
      </p:sp>
    </p:spTree>
    <p:extLst>
      <p:ext uri="{BB962C8B-B14F-4D97-AF65-F5344CB8AC3E}">
        <p14:creationId xmlns:p14="http://schemas.microsoft.com/office/powerpoint/2010/main" val="1627194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a:t>
            </a:r>
            <a:r>
              <a:rPr lang="en-US" baseline="0" dirty="0" smtClean="0"/>
              <a:t> to the education module, “Feedback Skills: Enhancing Trainee Performance”</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a:t>
            </a:fld>
            <a:endParaRPr lang="en-US"/>
          </a:p>
        </p:txBody>
      </p:sp>
    </p:spTree>
    <p:extLst>
      <p:ext uri="{BB962C8B-B14F-4D97-AF65-F5344CB8AC3E}">
        <p14:creationId xmlns:p14="http://schemas.microsoft.com/office/powerpoint/2010/main" val="1263997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numerous perceived obstacles to giving trainees feedback. One is the</a:t>
            </a:r>
            <a:r>
              <a:rPr lang="en-US" baseline="0" dirty="0" smtClean="0"/>
              <a:t> time required. Another is a perceived lack of a setting appropriate for giving feedback. For some, the importance for the learner may not be adequately appreciated. Also, the senior surgeon may anticipate a strong emotional response by the trainee, particularly if feedback is negative, and avoidance is human nature. The process of delivering feedback may also elicit emotions in the trainer; it can be upsetting to </a:t>
            </a:r>
            <a:r>
              <a:rPr lang="en-US" i="1" baseline="0" dirty="0" smtClean="0"/>
              <a:t>get</a:t>
            </a:r>
            <a:r>
              <a:rPr lang="en-US" baseline="0" dirty="0" smtClean="0"/>
              <a:t> negative feedback, but it can also be difficult to </a:t>
            </a:r>
            <a:r>
              <a:rPr lang="en-US" i="1" baseline="0" dirty="0" smtClean="0"/>
              <a:t>give</a:t>
            </a:r>
            <a:r>
              <a:rPr lang="en-US" baseline="0" dirty="0" smtClean="0"/>
              <a:t>. All of us have a need to be liked, and would probably prefer not to be the “bad guy” giving criticism.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10</a:t>
            </a:fld>
            <a:endParaRPr lang="en-US"/>
          </a:p>
        </p:txBody>
      </p:sp>
    </p:spTree>
    <p:extLst>
      <p:ext uri="{BB962C8B-B14F-4D97-AF65-F5344CB8AC3E}">
        <p14:creationId xmlns:p14="http://schemas.microsoft.com/office/powerpoint/2010/main" val="4253166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principles of providing effective feedback are listed here. We will discuss each of them in turn.</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11</a:t>
            </a:fld>
            <a:endParaRPr lang="en-US"/>
          </a:p>
        </p:txBody>
      </p:sp>
    </p:spTree>
    <p:extLst>
      <p:ext uri="{BB962C8B-B14F-4D97-AF65-F5344CB8AC3E}">
        <p14:creationId xmlns:p14="http://schemas.microsoft.com/office/powerpoint/2010/main" val="3170278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timing of feedback is extremely important. Ideally, feedback should be given as proximate as possible to the observed behavior.</a:t>
            </a:r>
          </a:p>
          <a:p>
            <a:r>
              <a:rPr lang="en-US" baseline="0" dirty="0" smtClean="0"/>
              <a:t>When you see this road sign, what do you do? – you slow down immediately! Feedback changes behavior instantaneously.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12</a:t>
            </a:fld>
            <a:endParaRPr lang="en-US"/>
          </a:p>
        </p:txBody>
      </p:sp>
    </p:spTree>
    <p:extLst>
      <p:ext uri="{BB962C8B-B14F-4D97-AF65-F5344CB8AC3E}">
        <p14:creationId xmlns:p14="http://schemas.microsoft.com/office/powerpoint/2010/main" val="403573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Feedback should be based upon direct observations of the trainee. It is important to state </a:t>
            </a:r>
            <a:r>
              <a:rPr lang="en-US" i="1" dirty="0" smtClean="0"/>
              <a:t>specific</a:t>
            </a:r>
            <a:r>
              <a:rPr lang="en-US" dirty="0" smtClean="0"/>
              <a:t> elements of performance,</a:t>
            </a:r>
            <a:r>
              <a:rPr lang="en-US" baseline="0" dirty="0" smtClean="0"/>
              <a:t> and to give both positive and negative feedback.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13</a:t>
            </a:fld>
            <a:endParaRPr lang="en-US"/>
          </a:p>
        </p:txBody>
      </p:sp>
    </p:spTree>
    <p:extLst>
      <p:ext uri="{BB962C8B-B14F-4D97-AF65-F5344CB8AC3E}">
        <p14:creationId xmlns:p14="http://schemas.microsoft.com/office/powerpoint/2010/main" val="135817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Recognize that “positive feedback” is not</a:t>
            </a:r>
            <a:r>
              <a:rPr lang="en-US" baseline="0" dirty="0" smtClean="0"/>
              <a:t> the same thing as compliments. </a:t>
            </a:r>
          </a:p>
          <a:p>
            <a:r>
              <a:rPr lang="en-US" baseline="0" dirty="0" smtClean="0"/>
              <a:t>This study beautifully illustrates that concept: students learning knot-tying were randomized to received specific constructive feedback – i.e., “hold your wrist this way”, versus students who merely received compliments – i.e., “good job!” without specific. Afterward, students were surveyed regarding their satisfaction regarding the training. Guess what? – the group who received only compliments did not improve their knot-tying skills, but they did report a higher degree of satisfaction. </a:t>
            </a:r>
          </a:p>
          <a:p>
            <a:r>
              <a:rPr lang="en-US" baseline="0" dirty="0" smtClean="0"/>
              <a:t>Remember the goal of feedback is to change behavior, not necessarily to create satisfaction in the trainee!</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14</a:t>
            </a:fld>
            <a:endParaRPr lang="en-US"/>
          </a:p>
        </p:txBody>
      </p:sp>
    </p:spTree>
    <p:extLst>
      <p:ext uri="{BB962C8B-B14F-4D97-AF65-F5344CB8AC3E}">
        <p14:creationId xmlns:p14="http://schemas.microsoft.com/office/powerpoint/2010/main" val="194004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“bad quality” positive feedback: “Great job. It’s a pleasure having you on the service”. This not feedback,</a:t>
            </a:r>
            <a:r>
              <a:rPr lang="en-US" baseline="0" dirty="0" smtClean="0"/>
              <a:t> it’s </a:t>
            </a:r>
            <a:r>
              <a:rPr lang="en-US" dirty="0" smtClean="0"/>
              <a:t>flattery! – it does</a:t>
            </a:r>
            <a:r>
              <a:rPr lang="en-US" baseline="0" dirty="0" smtClean="0"/>
              <a:t> not give the trainee any indication of what </a:t>
            </a:r>
            <a:r>
              <a:rPr lang="en-US" i="1" baseline="0" dirty="0" smtClean="0"/>
              <a:t>exactly</a:t>
            </a:r>
            <a:r>
              <a:rPr lang="en-US" baseline="0" dirty="0" smtClean="0"/>
              <a:t> in his or her performance you want to reinforce.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15</a:t>
            </a:fld>
            <a:endParaRPr lang="en-US"/>
          </a:p>
        </p:txBody>
      </p:sp>
    </p:spTree>
    <p:extLst>
      <p:ext uri="{BB962C8B-B14F-4D97-AF65-F5344CB8AC3E}">
        <p14:creationId xmlns:p14="http://schemas.microsoft.com/office/powerpoint/2010/main" val="2083167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“good quality” positive feedback, with specific performance-based observations: “your differential</a:t>
            </a:r>
            <a:r>
              <a:rPr lang="en-US" baseline="0" dirty="0" smtClean="0"/>
              <a:t> diagnosis was extremely thorough and comprehensive. Also, you communicated this extremely well to the other students and residents”.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16</a:t>
            </a:fld>
            <a:endParaRPr lang="en-US"/>
          </a:p>
        </p:txBody>
      </p:sp>
    </p:spTree>
    <p:extLst>
      <p:ext uri="{BB962C8B-B14F-4D97-AF65-F5344CB8AC3E}">
        <p14:creationId xmlns:p14="http://schemas.microsoft.com/office/powerpoint/2010/main" val="860154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 the other side, here is an example of “good quality” negative feedback: </a:t>
            </a:r>
            <a:r>
              <a:rPr lang="en-US" b="0" dirty="0" smtClean="0"/>
              <a:t>“</a:t>
            </a:r>
            <a:r>
              <a:rPr lang="en-US" sz="1200" b="0" dirty="0" smtClean="0">
                <a:solidFill>
                  <a:srgbClr val="943634"/>
                </a:solidFill>
                <a:latin typeface="+mn-lt"/>
                <a:ea typeface="Calibri"/>
                <a:cs typeface="Times New Roman"/>
              </a:rPr>
              <a:t>You have left out several studies which are required in the work-up of this malignancy. Additionally, your physical exam of the abdomen was incomplete and did not include enough pertinent negative components of the exam.” Again, the feedback is very</a:t>
            </a:r>
            <a:r>
              <a:rPr lang="en-US" sz="1200" b="0" baseline="0" dirty="0" smtClean="0">
                <a:solidFill>
                  <a:srgbClr val="943634"/>
                </a:solidFill>
                <a:latin typeface="+mn-lt"/>
                <a:ea typeface="Calibri"/>
                <a:cs typeface="Times New Roman"/>
              </a:rPr>
              <a:t> specific and is based upon direct observations of performance. </a:t>
            </a:r>
            <a:endParaRPr lang="en-US" sz="1200" b="0" dirty="0" smtClean="0">
              <a:solidFill>
                <a:srgbClr val="943634"/>
              </a:solidFill>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17</a:t>
            </a:fld>
            <a:endParaRPr lang="en-US"/>
          </a:p>
        </p:txBody>
      </p:sp>
    </p:spTree>
    <p:extLst>
      <p:ext uri="{BB962C8B-B14F-4D97-AF65-F5344CB8AC3E}">
        <p14:creationId xmlns:p14="http://schemas.microsoft.com/office/powerpoint/2010/main" val="265645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Lastly, here is an example of “bad quality” negative feedback: “Your level of incompetence amazes me; are you just plain dumb or what?” This is simply insulting the trainee, and does absolutely nothing to guide him or her to improve performance.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18</a:t>
            </a:fld>
            <a:endParaRPr lang="en-US"/>
          </a:p>
        </p:txBody>
      </p:sp>
    </p:spTree>
    <p:extLst>
      <p:ext uri="{BB962C8B-B14F-4D97-AF65-F5344CB8AC3E}">
        <p14:creationId xmlns:p14="http://schemas.microsoft.com/office/powerpoint/2010/main" val="2301145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reiterate: positive</a:t>
            </a:r>
            <a:r>
              <a:rPr lang="en-US" baseline="0" dirty="0" smtClean="0"/>
              <a:t> comments for good performance are not necessarily “good </a:t>
            </a:r>
            <a:r>
              <a:rPr lang="en-US" i="1" baseline="0" dirty="0" smtClean="0"/>
              <a:t>quality</a:t>
            </a:r>
            <a:r>
              <a:rPr lang="en-US" baseline="0" dirty="0" smtClean="0"/>
              <a:t>” feedback, AND</a:t>
            </a:r>
          </a:p>
          <a:p>
            <a:r>
              <a:rPr lang="en-US" baseline="0" dirty="0" smtClean="0"/>
              <a:t>negative comments for bad performance can be “good </a:t>
            </a:r>
            <a:r>
              <a:rPr lang="en-US" i="1" baseline="0" dirty="0" smtClean="0"/>
              <a:t>quality</a:t>
            </a:r>
            <a:r>
              <a:rPr lang="en-US" baseline="0" dirty="0" smtClean="0"/>
              <a:t>” feedback.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19</a:t>
            </a:fld>
            <a:endParaRPr lang="en-US"/>
          </a:p>
        </p:txBody>
      </p:sp>
    </p:spTree>
    <p:extLst>
      <p:ext uri="{BB962C8B-B14F-4D97-AF65-F5344CB8AC3E}">
        <p14:creationId xmlns:p14="http://schemas.microsoft.com/office/powerpoint/2010/main" val="325644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objectives of this</a:t>
            </a:r>
            <a:r>
              <a:rPr lang="en-US" baseline="0" dirty="0" smtClean="0"/>
              <a:t> module are as follows:</a:t>
            </a:r>
          </a:p>
          <a:p>
            <a:pPr marL="171450" indent="-171450">
              <a:buFont typeface="Arial" panose="020B0604020202020204" pitchFamily="34" charset="0"/>
              <a:buChar char="•"/>
            </a:pPr>
            <a:r>
              <a:rPr lang="en-US" baseline="0" dirty="0" smtClean="0"/>
              <a:t>Define what feedback is</a:t>
            </a:r>
          </a:p>
          <a:p>
            <a:pPr marL="171450" indent="-171450">
              <a:buFont typeface="Arial" panose="020B0604020202020204" pitchFamily="34" charset="0"/>
              <a:buChar char="•"/>
            </a:pPr>
            <a:r>
              <a:rPr lang="en-US" baseline="0" dirty="0" smtClean="0"/>
              <a:t>Discuss why it is important</a:t>
            </a:r>
          </a:p>
          <a:p>
            <a:pPr marL="171450" indent="-171450">
              <a:buFont typeface="Arial" panose="020B0604020202020204" pitchFamily="34" charset="0"/>
              <a:buChar char="•"/>
            </a:pPr>
            <a:r>
              <a:rPr lang="en-US" baseline="0" dirty="0" smtClean="0"/>
              <a:t>Consider obstacles to providing effective feedback</a:t>
            </a:r>
          </a:p>
          <a:p>
            <a:pPr marL="171450" indent="-171450">
              <a:buFont typeface="Arial" panose="020B0604020202020204" pitchFamily="34" charset="0"/>
              <a:buChar char="•"/>
            </a:pPr>
            <a:r>
              <a:rPr lang="en-US" baseline="0" dirty="0" smtClean="0"/>
              <a:t>Review “how-to” give effective feedback</a:t>
            </a:r>
          </a:p>
          <a:p>
            <a:pPr marL="171450" indent="-171450">
              <a:buFont typeface="Arial" panose="020B0604020202020204" pitchFamily="34" charset="0"/>
              <a:buChar char="•"/>
            </a:pPr>
            <a:r>
              <a:rPr lang="en-US" baseline="0" dirty="0" smtClean="0"/>
              <a:t>Consider how you would give feedback in a few hypothetical situations</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a:t>
            </a:fld>
            <a:endParaRPr lang="en-US"/>
          </a:p>
        </p:txBody>
      </p:sp>
    </p:spTree>
    <p:extLst>
      <p:ext uri="{BB962C8B-B14F-4D97-AF65-F5344CB8AC3E}">
        <p14:creationId xmlns:p14="http://schemas.microsoft.com/office/powerpoint/2010/main" val="33487968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preparing</a:t>
            </a:r>
            <a:r>
              <a:rPr lang="en-US" baseline="0" dirty="0" smtClean="0"/>
              <a:t> to give feedback to a trainee, it is useful to consider the so-called feedback sandwich. </a:t>
            </a:r>
            <a:endParaRPr lang="en-US" dirty="0" smtClean="0"/>
          </a:p>
          <a:p>
            <a:r>
              <a:rPr lang="en-US" dirty="0" smtClean="0"/>
              <a:t>Why begin with positive</a:t>
            </a:r>
            <a:r>
              <a:rPr lang="en-US" baseline="0" dirty="0" smtClean="0"/>
              <a:t> feedback? – the trainee is more likely to “buy in” to the corrective (or negative) feedback if you preface it with something positive. This is simply human nature. </a:t>
            </a:r>
          </a:p>
          <a:p>
            <a:r>
              <a:rPr lang="en-US" dirty="0" smtClean="0"/>
              <a:t>However, there are some limitations to this model.</a:t>
            </a:r>
            <a:r>
              <a:rPr lang="en-US" baseline="0" dirty="0" smtClean="0"/>
              <a:t> </a:t>
            </a:r>
            <a:r>
              <a:rPr lang="en-US" dirty="0" smtClean="0"/>
              <a:t>For one, concluding with positive feedback can be confusing to the trainee, even negating the corrective feedback. i.e. “I love you (positive</a:t>
            </a:r>
            <a:r>
              <a:rPr lang="en-US" baseline="0" dirty="0" smtClean="0"/>
              <a:t> feedback), but I don’t want to marry you (negative statement), but I love you (positive)” – CONFUSING!</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20</a:t>
            </a:fld>
            <a:endParaRPr lang="en-US"/>
          </a:p>
        </p:txBody>
      </p:sp>
    </p:spTree>
    <p:extLst>
      <p:ext uri="{BB962C8B-B14F-4D97-AF65-F5344CB8AC3E}">
        <p14:creationId xmlns:p14="http://schemas.microsoft.com/office/powerpoint/2010/main" val="1587971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 modified feedback sandwich was proposed to address concerns that corrective feedback could be lost or inadvertently minimized in importance by being “sandwiched” between statements of positive feedback. This modification still ends the feedback session in a constructive (positive) way by leaving the learner with specific suggestions to improve.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21</a:t>
            </a:fld>
            <a:endParaRPr lang="en-US"/>
          </a:p>
        </p:txBody>
      </p:sp>
    </p:spTree>
    <p:extLst>
      <p:ext uri="{BB962C8B-B14F-4D97-AF65-F5344CB8AC3E}">
        <p14:creationId xmlns:p14="http://schemas.microsoft.com/office/powerpoint/2010/main" val="669855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general domains of learning are three: knowledge, skills and attitude.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22</a:t>
            </a:fld>
            <a:endParaRPr lang="en-US"/>
          </a:p>
        </p:txBody>
      </p:sp>
    </p:spTree>
    <p:extLst>
      <p:ext uri="{BB962C8B-B14F-4D97-AF65-F5344CB8AC3E}">
        <p14:creationId xmlns:p14="http://schemas.microsoft.com/office/powerpoint/2010/main" val="4156790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a:t>
            </a:r>
            <a:r>
              <a:rPr lang="en-US" baseline="0" dirty="0" smtClean="0"/>
              <a:t> two distinct settings in which you may need to provide feedback: one is in a formal setting, another is “on-the-fly”. Let’s discuss the different approaches to these two entities.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23</a:t>
            </a:fld>
            <a:endParaRPr lang="en-US"/>
          </a:p>
        </p:txBody>
      </p:sp>
    </p:spTree>
    <p:extLst>
      <p:ext uri="{BB962C8B-B14F-4D97-AF65-F5344CB8AC3E}">
        <p14:creationId xmlns:p14="http://schemas.microsoft.com/office/powerpoint/2010/main" val="4035620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formal feedback, it is best to select a private setting. </a:t>
            </a:r>
          </a:p>
          <a:p>
            <a:r>
              <a:rPr lang="en-US" dirty="0" smtClean="0"/>
              <a:t>Think of Ask-Tell-Ask: Begin</a:t>
            </a:r>
            <a:r>
              <a:rPr lang="en-US" baseline="0" dirty="0" smtClean="0"/>
              <a:t> by asking the trainee to conduct a </a:t>
            </a:r>
            <a:r>
              <a:rPr lang="en-US" i="1" baseline="0" dirty="0" smtClean="0"/>
              <a:t>self</a:t>
            </a:r>
            <a:r>
              <a:rPr lang="en-US" baseline="0" dirty="0" smtClean="0"/>
              <a:t>-assessment, either regarding their performance overall or in a specific domain that you wish to address. The trainee’s response will illuminate the degree to which they have self-awareness and insight, which in turn should inform your feedback.</a:t>
            </a:r>
          </a:p>
          <a:p>
            <a:r>
              <a:rPr lang="en-US" baseline="0" dirty="0" smtClean="0"/>
              <a:t>After asking the trainee to self-assess, begin your feedback by telling the trainee (at least) one positive regarding their knowledge/skills/attitude. Follow with specific corrective feedback. Detail a “next step” for what they need to improve. </a:t>
            </a:r>
          </a:p>
          <a:p>
            <a:r>
              <a:rPr lang="en-US" baseline="0" dirty="0" smtClean="0"/>
              <a:t>Lastly, ask to be certain the trainee understands.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24</a:t>
            </a:fld>
            <a:endParaRPr lang="en-US"/>
          </a:p>
        </p:txBody>
      </p:sp>
    </p:spTree>
    <p:extLst>
      <p:ext uri="{BB962C8B-B14F-4D97-AF65-F5344CB8AC3E}">
        <p14:creationId xmlns:p14="http://schemas.microsoft.com/office/powerpoint/2010/main" val="114979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feedback “on the fly”, you may not have the luxury of a quiet private place, yet still</a:t>
            </a:r>
            <a:r>
              <a:rPr lang="en-US" baseline="0" dirty="0" smtClean="0"/>
              <a:t> you want to shape behavior. </a:t>
            </a:r>
          </a:p>
          <a:p>
            <a:r>
              <a:rPr lang="en-US" baseline="0" dirty="0" smtClean="0"/>
              <a:t>Feedback on the fly should be delivered as soon as possible after the observed behavior. </a:t>
            </a:r>
          </a:p>
          <a:p>
            <a:r>
              <a:rPr lang="en-US" baseline="0" dirty="0" smtClean="0"/>
              <a:t>Once again, the comments must be specific and based upon your direct observations, and provide a “next step”. </a:t>
            </a:r>
          </a:p>
          <a:p>
            <a:r>
              <a:rPr lang="en-US" baseline="0" dirty="0" smtClean="0"/>
              <a:t>Additionally, you should be prepared to explain </a:t>
            </a:r>
            <a:r>
              <a:rPr lang="en-US" i="1" baseline="0" dirty="0" smtClean="0"/>
              <a:t>why</a:t>
            </a:r>
            <a:r>
              <a:rPr lang="en-US" baseline="0" dirty="0" smtClean="0"/>
              <a:t> the desired behavior is preferable.</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25</a:t>
            </a:fld>
            <a:endParaRPr lang="en-US"/>
          </a:p>
        </p:txBody>
      </p:sp>
    </p:spTree>
    <p:extLst>
      <p:ext uri="{BB962C8B-B14F-4D97-AF65-F5344CB8AC3E}">
        <p14:creationId xmlns:p14="http://schemas.microsoft.com/office/powerpoint/2010/main" val="1152037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In terms of practical</a:t>
            </a:r>
            <a:r>
              <a:rPr lang="en-US" altLang="en-US" baseline="0" dirty="0" smtClean="0"/>
              <a:t> strategies to enhance feedback on the fly: number one, use the word “feedback”! Learners are much more likely to recognize feedback as such when it is clearly labeled for them. It doesn’t seem like you should have to say, “I’m giving you feedback now”, but it’s surprisingly helpful.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must of course be respectful; feedback should be non-judgmental in nature.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to provide </a:t>
            </a:r>
            <a:r>
              <a:rPr lang="en-US" i="1" baseline="0" dirty="0" smtClean="0"/>
              <a:t>specific</a:t>
            </a:r>
            <a:r>
              <a:rPr lang="en-US" baseline="0" dirty="0" smtClean="0"/>
              <a:t> information, and a “next step”.</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26</a:t>
            </a:fld>
            <a:endParaRPr lang="en-US"/>
          </a:p>
        </p:txBody>
      </p:sp>
    </p:spTree>
    <p:extLst>
      <p:ext uri="{BB962C8B-B14F-4D97-AF65-F5344CB8AC3E}">
        <p14:creationId xmlns:p14="http://schemas.microsoft.com/office/powerpoint/2010/main" val="2375559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a:t>
            </a:r>
            <a:r>
              <a:rPr lang="en-US" baseline="0" dirty="0" smtClean="0"/>
              <a:t> about the learner who is struggling?</a:t>
            </a:r>
          </a:p>
          <a:p>
            <a:r>
              <a:rPr lang="en-US" baseline="0" dirty="0" smtClean="0"/>
              <a:t>It’s helpful to consider a differential diagnosis: the trainee may be subject to temporary life stressors, for example. Perhaps he has a true deficit of knowledge or clinical skills. Alternatively, she may have attitudinal or professionalism issues. Do not discount the possibility of a serious underlying substance abuse or mental health issue.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27</a:t>
            </a:fld>
            <a:endParaRPr lang="en-US"/>
          </a:p>
        </p:txBody>
      </p:sp>
    </p:spTree>
    <p:extLst>
      <p:ext uri="{BB962C8B-B14F-4D97-AF65-F5344CB8AC3E}">
        <p14:creationId xmlns:p14="http://schemas.microsoft.com/office/powerpoint/2010/main" val="3657979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whether the learner’s difficulty is “style” or “substance”. Talk to other faculty, ask them what they have observed. </a:t>
            </a:r>
          </a:p>
          <a:p>
            <a:r>
              <a:rPr lang="en-US" dirty="0" smtClean="0"/>
              <a:t>Finally, talk to the learner in a quiet, private place.</a:t>
            </a:r>
          </a:p>
          <a:p>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28</a:t>
            </a:fld>
            <a:endParaRPr lang="en-US"/>
          </a:p>
        </p:txBody>
      </p:sp>
    </p:spTree>
    <p:extLst>
      <p:ext uri="{BB962C8B-B14F-4D97-AF65-F5344CB8AC3E}">
        <p14:creationId xmlns:p14="http://schemas.microsoft.com/office/powerpoint/2010/main" val="4103100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Ask-Tell-Ask method. Ask the learner to self-assess: how does he think things are going? Listen to the response. Ask what their</a:t>
            </a:r>
            <a:r>
              <a:rPr lang="en-US" baseline="0" dirty="0" smtClean="0"/>
              <a:t> objectives are, and what they want to learn. </a:t>
            </a:r>
          </a:p>
          <a:p>
            <a:r>
              <a:rPr lang="en-US" baseline="0" dirty="0" smtClean="0"/>
              <a:t>Then, give your feedback using the modified feedback sandwich technique, and verify that the learner understands.</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29</a:t>
            </a:fld>
            <a:endParaRPr lang="en-US"/>
          </a:p>
        </p:txBody>
      </p:sp>
    </p:spTree>
    <p:extLst>
      <p:ext uri="{BB962C8B-B14F-4D97-AF65-F5344CB8AC3E}">
        <p14:creationId xmlns:p14="http://schemas.microsoft.com/office/powerpoint/2010/main" val="79236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is feedback? – specifically, it is the process of providing learners – in our case, surgical trainees and medical students -- with </a:t>
            </a:r>
            <a:r>
              <a:rPr lang="en-US" i="1" dirty="0" smtClean="0"/>
              <a:t>specific</a:t>
            </a:r>
            <a:r>
              <a:rPr lang="en-US" dirty="0" smtClean="0"/>
              <a:t> information about their current performance which </a:t>
            </a:r>
            <a:r>
              <a:rPr lang="en-US" i="1" dirty="0" smtClean="0"/>
              <a:t>they can use </a:t>
            </a:r>
            <a:r>
              <a:rPr lang="en-US" dirty="0" smtClean="0"/>
              <a:t>to improve and reinforce future performance</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3</a:t>
            </a:fld>
            <a:endParaRPr lang="en-US"/>
          </a:p>
        </p:txBody>
      </p:sp>
    </p:spTree>
    <p:extLst>
      <p:ext uri="{BB962C8B-B14F-4D97-AF65-F5344CB8AC3E}">
        <p14:creationId xmlns:p14="http://schemas.microsoft.com/office/powerpoint/2010/main" val="872814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no question that a struggling trainee can be a drain on the efficiency of a surgical service, and can potentially negatively affect patient care. You may want to continue to establish and revisit goals with the trainee, and have follow-up meetings. However, recognize that you may need help. Depending upon your role as a faculty member you may want to inform others within the training hierarchy.</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30</a:t>
            </a:fld>
            <a:endParaRPr lang="en-US"/>
          </a:p>
        </p:txBody>
      </p:sp>
    </p:spTree>
    <p:extLst>
      <p:ext uri="{BB962C8B-B14F-4D97-AF65-F5344CB8AC3E}">
        <p14:creationId xmlns:p14="http://schemas.microsoft.com/office/powerpoint/2010/main" val="2132340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let’s apply what we’ve</a:t>
            </a:r>
            <a:r>
              <a:rPr lang="en-US" baseline="0" dirty="0" smtClean="0"/>
              <a:t> learned!</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31</a:t>
            </a:fld>
            <a:endParaRPr lang="en-US"/>
          </a:p>
        </p:txBody>
      </p:sp>
    </p:spTree>
    <p:extLst>
      <p:ext uri="{BB962C8B-B14F-4D97-AF65-F5344CB8AC3E}">
        <p14:creationId xmlns:p14="http://schemas.microsoft.com/office/powerpoint/2010/main" val="2177830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are an attending who has a junior resident with you in Breast clinic. You are aware that this trainee has already had two previous patient interaction problems in the hospital that have required nursing involvement to resolve. Halfway through your day, the resident seems to be doing well until a current patient just seen by the resident (post-op mastectomy) requests to talk to you alone regarding their interaction.</a:t>
            </a:r>
          </a:p>
          <a:p>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32</a:t>
            </a:fld>
            <a:endParaRPr lang="en-US"/>
          </a:p>
        </p:txBody>
      </p:sp>
    </p:spTree>
    <p:extLst>
      <p:ext uri="{BB962C8B-B14F-4D97-AF65-F5344CB8AC3E}">
        <p14:creationId xmlns:p14="http://schemas.microsoft.com/office/powerpoint/2010/main" val="3683003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The patient then states that the resident is completely insensitive, showing no compassion whatsoever, was “rough” during the physical exam and generally showed a poor professional demeanor. You now prepare to give feedback to the trainee regarding this patient interaction.</a:t>
            </a:r>
          </a:p>
          <a:p>
            <a:endParaRPr lang="en-US" sz="2800" dirty="0" smtClean="0"/>
          </a:p>
        </p:txBody>
      </p:sp>
      <p:sp>
        <p:nvSpPr>
          <p:cNvPr id="4" name="Slide Number Placeholder 3"/>
          <p:cNvSpPr>
            <a:spLocks noGrp="1"/>
          </p:cNvSpPr>
          <p:nvPr>
            <p:ph type="sldNum" sz="quarter" idx="10"/>
          </p:nvPr>
        </p:nvSpPr>
        <p:spPr/>
        <p:txBody>
          <a:bodyPr/>
          <a:lstStyle/>
          <a:p>
            <a:fld id="{1C4740CC-D46D-4F20-9974-26930D1173D5}" type="slidenum">
              <a:rPr lang="en-US" smtClean="0"/>
              <a:t>33</a:t>
            </a:fld>
            <a:endParaRPr lang="en-US"/>
          </a:p>
        </p:txBody>
      </p:sp>
    </p:spTree>
    <p:extLst>
      <p:ext uri="{BB962C8B-B14F-4D97-AF65-F5344CB8AC3E}">
        <p14:creationId xmlns:p14="http://schemas.microsoft.com/office/powerpoint/2010/main" val="2715467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2800" dirty="0" smtClean="0"/>
              <a:t>The problem here is behavioral, but what</a:t>
            </a:r>
            <a:r>
              <a:rPr lang="en-US" sz="2800" baseline="0" dirty="0" smtClean="0"/>
              <a:t> is the nature of the underlying d</a:t>
            </a:r>
            <a:r>
              <a:rPr lang="en-US" sz="2800" dirty="0" smtClean="0"/>
              <a:t>eficiency in this case, knowledge,</a:t>
            </a:r>
            <a:r>
              <a:rPr lang="en-US" sz="2800" baseline="0" dirty="0" smtClean="0"/>
              <a:t> </a:t>
            </a:r>
            <a:r>
              <a:rPr lang="en-US" sz="2800" dirty="0" smtClean="0"/>
              <a:t>skills,</a:t>
            </a:r>
            <a:r>
              <a:rPr lang="en-US" sz="2800" baseline="0" dirty="0" smtClean="0"/>
              <a:t> or </a:t>
            </a:r>
            <a:r>
              <a:rPr lang="en-US" sz="2800" dirty="0" smtClean="0"/>
              <a:t>attitude? </a:t>
            </a:r>
          </a:p>
          <a:p>
            <a:r>
              <a:rPr lang="en-US" sz="2800" dirty="0" smtClean="0"/>
              <a:t>What is a differential diagnosis of this problem?</a:t>
            </a:r>
            <a:r>
              <a:rPr lang="en-US" sz="2800" baseline="0" dirty="0" smtClean="0"/>
              <a:t> could be: inadequate training in clinical skills; inadequate performance of clinical skills; lack of concentration (personal life issues); chronic behavioral problem; acute behavioral problem secondary to personal issues. </a:t>
            </a:r>
          </a:p>
          <a:p>
            <a:r>
              <a:rPr lang="en-US" sz="2800" baseline="0" dirty="0" smtClean="0"/>
              <a:t>How you approach giving feedback to this resident will depend heavily upon what the underlying issue is.</a:t>
            </a:r>
          </a:p>
        </p:txBody>
      </p:sp>
      <p:sp>
        <p:nvSpPr>
          <p:cNvPr id="4" name="Slide Number Placeholder 3"/>
          <p:cNvSpPr>
            <a:spLocks noGrp="1"/>
          </p:cNvSpPr>
          <p:nvPr>
            <p:ph type="sldNum" sz="quarter" idx="10"/>
          </p:nvPr>
        </p:nvSpPr>
        <p:spPr/>
        <p:txBody>
          <a:bodyPr/>
          <a:lstStyle/>
          <a:p>
            <a:fld id="{1C4740CC-D46D-4F20-9974-26930D1173D5}" type="slidenum">
              <a:rPr lang="en-US" smtClean="0"/>
              <a:t>34</a:t>
            </a:fld>
            <a:endParaRPr lang="en-US"/>
          </a:p>
        </p:txBody>
      </p:sp>
    </p:spTree>
    <p:extLst>
      <p:ext uri="{BB962C8B-B14F-4D97-AF65-F5344CB8AC3E}">
        <p14:creationId xmlns:p14="http://schemas.microsoft.com/office/powerpoint/2010/main" val="841625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2800" baseline="0" dirty="0" smtClean="0"/>
              <a:t>How do you approach giving feedback to this trainee?</a:t>
            </a:r>
          </a:p>
          <a:p>
            <a:r>
              <a:rPr lang="en-US" sz="2800" baseline="0" dirty="0" smtClean="0"/>
              <a:t>Number 1: the best time is immediate; the trainee has just experienced the interaction and it will be fresh in his mind.</a:t>
            </a:r>
          </a:p>
          <a:p>
            <a:r>
              <a:rPr lang="en-US" sz="2800" baseline="0" dirty="0" smtClean="0"/>
              <a:t>Next, find a quiet and private place to talk, perhaps an empty exam room. </a:t>
            </a:r>
          </a:p>
          <a:p>
            <a:r>
              <a:rPr lang="en-US" sz="2800" baseline="0" dirty="0" smtClean="0"/>
              <a:t>Ask-Tell-Ask. Begin by asking the resident how </a:t>
            </a:r>
            <a:r>
              <a:rPr lang="en-US" sz="2800" i="1" baseline="0" dirty="0" smtClean="0"/>
              <a:t>he</a:t>
            </a:r>
            <a:r>
              <a:rPr lang="en-US" sz="2800" baseline="0" dirty="0" smtClean="0"/>
              <a:t> thought the interaction with this patient went. </a:t>
            </a:r>
            <a:r>
              <a:rPr lang="en-US" sz="2800" i="1" baseline="0" dirty="0" smtClean="0"/>
              <a:t>Listen</a:t>
            </a:r>
            <a:r>
              <a:rPr lang="en-US" sz="2800" baseline="0" dirty="0" smtClean="0"/>
              <a:t> to what he has to say; his response is likely to illuminate the diagnosis of the underlying problem. </a:t>
            </a:r>
          </a:p>
          <a:p>
            <a:r>
              <a:rPr lang="en-US" sz="2800" baseline="0" dirty="0" smtClean="0"/>
              <a:t>Then tell him what the patient told you about their interaction, and ask for his reflections. What may he have done to contribute to the patient’s negative experience? Based upon what you believe is the fundamental issue, construct a plan or “next step” for this trainee. </a:t>
            </a:r>
            <a:endParaRPr lang="en-US" sz="2800" dirty="0" smtClean="0"/>
          </a:p>
          <a:p>
            <a:endParaRPr lang="en-US" sz="2800" dirty="0"/>
          </a:p>
        </p:txBody>
      </p:sp>
      <p:sp>
        <p:nvSpPr>
          <p:cNvPr id="4" name="Slide Number Placeholder 3"/>
          <p:cNvSpPr>
            <a:spLocks noGrp="1"/>
          </p:cNvSpPr>
          <p:nvPr>
            <p:ph type="sldNum" sz="quarter" idx="10"/>
          </p:nvPr>
        </p:nvSpPr>
        <p:spPr/>
        <p:txBody>
          <a:bodyPr/>
          <a:lstStyle/>
          <a:p>
            <a:fld id="{1C4740CC-D46D-4F20-9974-26930D1173D5}" type="slidenum">
              <a:rPr lang="en-US" smtClean="0"/>
              <a:t>35</a:t>
            </a:fld>
            <a:endParaRPr lang="en-US"/>
          </a:p>
        </p:txBody>
      </p:sp>
    </p:spTree>
    <p:extLst>
      <p:ext uri="{BB962C8B-B14F-4D97-AF65-F5344CB8AC3E}">
        <p14:creationId xmlns:p14="http://schemas.microsoft.com/office/powerpoint/2010/main" val="977899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another scenario.</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You are an attending making rounds on a Saturday morning in the SICU. You note the patient admitted 48 hours previously with gangrenous </a:t>
            </a:r>
            <a:r>
              <a:rPr lang="en-US" b="0" dirty="0" err="1" smtClean="0"/>
              <a:t>cholecystitis</a:t>
            </a:r>
            <a:r>
              <a:rPr lang="en-US" b="0" dirty="0" smtClean="0"/>
              <a:t> and obvious bacteremia is now on 30 mcg of dopamine because of hypotension through the night, but has no Foley catheter, no invasive monitoring and no other workup has been completed.</a:t>
            </a:r>
          </a:p>
          <a:p>
            <a:endParaRPr lang="en-US" b="0" dirty="0"/>
          </a:p>
        </p:txBody>
      </p:sp>
      <p:sp>
        <p:nvSpPr>
          <p:cNvPr id="4" name="Slide Number Placeholder 3"/>
          <p:cNvSpPr>
            <a:spLocks noGrp="1"/>
          </p:cNvSpPr>
          <p:nvPr>
            <p:ph type="sldNum" sz="quarter" idx="10"/>
          </p:nvPr>
        </p:nvSpPr>
        <p:spPr/>
        <p:txBody>
          <a:bodyPr/>
          <a:lstStyle/>
          <a:p>
            <a:fld id="{1C4740CC-D46D-4F20-9974-26930D1173D5}" type="slidenum">
              <a:rPr lang="en-US" smtClean="0"/>
              <a:t>36</a:t>
            </a:fld>
            <a:endParaRPr lang="en-US"/>
          </a:p>
        </p:txBody>
      </p:sp>
    </p:spTree>
    <p:extLst>
      <p:ext uri="{BB962C8B-B14F-4D97-AF65-F5344CB8AC3E}">
        <p14:creationId xmlns:p14="http://schemas.microsoft.com/office/powerpoint/2010/main" val="483367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dirty="0" smtClean="0"/>
              <a:t>The PGY 2 managing the patient during the last 12 hours approaches you on the unit to update you on the progress of this patient. You then prepare to give feedback to the resident regarding this patient’s management. </a:t>
            </a:r>
          </a:p>
          <a:p>
            <a:endParaRPr lang="en-US" sz="2800" b="0" dirty="0" smtClean="0"/>
          </a:p>
          <a:p>
            <a:endParaRPr lang="en-US" sz="2800" b="0" dirty="0" smtClean="0"/>
          </a:p>
        </p:txBody>
      </p:sp>
      <p:sp>
        <p:nvSpPr>
          <p:cNvPr id="4" name="Slide Number Placeholder 3"/>
          <p:cNvSpPr>
            <a:spLocks noGrp="1"/>
          </p:cNvSpPr>
          <p:nvPr>
            <p:ph type="sldNum" sz="quarter" idx="10"/>
          </p:nvPr>
        </p:nvSpPr>
        <p:spPr/>
        <p:txBody>
          <a:bodyPr/>
          <a:lstStyle/>
          <a:p>
            <a:fld id="{1C4740CC-D46D-4F20-9974-26930D1173D5}" type="slidenum">
              <a:rPr lang="en-US" smtClean="0"/>
              <a:t>37</a:t>
            </a:fld>
            <a:endParaRPr lang="en-US"/>
          </a:p>
        </p:txBody>
      </p:sp>
    </p:spTree>
    <p:extLst>
      <p:ext uri="{BB962C8B-B14F-4D97-AF65-F5344CB8AC3E}">
        <p14:creationId xmlns:p14="http://schemas.microsoft.com/office/powerpoint/2010/main" val="2392781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2800" dirty="0" smtClean="0"/>
              <a:t>What</a:t>
            </a:r>
            <a:r>
              <a:rPr lang="en-US" sz="2800" baseline="0" dirty="0" smtClean="0"/>
              <a:t> is the nature of the d</a:t>
            </a:r>
            <a:r>
              <a:rPr lang="en-US" sz="2800" dirty="0" smtClean="0"/>
              <a:t>eficiency in this case, knowledge,</a:t>
            </a:r>
            <a:r>
              <a:rPr lang="en-US" sz="2800" baseline="0" dirty="0" smtClean="0"/>
              <a:t> </a:t>
            </a:r>
            <a:r>
              <a:rPr lang="en-US" sz="2800" dirty="0" smtClean="0"/>
              <a:t>skills,</a:t>
            </a:r>
            <a:r>
              <a:rPr lang="en-US" sz="2800" baseline="0" dirty="0" smtClean="0"/>
              <a:t> or </a:t>
            </a:r>
            <a:r>
              <a:rPr lang="en-US" sz="2800" dirty="0" smtClean="0"/>
              <a:t>attitude? – the deficiency would appear to be cognitive</a:t>
            </a:r>
            <a:r>
              <a:rPr lang="en-US" sz="2800" baseline="0" dirty="0" smtClean="0"/>
              <a:t> and/or behavioral. </a:t>
            </a:r>
            <a:endParaRPr lang="en-US" sz="2800" dirty="0" smtClean="0"/>
          </a:p>
          <a:p>
            <a:endParaRPr lang="en-US" sz="2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What is a differential diagnosis of this problem?</a:t>
            </a:r>
            <a:r>
              <a:rPr lang="en-US" sz="2800" baseline="0" dirty="0" smtClean="0"/>
              <a:t> – could be a pure cognitive deficiency alone; could be “laziness” (behavioral) alone or compounding a cognitive deficiency; another possibility is a systems issue, including for example inadequate chain of command or lack of supervision. </a:t>
            </a:r>
            <a:endParaRPr lang="en-US" sz="2800" dirty="0" smtClean="0"/>
          </a:p>
          <a:p>
            <a:endParaRPr lang="en-US" sz="2800" baseline="0" dirty="0" smtClean="0"/>
          </a:p>
        </p:txBody>
      </p:sp>
      <p:sp>
        <p:nvSpPr>
          <p:cNvPr id="4" name="Slide Number Placeholder 3"/>
          <p:cNvSpPr>
            <a:spLocks noGrp="1"/>
          </p:cNvSpPr>
          <p:nvPr>
            <p:ph type="sldNum" sz="quarter" idx="10"/>
          </p:nvPr>
        </p:nvSpPr>
        <p:spPr/>
        <p:txBody>
          <a:bodyPr/>
          <a:lstStyle/>
          <a:p>
            <a:fld id="{1C4740CC-D46D-4F20-9974-26930D1173D5}" type="slidenum">
              <a:rPr lang="en-US" smtClean="0"/>
              <a:t>38</a:t>
            </a:fld>
            <a:endParaRPr lang="en-US"/>
          </a:p>
        </p:txBody>
      </p:sp>
    </p:spTree>
    <p:extLst>
      <p:ext uri="{BB962C8B-B14F-4D97-AF65-F5344CB8AC3E}">
        <p14:creationId xmlns:p14="http://schemas.microsoft.com/office/powerpoint/2010/main" val="2498421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sz="2800" baseline="0" dirty="0" smtClean="0"/>
              <a:t>How do you approach giving feedback to this trainee?</a:t>
            </a:r>
          </a:p>
          <a:p>
            <a:r>
              <a:rPr lang="en-US" sz="2800" baseline="0" dirty="0" smtClean="0"/>
              <a:t>In this case, obviously the needs of the patient must come first. </a:t>
            </a:r>
          </a:p>
          <a:p>
            <a:r>
              <a:rPr lang="en-US" sz="2800" baseline="0" dirty="0" smtClean="0"/>
              <a:t>However, you need to give feedback to the resident as soon as reasonably possible. You must avoid the temptation to issue “high-decibel feedback” which simply puts the resident on the defensive, isn’t effective to change behavior, and reflects poorly on you! – it may be wiser for you to “cool off” before approaching the resident regarding this issue. Again, find a private place.</a:t>
            </a:r>
          </a:p>
          <a:p>
            <a:r>
              <a:rPr lang="en-US" sz="2800" baseline="0" dirty="0" smtClean="0"/>
              <a:t>Use Ask-Tell-Ask. Begin by asking the resident what happened. </a:t>
            </a:r>
            <a:r>
              <a:rPr lang="en-US" sz="2800" i="1" baseline="0" dirty="0" smtClean="0"/>
              <a:t>Listen</a:t>
            </a:r>
            <a:r>
              <a:rPr lang="en-US" sz="2800" baseline="0" dirty="0" smtClean="0"/>
              <a:t> to what she has to say; her response is likely to illuminate the diagnosis of the underlying problem. </a:t>
            </a:r>
          </a:p>
          <a:p>
            <a:r>
              <a:rPr lang="en-US" sz="2800" baseline="0" dirty="0" smtClean="0"/>
              <a:t>Then tell her what you observed, and ask for her reflections. Based upon what you believe is the fundamental issue, construct a plan or “next step” for this trainee. </a:t>
            </a:r>
            <a:endParaRPr lang="en-US" sz="2800" dirty="0" smtClean="0"/>
          </a:p>
          <a:p>
            <a:endParaRPr lang="en-US" sz="2800" dirty="0"/>
          </a:p>
        </p:txBody>
      </p:sp>
      <p:sp>
        <p:nvSpPr>
          <p:cNvPr id="4" name="Slide Number Placeholder 3"/>
          <p:cNvSpPr>
            <a:spLocks noGrp="1"/>
          </p:cNvSpPr>
          <p:nvPr>
            <p:ph type="sldNum" sz="quarter" idx="10"/>
          </p:nvPr>
        </p:nvSpPr>
        <p:spPr/>
        <p:txBody>
          <a:bodyPr/>
          <a:lstStyle/>
          <a:p>
            <a:fld id="{1C4740CC-D46D-4F20-9974-26930D1173D5}" type="slidenum">
              <a:rPr lang="en-US" smtClean="0"/>
              <a:t>39</a:t>
            </a:fld>
            <a:endParaRPr lang="en-US"/>
          </a:p>
        </p:txBody>
      </p:sp>
    </p:spTree>
    <p:extLst>
      <p:ext uri="{BB962C8B-B14F-4D97-AF65-F5344CB8AC3E}">
        <p14:creationId xmlns:p14="http://schemas.microsoft.com/office/powerpoint/2010/main" val="1751540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give feedback? – it turns out, it is important to shaping behavior! </a:t>
            </a:r>
          </a:p>
          <a:p>
            <a:r>
              <a:rPr lang="en-US" baseline="0" dirty="0" smtClean="0"/>
              <a:t>And, the skill of giving effective feedback can be learned.</a:t>
            </a:r>
          </a:p>
          <a:p>
            <a:r>
              <a:rPr lang="en-US" baseline="0" dirty="0" smtClean="0"/>
              <a:t>Note that different tactics may be necessary to provide feedback for the different core competencies in trainees. Giving feedback about surgical technique, for example, may require a different approach than feedback about a knowledge deficit. But the principles that apply are similar.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4</a:t>
            </a:fld>
            <a:endParaRPr lang="en-US"/>
          </a:p>
        </p:txBody>
      </p:sp>
    </p:spTree>
    <p:extLst>
      <p:ext uri="{BB962C8B-B14F-4D97-AF65-F5344CB8AC3E}">
        <p14:creationId xmlns:p14="http://schemas.microsoft.com/office/powerpoint/2010/main" val="26206602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summary,</a:t>
            </a:r>
            <a:r>
              <a:rPr lang="en-US" baseline="0" dirty="0"/>
              <a:t> </a:t>
            </a:r>
            <a:r>
              <a:rPr lang="en-US" baseline="0" dirty="0" smtClean="0"/>
              <a:t>formative verbal feedback is important to shaping behavior in trainees!</a:t>
            </a:r>
          </a:p>
          <a:p>
            <a:r>
              <a:rPr lang="en-US" baseline="0" dirty="0" smtClean="0"/>
              <a:t>Direct observation is the currency of feedback. </a:t>
            </a:r>
          </a:p>
          <a:p>
            <a:r>
              <a:rPr lang="en-US" baseline="0" dirty="0" smtClean="0"/>
              <a:t>Understand that giving </a:t>
            </a:r>
            <a:r>
              <a:rPr lang="en-US" i="1" baseline="0" dirty="0" smtClean="0"/>
              <a:t>and receiving </a:t>
            </a:r>
            <a:r>
              <a:rPr lang="en-US" baseline="0" dirty="0" smtClean="0"/>
              <a:t>feedback can elicit strong emotional responses. </a:t>
            </a:r>
          </a:p>
          <a:p>
            <a:r>
              <a:rPr lang="en-US" baseline="0" dirty="0" smtClean="0"/>
              <a:t>Timing is very important; feedback should be issued as soon as possible after an observation is made.</a:t>
            </a:r>
          </a:p>
          <a:p>
            <a:r>
              <a:rPr lang="en-US" baseline="0" dirty="0" smtClean="0"/>
              <a:t>Refrain from judging the trainee, rather present the feedback as information.</a:t>
            </a:r>
          </a:p>
          <a:p>
            <a:r>
              <a:rPr lang="en-US" baseline="0" dirty="0" smtClean="0"/>
              <a:t>Remember, the ultimate goal is for you and the trainee to work together toward improving the trainee’s performance.</a:t>
            </a:r>
            <a:endParaRPr lang="en-US" dirty="0" smtClean="0"/>
          </a:p>
        </p:txBody>
      </p:sp>
      <p:sp>
        <p:nvSpPr>
          <p:cNvPr id="4" name="Slide Number Placeholder 3"/>
          <p:cNvSpPr>
            <a:spLocks noGrp="1"/>
          </p:cNvSpPr>
          <p:nvPr>
            <p:ph type="sldNum" sz="quarter" idx="10"/>
          </p:nvPr>
        </p:nvSpPr>
        <p:spPr/>
        <p:txBody>
          <a:bodyPr/>
          <a:lstStyle/>
          <a:p>
            <a:fld id="{1C4740CC-D46D-4F20-9974-26930D1173D5}" type="slidenum">
              <a:rPr lang="en-US" smtClean="0"/>
              <a:t>40</a:t>
            </a:fld>
            <a:endParaRPr lang="en-US"/>
          </a:p>
        </p:txBody>
      </p:sp>
    </p:spTree>
    <p:extLst>
      <p:ext uri="{BB962C8B-B14F-4D97-AF65-F5344CB8AC3E}">
        <p14:creationId xmlns:p14="http://schemas.microsoft.com/office/powerpoint/2010/main" val="955371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absence of good feedback,</a:t>
            </a:r>
          </a:p>
          <a:p>
            <a:r>
              <a:rPr lang="en-US" dirty="0" smtClean="0"/>
              <a:t>Mistakes are perpetuated</a:t>
            </a:r>
          </a:p>
          <a:p>
            <a:r>
              <a:rPr lang="en-US" dirty="0" smtClean="0"/>
              <a:t>Good performance is not reinforced, and may extinguish</a:t>
            </a:r>
          </a:p>
          <a:p>
            <a:r>
              <a:rPr lang="en-US" dirty="0" smtClean="0"/>
              <a:t>And clinical competence, which is the ultimate objective for our trainees, is achieved </a:t>
            </a:r>
            <a:r>
              <a:rPr lang="en-US" smtClean="0"/>
              <a:t>only</a:t>
            </a:r>
            <a:r>
              <a:rPr lang="en-US" baseline="0" smtClean="0"/>
              <a:t> empirically, if at all.</a:t>
            </a:r>
            <a:endParaRPr lang="en-US"/>
          </a:p>
        </p:txBody>
      </p:sp>
      <p:sp>
        <p:nvSpPr>
          <p:cNvPr id="4" name="Slide Number Placeholder 3"/>
          <p:cNvSpPr>
            <a:spLocks noGrp="1"/>
          </p:cNvSpPr>
          <p:nvPr>
            <p:ph type="sldNum" sz="quarter" idx="10"/>
          </p:nvPr>
        </p:nvSpPr>
        <p:spPr/>
        <p:txBody>
          <a:bodyPr/>
          <a:lstStyle/>
          <a:p>
            <a:fld id="{1C4740CC-D46D-4F20-9974-26930D1173D5}" type="slidenum">
              <a:rPr lang="en-US" smtClean="0"/>
              <a:t>41</a:t>
            </a:fld>
            <a:endParaRPr lang="en-US"/>
          </a:p>
        </p:txBody>
      </p:sp>
    </p:spTree>
    <p:extLst>
      <p:ext uri="{BB962C8B-B14F-4D97-AF65-F5344CB8AC3E}">
        <p14:creationId xmlns:p14="http://schemas.microsoft.com/office/powerpoint/2010/main" val="174752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large variety of options to provide feedback to trainees on their performance, including oral and written examinations, simulation, 360 degree assessments,</a:t>
            </a:r>
            <a:r>
              <a:rPr lang="en-US" baseline="0" dirty="0" smtClean="0"/>
              <a:t> and assessments by supervising clinicians. Assessments can also take a variety of forms, including structured direct observation, global ratings, and formative verbal feedback.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5</a:t>
            </a:fld>
            <a:endParaRPr lang="en-US"/>
          </a:p>
        </p:txBody>
      </p:sp>
    </p:spTree>
    <p:extLst>
      <p:ext uri="{BB962C8B-B14F-4D97-AF65-F5344CB8AC3E}">
        <p14:creationId xmlns:p14="http://schemas.microsoft.com/office/powerpoint/2010/main" val="1699537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 purposes of this module, we will focus on this last one, which is so important in our day-to-day interactions with house staff and medical students. </a:t>
            </a:r>
            <a:endParaRPr lang="en-US" dirty="0" smtClean="0"/>
          </a:p>
          <a:p>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6</a:t>
            </a:fld>
            <a:endParaRPr lang="en-US"/>
          </a:p>
        </p:txBody>
      </p:sp>
    </p:spTree>
    <p:extLst>
      <p:ext uri="{BB962C8B-B14F-4D97-AF65-F5344CB8AC3E}">
        <p14:creationId xmlns:p14="http://schemas.microsoft.com/office/powerpoint/2010/main" val="359495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Studies that have examined the value of feedback</a:t>
            </a:r>
            <a:r>
              <a:rPr lang="en-US" baseline="0" dirty="0" smtClean="0"/>
              <a:t> have consistently shown that trainees consistently rate feedback that results from observation by attending physicians (and peers) the highest in terms of its educational value. </a:t>
            </a:r>
            <a:endParaRPr lang="en-US" dirty="0"/>
          </a:p>
        </p:txBody>
      </p:sp>
      <p:sp>
        <p:nvSpPr>
          <p:cNvPr id="4" name="Slide Number Placeholder 3"/>
          <p:cNvSpPr>
            <a:spLocks noGrp="1"/>
          </p:cNvSpPr>
          <p:nvPr>
            <p:ph type="sldNum" sz="quarter" idx="10"/>
          </p:nvPr>
        </p:nvSpPr>
        <p:spPr/>
        <p:txBody>
          <a:bodyPr/>
          <a:lstStyle/>
          <a:p>
            <a:fld id="{1C4740CC-D46D-4F20-9974-26930D1173D5}" type="slidenum">
              <a:rPr lang="en-US" smtClean="0"/>
              <a:t>7</a:t>
            </a:fld>
            <a:endParaRPr lang="en-US"/>
          </a:p>
        </p:txBody>
      </p:sp>
    </p:spTree>
    <p:extLst>
      <p:ext uri="{BB962C8B-B14F-4D97-AF65-F5344CB8AC3E}">
        <p14:creationId xmlns:p14="http://schemas.microsoft.com/office/powerpoint/2010/main" val="385472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2800" dirty="0" smtClean="0"/>
              <a:t>The ultimate goal of feedback is to describe</a:t>
            </a:r>
            <a:r>
              <a:rPr lang="en-US" sz="2800" baseline="0" dirty="0" smtClean="0"/>
              <a:t> to the learner the discrepancies between current demonstrated proficiencies, and desired proficiencies.</a:t>
            </a:r>
          </a:p>
          <a:p>
            <a:r>
              <a:rPr lang="en-US" sz="2800" dirty="0" smtClean="0"/>
              <a:t>What is a “desired proficiency”? How does the learner know what that</a:t>
            </a:r>
            <a:r>
              <a:rPr lang="en-US" sz="2800" baseline="0" dirty="0" smtClean="0"/>
              <a:t> is? – ideally, you should have </a:t>
            </a:r>
            <a:r>
              <a:rPr lang="en-US" sz="2800" i="1" baseline="0" dirty="0" smtClean="0"/>
              <a:t>written objectives </a:t>
            </a:r>
            <a:r>
              <a:rPr lang="en-US" sz="2800" baseline="0" dirty="0" smtClean="0"/>
              <a:t>of what desired proficiencies are.</a:t>
            </a:r>
            <a:endParaRPr lang="en-US" sz="2800" dirty="0"/>
          </a:p>
        </p:txBody>
      </p:sp>
      <p:sp>
        <p:nvSpPr>
          <p:cNvPr id="4" name="Slide Number Placeholder 3"/>
          <p:cNvSpPr>
            <a:spLocks noGrp="1"/>
          </p:cNvSpPr>
          <p:nvPr>
            <p:ph type="sldNum" sz="quarter" idx="10"/>
          </p:nvPr>
        </p:nvSpPr>
        <p:spPr/>
        <p:txBody>
          <a:bodyPr/>
          <a:lstStyle/>
          <a:p>
            <a:fld id="{1C4740CC-D46D-4F20-9974-26930D1173D5}" type="slidenum">
              <a:rPr lang="en-US" smtClean="0"/>
              <a:t>8</a:t>
            </a:fld>
            <a:endParaRPr lang="en-US"/>
          </a:p>
        </p:txBody>
      </p:sp>
    </p:spTree>
    <p:extLst>
      <p:ext uri="{BB962C8B-B14F-4D97-AF65-F5344CB8AC3E}">
        <p14:creationId xmlns:p14="http://schemas.microsoft.com/office/powerpoint/2010/main" val="1427373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800" dirty="0" smtClean="0"/>
              <a:t>In a randomized controlled trial, teachers in the experimental group received</a:t>
            </a:r>
            <a:r>
              <a:rPr lang="en-US" sz="2800" baseline="0" dirty="0" smtClean="0"/>
              <a:t> “intensive feedback” on their skills as teachers. Compared to a group receiving no feedback, the experimental group showed significant improvement in certain target behaviors.</a:t>
            </a:r>
          </a:p>
          <a:p>
            <a:r>
              <a:rPr lang="en-US" sz="2800" dirty="0" smtClean="0"/>
              <a:t>Feedback works to change behavior!</a:t>
            </a:r>
            <a:endParaRPr lang="en-US" sz="2800" dirty="0"/>
          </a:p>
        </p:txBody>
      </p:sp>
      <p:sp>
        <p:nvSpPr>
          <p:cNvPr id="4" name="Slide Number Placeholder 3"/>
          <p:cNvSpPr>
            <a:spLocks noGrp="1"/>
          </p:cNvSpPr>
          <p:nvPr>
            <p:ph type="sldNum" sz="quarter" idx="10"/>
          </p:nvPr>
        </p:nvSpPr>
        <p:spPr/>
        <p:txBody>
          <a:bodyPr/>
          <a:lstStyle/>
          <a:p>
            <a:fld id="{1C4740CC-D46D-4F20-9974-26930D1173D5}" type="slidenum">
              <a:rPr lang="en-US" smtClean="0"/>
              <a:t>9</a:t>
            </a:fld>
            <a:endParaRPr lang="en-US"/>
          </a:p>
        </p:txBody>
      </p:sp>
    </p:spTree>
    <p:extLst>
      <p:ext uri="{BB962C8B-B14F-4D97-AF65-F5344CB8AC3E}">
        <p14:creationId xmlns:p14="http://schemas.microsoft.com/office/powerpoint/2010/main" val="47625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BE3583-BE53-4D51-A211-462A0E9E5987}"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165250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E3583-BE53-4D51-A211-462A0E9E5987}"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4058972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E3583-BE53-4D51-A211-462A0E9E5987}"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74040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BE3583-BE53-4D51-A211-462A0E9E5987}"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1142859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BE3583-BE53-4D51-A211-462A0E9E5987}" type="datetimeFigureOut">
              <a:rPr lang="en-US" smtClean="0"/>
              <a:t>3/23/2016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288067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BE3583-BE53-4D51-A211-462A0E9E5987}" type="datetimeFigureOut">
              <a:rPr lang="en-US" smtClean="0"/>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382048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BE3583-BE53-4D51-A211-462A0E9E5987}" type="datetimeFigureOut">
              <a:rPr lang="en-US" smtClean="0"/>
              <a:t>3/23/2016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381743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BE3583-BE53-4D51-A211-462A0E9E5987}" type="datetimeFigureOut">
              <a:rPr lang="en-US" smtClean="0"/>
              <a:t>3/23/2016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50726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E3583-BE53-4D51-A211-462A0E9E5987}" type="datetimeFigureOut">
              <a:rPr lang="en-US" smtClean="0"/>
              <a:t>3/23/2016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35889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BE3583-BE53-4D51-A211-462A0E9E5987}" type="datetimeFigureOut">
              <a:rPr lang="en-US" smtClean="0"/>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3571406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BE3583-BE53-4D51-A211-462A0E9E5987}" type="datetimeFigureOut">
              <a:rPr lang="en-US" smtClean="0"/>
              <a:t>3/23/2016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5FA77-C8BA-40E7-8E4D-0307A33E05A6}" type="slidenum">
              <a:rPr lang="en-US" smtClean="0"/>
              <a:t>‹#›</a:t>
            </a:fld>
            <a:endParaRPr lang="en-US"/>
          </a:p>
        </p:txBody>
      </p:sp>
    </p:spTree>
    <p:extLst>
      <p:ext uri="{BB962C8B-B14F-4D97-AF65-F5344CB8AC3E}">
        <p14:creationId xmlns:p14="http://schemas.microsoft.com/office/powerpoint/2010/main" val="2332240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E3583-BE53-4D51-A211-462A0E9E5987}" type="datetimeFigureOut">
              <a:rPr lang="en-US" smtClean="0"/>
              <a:t>3/23/2016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5FA77-C8BA-40E7-8E4D-0307A33E05A6}" type="slidenum">
              <a:rPr lang="en-US" smtClean="0"/>
              <a:t>‹#›</a:t>
            </a:fld>
            <a:endParaRPr lang="en-US"/>
          </a:p>
        </p:txBody>
      </p:sp>
    </p:spTree>
    <p:extLst>
      <p:ext uri="{BB962C8B-B14F-4D97-AF65-F5344CB8AC3E}">
        <p14:creationId xmlns:p14="http://schemas.microsoft.com/office/powerpoint/2010/main" val="2016506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381000"/>
            <a:ext cx="7772400" cy="5257800"/>
          </a:xfrm>
        </p:spPr>
        <p:txBody>
          <a:bodyPr>
            <a:normAutofit fontScale="90000"/>
          </a:bodyPr>
          <a:lstStyle/>
          <a:p>
            <a:pPr algn="ctr"/>
            <a:r>
              <a:rPr lang="en-US" sz="4400" b="1" dirty="0" smtClean="0">
                <a:solidFill>
                  <a:schemeClr val="tx2"/>
                </a:solidFill>
              </a:rPr>
              <a:t/>
            </a:r>
            <a:br>
              <a:rPr lang="en-US" sz="4400" b="1" dirty="0" smtClean="0">
                <a:solidFill>
                  <a:schemeClr val="tx2"/>
                </a:solidFill>
              </a:rPr>
            </a:br>
            <a:r>
              <a:rPr lang="en-US" b="1" dirty="0">
                <a:solidFill>
                  <a:schemeClr val="tx2"/>
                </a:solidFill>
              </a:rPr>
              <a:t/>
            </a:r>
            <a:br>
              <a:rPr lang="en-US" b="1" dirty="0">
                <a:solidFill>
                  <a:schemeClr val="tx2"/>
                </a:solidFill>
              </a:rPr>
            </a:br>
            <a:r>
              <a:rPr lang="en-US" sz="4400" b="1" dirty="0" smtClean="0">
                <a:solidFill>
                  <a:schemeClr val="tx2"/>
                </a:solidFill>
              </a:rPr>
              <a:t>Feedback Skills: Enhancing Trainee Performance</a:t>
            </a:r>
            <a:r>
              <a:rPr lang="en-US" b="1" dirty="0" smtClean="0"/>
              <a:t/>
            </a:r>
            <a:br>
              <a:rPr lang="en-US" b="1" dirty="0" smtClean="0"/>
            </a:br>
            <a:r>
              <a:rPr lang="en-US" b="1" dirty="0" smtClean="0"/>
              <a:t/>
            </a:r>
            <a:br>
              <a:rPr lang="en-US" b="1" dirty="0" smtClean="0"/>
            </a:br>
            <a:r>
              <a:rPr lang="en-US" b="1" dirty="0" smtClean="0"/>
              <a:t/>
            </a:r>
            <a:br>
              <a:rPr lang="en-US" b="1" dirty="0" smtClean="0"/>
            </a:br>
            <a:r>
              <a:rPr lang="en-US" b="1" dirty="0"/>
              <a:t/>
            </a:r>
            <a:br>
              <a:rPr lang="en-US" b="1" dirty="0"/>
            </a:br>
            <a:r>
              <a:rPr lang="en-US" sz="3600" dirty="0" smtClean="0"/>
              <a:t>Board of Governors</a:t>
            </a:r>
            <a:br>
              <a:rPr lang="en-US" sz="3600" dirty="0" smtClean="0"/>
            </a:br>
            <a:r>
              <a:rPr lang="en-US" sz="3600" dirty="0" smtClean="0"/>
              <a:t>Education Pillar</a:t>
            </a:r>
            <a:br>
              <a:rPr lang="en-US" sz="3600" dirty="0" smtClean="0"/>
            </a:br>
            <a:r>
              <a:rPr lang="en-US" sz="3600" dirty="0" smtClean="0"/>
              <a:t>Surgical Training Workgroup</a:t>
            </a:r>
            <a:r>
              <a:rPr lang="en-US" dirty="0" smtClean="0">
                <a:solidFill>
                  <a:srgbClr val="FFFF00"/>
                </a:solidFill>
              </a:rPr>
              <a:t/>
            </a:r>
            <a:br>
              <a:rPr lang="en-US" dirty="0" smtClean="0">
                <a:solidFill>
                  <a:srgbClr val="FFFF00"/>
                </a:solidFill>
              </a:rPr>
            </a:br>
            <a:r>
              <a:rPr lang="en-US" dirty="0" smtClean="0"/>
              <a:t/>
            </a:r>
            <a:br>
              <a:rPr lang="en-US" dirty="0" smtClean="0"/>
            </a:br>
            <a:endParaRPr lang="en-US" sz="2800" dirty="0">
              <a:solidFill>
                <a:schemeClr val="tx1"/>
              </a:solidFill>
            </a:endParaRPr>
          </a:p>
        </p:txBody>
      </p:sp>
      <p:sp>
        <p:nvSpPr>
          <p:cNvPr id="2" name="TextBox 1"/>
          <p:cNvSpPr txBox="1"/>
          <p:nvPr/>
        </p:nvSpPr>
        <p:spPr>
          <a:xfrm>
            <a:off x="914400" y="2667000"/>
            <a:ext cx="3581400" cy="461665"/>
          </a:xfrm>
          <a:prstGeom prst="rect">
            <a:avLst/>
          </a:prstGeom>
          <a:noFill/>
        </p:spPr>
        <p:txBody>
          <a:bodyPr wrap="square" rtlCol="0">
            <a:spAutoFit/>
          </a:bodyPr>
          <a:lstStyle/>
          <a:p>
            <a:pPr algn="ctr"/>
            <a:r>
              <a:rPr lang="en-US" sz="2400" dirty="0" smtClean="0"/>
              <a:t>AJ Copeland, MD, FACS</a:t>
            </a:r>
            <a:endParaRPr lang="en-US" sz="2400" dirty="0"/>
          </a:p>
        </p:txBody>
      </p:sp>
      <p:sp>
        <p:nvSpPr>
          <p:cNvPr id="3" name="TextBox 2"/>
          <p:cNvSpPr txBox="1"/>
          <p:nvPr/>
        </p:nvSpPr>
        <p:spPr>
          <a:xfrm>
            <a:off x="4953000" y="2667000"/>
            <a:ext cx="3886200" cy="830997"/>
          </a:xfrm>
          <a:prstGeom prst="rect">
            <a:avLst/>
          </a:prstGeom>
          <a:noFill/>
        </p:spPr>
        <p:txBody>
          <a:bodyPr wrap="square" rtlCol="0">
            <a:spAutoFit/>
          </a:bodyPr>
          <a:lstStyle/>
          <a:p>
            <a:r>
              <a:rPr lang="en-US" sz="2400" dirty="0" smtClean="0"/>
              <a:t>Joseph Gallagher, MD, FACS</a:t>
            </a:r>
          </a:p>
          <a:p>
            <a:endParaRPr 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085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tx2"/>
                </a:solidFill>
              </a:rPr>
              <a:t>Feedback: Obstacles</a:t>
            </a:r>
            <a:br>
              <a:rPr lang="en-US" b="1" dirty="0" smtClean="0">
                <a:solidFill>
                  <a:schemeClr val="tx2"/>
                </a:solidFill>
              </a:rPr>
            </a:br>
            <a:endParaRPr lang="en-US" b="1" dirty="0">
              <a:solidFill>
                <a:schemeClr val="tx2"/>
              </a:solidFill>
            </a:endParaRPr>
          </a:p>
        </p:txBody>
      </p:sp>
      <p:sp>
        <p:nvSpPr>
          <p:cNvPr id="3" name="Content Placeholder 2"/>
          <p:cNvSpPr>
            <a:spLocks noGrp="1"/>
          </p:cNvSpPr>
          <p:nvPr>
            <p:ph idx="1"/>
          </p:nvPr>
        </p:nvSpPr>
        <p:spPr>
          <a:xfrm>
            <a:off x="914400" y="1524000"/>
            <a:ext cx="7772400" cy="4831560"/>
          </a:xfrm>
        </p:spPr>
        <p:txBody>
          <a:bodyPr/>
          <a:lstStyle/>
          <a:p>
            <a:r>
              <a:rPr lang="en-US" b="1" dirty="0" smtClean="0"/>
              <a:t>Lack of time</a:t>
            </a:r>
          </a:p>
          <a:p>
            <a:r>
              <a:rPr lang="en-US" b="1" dirty="0" smtClean="0"/>
              <a:t>Perceived lack of an appropriate setting</a:t>
            </a:r>
          </a:p>
          <a:p>
            <a:r>
              <a:rPr lang="en-US" b="1" dirty="0" smtClean="0"/>
              <a:t>Importance in the learning process not adequately appreciated</a:t>
            </a:r>
          </a:p>
          <a:p>
            <a:r>
              <a:rPr lang="en-US" b="1" dirty="0" smtClean="0"/>
              <a:t>Emotional response by trainee</a:t>
            </a:r>
          </a:p>
          <a:p>
            <a:r>
              <a:rPr lang="en-US" b="1" dirty="0" smtClean="0"/>
              <a:t>Emotional response by trainer</a:t>
            </a:r>
          </a:p>
          <a:p>
            <a:r>
              <a:rPr lang="en-US" b="1" dirty="0" smtClean="0"/>
              <a:t>Need to be liked</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57122"/>
            <a:ext cx="609600" cy="609600"/>
          </a:xfrm>
          <a:prstGeom prst="rect">
            <a:avLst/>
          </a:prstGeom>
        </p:spPr>
      </p:pic>
    </p:spTree>
    <p:extLst>
      <p:ext uri="{BB962C8B-B14F-4D97-AF65-F5344CB8AC3E}">
        <p14:creationId xmlns:p14="http://schemas.microsoft.com/office/powerpoint/2010/main" val="19664623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ctr"/>
            <a:r>
              <a:rPr lang="en-US" b="1" dirty="0" smtClean="0">
                <a:solidFill>
                  <a:schemeClr val="tx2"/>
                </a:solidFill>
              </a:rPr>
              <a:t>Principles of Providing </a:t>
            </a:r>
            <a:br>
              <a:rPr lang="en-US" b="1" dirty="0" smtClean="0">
                <a:solidFill>
                  <a:schemeClr val="tx2"/>
                </a:solidFill>
              </a:rPr>
            </a:br>
            <a:r>
              <a:rPr lang="en-US" b="1" dirty="0" smtClean="0">
                <a:solidFill>
                  <a:schemeClr val="tx2"/>
                </a:solidFill>
              </a:rPr>
              <a:t>Effective Feedback </a:t>
            </a:r>
            <a:r>
              <a:rPr lang="en-US" b="1" dirty="0" smtClean="0"/>
              <a:t/>
            </a:r>
            <a:br>
              <a:rPr lang="en-US" b="1" dirty="0" smtClean="0"/>
            </a:br>
            <a:endParaRPr lang="en-US" b="1" dirty="0"/>
          </a:p>
        </p:txBody>
      </p:sp>
      <p:sp>
        <p:nvSpPr>
          <p:cNvPr id="3" name="Content Placeholder 2"/>
          <p:cNvSpPr>
            <a:spLocks noGrp="1"/>
          </p:cNvSpPr>
          <p:nvPr>
            <p:ph idx="1"/>
          </p:nvPr>
        </p:nvSpPr>
        <p:spPr>
          <a:xfrm>
            <a:off x="609600" y="1295400"/>
            <a:ext cx="8077200" cy="5060160"/>
          </a:xfrm>
        </p:spPr>
        <p:txBody>
          <a:bodyPr>
            <a:normAutofit/>
          </a:bodyPr>
          <a:lstStyle/>
          <a:p>
            <a:r>
              <a:rPr lang="en-US" sz="2700" b="1" dirty="0" smtClean="0"/>
              <a:t>Timing is important</a:t>
            </a:r>
          </a:p>
          <a:p>
            <a:r>
              <a:rPr lang="en-US" sz="2700" b="1" dirty="0" smtClean="0"/>
              <a:t>Select an appropriate environment</a:t>
            </a:r>
          </a:p>
          <a:p>
            <a:r>
              <a:rPr lang="en-US" sz="2700" b="1" dirty="0" smtClean="0"/>
              <a:t>Feedback should be non-judgmental in nature</a:t>
            </a:r>
          </a:p>
          <a:p>
            <a:r>
              <a:rPr lang="en-US" sz="2700" b="1" dirty="0" smtClean="0"/>
              <a:t>Feedback must be based upon direct observations </a:t>
            </a:r>
          </a:p>
          <a:p>
            <a:r>
              <a:rPr lang="en-US" sz="2700" b="1" i="1" dirty="0" smtClean="0"/>
              <a:t>Specifics</a:t>
            </a:r>
            <a:r>
              <a:rPr lang="en-US" sz="2700" b="1" dirty="0" smtClean="0"/>
              <a:t> of behavior and performance should be stated</a:t>
            </a:r>
          </a:p>
          <a:p>
            <a:r>
              <a:rPr lang="en-US" sz="2700" b="1" dirty="0" smtClean="0"/>
              <a:t>Give both positive and negative feedback</a:t>
            </a:r>
          </a:p>
          <a:p>
            <a:r>
              <a:rPr lang="en-US" sz="2700" b="1" dirty="0" smtClean="0"/>
              <a:t>Describe consequences</a:t>
            </a:r>
          </a:p>
          <a:p>
            <a:r>
              <a:rPr lang="en-US" sz="2700" b="1" dirty="0" smtClean="0"/>
              <a:t>Provide a Next Step</a:t>
            </a:r>
            <a:endParaRPr lang="en-US" sz="27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1902" y="6050760"/>
            <a:ext cx="609600" cy="609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38200"/>
          </a:xfrm>
        </p:spPr>
        <p:txBody>
          <a:bodyPr>
            <a:normAutofit fontScale="90000"/>
          </a:bodyPr>
          <a:lstStyle/>
          <a:p>
            <a:pPr algn="ctr"/>
            <a:r>
              <a:rPr lang="en-US" b="1" dirty="0" smtClean="0">
                <a:solidFill>
                  <a:schemeClr val="tx2"/>
                </a:solidFill>
              </a:rPr>
              <a:t>Principles of Effective Feedback</a:t>
            </a:r>
            <a:r>
              <a:rPr lang="en-US" b="1" dirty="0" smtClean="0"/>
              <a:t/>
            </a:r>
            <a:br>
              <a:rPr lang="en-US" b="1" dirty="0" smtClean="0"/>
            </a:br>
            <a:endParaRPr lang="en-US" b="1" dirty="0"/>
          </a:p>
        </p:txBody>
      </p:sp>
      <p:sp>
        <p:nvSpPr>
          <p:cNvPr id="3" name="Content Placeholder 2"/>
          <p:cNvSpPr>
            <a:spLocks noGrp="1"/>
          </p:cNvSpPr>
          <p:nvPr>
            <p:ph idx="1"/>
          </p:nvPr>
        </p:nvSpPr>
        <p:spPr>
          <a:xfrm>
            <a:off x="914400" y="1524000"/>
            <a:ext cx="7772400" cy="4831560"/>
          </a:xfrm>
        </p:spPr>
        <p:txBody>
          <a:bodyPr/>
          <a:lstStyle/>
          <a:p>
            <a:r>
              <a:rPr lang="en-US" b="1" dirty="0" smtClean="0"/>
              <a:t>Timing is important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2515377"/>
            <a:ext cx="4752702" cy="384018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50760"/>
            <a:ext cx="609600" cy="609600"/>
          </a:xfrm>
          <a:prstGeom prst="rect">
            <a:avLst/>
          </a:prstGeom>
        </p:spPr>
      </p:pic>
    </p:spTree>
    <p:extLst>
      <p:ext uri="{BB962C8B-B14F-4D97-AF65-F5344CB8AC3E}">
        <p14:creationId xmlns:p14="http://schemas.microsoft.com/office/powerpoint/2010/main" val="16907269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209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tx2"/>
                </a:solidFill>
              </a:rPr>
              <a:t>Feedback: Principles</a:t>
            </a:r>
            <a:br>
              <a:rPr lang="en-US" b="1" dirty="0" smtClean="0">
                <a:solidFill>
                  <a:schemeClr val="tx2"/>
                </a:solidFill>
              </a:rPr>
            </a:br>
            <a:endParaRPr lang="en-US" b="1" dirty="0">
              <a:solidFill>
                <a:schemeClr val="tx2"/>
              </a:solidFill>
            </a:endParaRPr>
          </a:p>
        </p:txBody>
      </p:sp>
      <p:sp>
        <p:nvSpPr>
          <p:cNvPr id="3" name="Content Placeholder 2"/>
          <p:cNvSpPr>
            <a:spLocks noGrp="1"/>
          </p:cNvSpPr>
          <p:nvPr>
            <p:ph idx="1"/>
          </p:nvPr>
        </p:nvSpPr>
        <p:spPr>
          <a:xfrm>
            <a:off x="914400" y="1524000"/>
            <a:ext cx="7772400" cy="4831560"/>
          </a:xfrm>
        </p:spPr>
        <p:txBody>
          <a:bodyPr/>
          <a:lstStyle/>
          <a:p>
            <a:r>
              <a:rPr lang="en-US" b="1" dirty="0" smtClean="0"/>
              <a:t>Base feedback upon direct observations </a:t>
            </a:r>
          </a:p>
          <a:p>
            <a:r>
              <a:rPr lang="en-US" b="1" dirty="0" smtClean="0"/>
              <a:t>State </a:t>
            </a:r>
            <a:r>
              <a:rPr lang="en-US" b="1" i="1" dirty="0" smtClean="0"/>
              <a:t>specifics</a:t>
            </a:r>
            <a:r>
              <a:rPr lang="en-US" b="1" dirty="0" smtClean="0"/>
              <a:t> of behavior and performance</a:t>
            </a:r>
          </a:p>
          <a:p>
            <a:r>
              <a:rPr lang="en-US" b="1" dirty="0" smtClean="0"/>
              <a:t>Give both positive and negative feedback</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50760"/>
            <a:ext cx="609600" cy="609600"/>
          </a:xfrm>
          <a:prstGeom prst="rect">
            <a:avLst/>
          </a:prstGeom>
        </p:spPr>
      </p:pic>
    </p:spTree>
    <p:extLst>
      <p:ext uri="{BB962C8B-B14F-4D97-AF65-F5344CB8AC3E}">
        <p14:creationId xmlns:p14="http://schemas.microsoft.com/office/powerpoint/2010/main" val="692339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chemeClr val="tx2"/>
                </a:solidFill>
              </a:rPr>
              <a:t>Positive Feedback ≠ Compliments</a:t>
            </a:r>
            <a:endParaRPr lang="en-US" sz="3600" b="1" dirty="0">
              <a:solidFill>
                <a:schemeClr val="tx2"/>
              </a:solidFill>
            </a:endParaRPr>
          </a:p>
        </p:txBody>
      </p:sp>
      <p:sp>
        <p:nvSpPr>
          <p:cNvPr id="3" name="Content Placeholder 2"/>
          <p:cNvSpPr>
            <a:spLocks noGrp="1"/>
          </p:cNvSpPr>
          <p:nvPr>
            <p:ph idx="1"/>
          </p:nvPr>
        </p:nvSpPr>
        <p:spPr>
          <a:xfrm>
            <a:off x="914400" y="1143000"/>
            <a:ext cx="7772400" cy="5410200"/>
          </a:xfrm>
        </p:spPr>
        <p:txBody>
          <a:bodyPr>
            <a:normAutofit fontScale="92500" lnSpcReduction="20000"/>
          </a:bodyPr>
          <a:lstStyle/>
          <a:p>
            <a:pPr lvl="0"/>
            <a:r>
              <a:rPr lang="en-US" dirty="0" smtClean="0"/>
              <a:t>Authors studied the knot-tying skills of students who were randomized to received constructive feedback vs. those that were given only compliments. While the subjects who received only compliments did not improve their performance, they reported a higher degree of satisfaction than those subjects who received constructive feedback. </a:t>
            </a:r>
          </a:p>
          <a:p>
            <a:pPr lvl="0"/>
            <a:r>
              <a:rPr lang="en-US" dirty="0" smtClean="0"/>
              <a:t>Study suggests that trainee </a:t>
            </a:r>
            <a:r>
              <a:rPr lang="en-US" i="1" dirty="0" smtClean="0"/>
              <a:t>satisfaction</a:t>
            </a:r>
            <a:r>
              <a:rPr lang="en-US" dirty="0" smtClean="0"/>
              <a:t> may not be an accurate indicator of the quantity or quality of feedback.</a:t>
            </a:r>
          </a:p>
          <a:p>
            <a:pPr marL="0" lvl="0" indent="0">
              <a:buNone/>
            </a:pPr>
            <a:endParaRPr lang="en-US" dirty="0" smtClean="0"/>
          </a:p>
          <a:p>
            <a:pPr lvl="0" indent="0" algn="just">
              <a:buNone/>
            </a:pPr>
            <a:r>
              <a:rPr lang="en-US" sz="2200" dirty="0" smtClean="0"/>
              <a:t>			“Feedback</a:t>
            </a:r>
            <a:r>
              <a:rPr lang="en-US" sz="2200" b="1" dirty="0" smtClean="0"/>
              <a:t> </a:t>
            </a:r>
            <a:r>
              <a:rPr lang="en-US" sz="2200" dirty="0" smtClean="0"/>
              <a:t>vs. Feeding: A double-blind 				Randomized Controlled Trial”, 2005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tx2"/>
                </a:solidFill>
              </a:rPr>
              <a:t>Feedback Skills: </a:t>
            </a:r>
            <a:br>
              <a:rPr lang="en-US" b="1" dirty="0" smtClean="0">
                <a:solidFill>
                  <a:schemeClr val="tx2"/>
                </a:solidFill>
              </a:rPr>
            </a:br>
            <a:r>
              <a:rPr lang="en-US" b="1" dirty="0" smtClean="0">
                <a:solidFill>
                  <a:schemeClr val="tx2"/>
                </a:solidFill>
              </a:rPr>
              <a:t>Positive Feedback</a:t>
            </a:r>
            <a:endParaRPr lang="en-US" b="1"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755702893"/>
              </p:ext>
            </p:extLst>
          </p:nvPr>
        </p:nvGraphicFramePr>
        <p:xfrm>
          <a:off x="1531620" y="2286000"/>
          <a:ext cx="6080760" cy="3208539"/>
        </p:xfrm>
        <a:graphic>
          <a:graphicData uri="http://schemas.openxmlformats.org/drawingml/2006/table">
            <a:tbl>
              <a:tblPr/>
              <a:tblGrid>
                <a:gridCol w="2026920"/>
                <a:gridCol w="2026920"/>
                <a:gridCol w="2026920"/>
              </a:tblGrid>
              <a:tr h="1089141">
                <a:tc>
                  <a:txBody>
                    <a:bodyPr/>
                    <a:lstStyle/>
                    <a:p>
                      <a:pPr marL="0" marR="0" algn="r">
                        <a:spcBef>
                          <a:spcPts val="0"/>
                        </a:spcBef>
                        <a:spcAft>
                          <a:spcPts val="0"/>
                        </a:spcAft>
                      </a:pPr>
                      <a:endParaRPr lang="en-US" sz="1100" dirty="0">
                        <a:solidFill>
                          <a:srgbClr val="943634"/>
                        </a:solidFill>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ctr">
                        <a:spcBef>
                          <a:spcPts val="0"/>
                        </a:spcBef>
                        <a:spcAft>
                          <a:spcPts val="0"/>
                        </a:spcAft>
                      </a:pPr>
                      <a:r>
                        <a:rPr lang="en-US" sz="1800" b="1" i="0" baseline="0" dirty="0">
                          <a:solidFill>
                            <a:schemeClr val="tx1"/>
                          </a:solidFill>
                          <a:latin typeface="Calibri"/>
                          <a:ea typeface="Calibri"/>
                          <a:cs typeface="Times New Roman"/>
                        </a:rPr>
                        <a:t>“Good Quality” Feedback:</a:t>
                      </a:r>
                    </a:p>
                    <a:p>
                      <a:pPr marL="0" marR="0" algn="ctr">
                        <a:spcBef>
                          <a:spcPts val="0"/>
                        </a:spcBef>
                        <a:spcAft>
                          <a:spcPts val="0"/>
                        </a:spcAft>
                      </a:pPr>
                      <a:r>
                        <a:rPr lang="en-US" sz="1800" b="1" i="0" baseline="0" dirty="0">
                          <a:solidFill>
                            <a:schemeClr val="tx1"/>
                          </a:solidFill>
                          <a:latin typeface="Calibri"/>
                          <a:ea typeface="Calibri"/>
                          <a:cs typeface="Times New Roman"/>
                        </a:rPr>
                        <a:t>Specific, based upon performance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i="0" baseline="0" dirty="0">
                          <a:solidFill>
                            <a:schemeClr val="tx1"/>
                          </a:solidFill>
                          <a:latin typeface="Calibri"/>
                          <a:ea typeface="Calibri"/>
                          <a:cs typeface="Times New Roman"/>
                        </a:rPr>
                        <a:t>“Bad Quality” Feedback: vague and judgmental</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2111259">
                <a:tc>
                  <a:txBody>
                    <a:bodyPr/>
                    <a:lstStyle/>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r>
                        <a:rPr lang="en-US" sz="1100" b="1" dirty="0" smtClean="0">
                          <a:solidFill>
                            <a:srgbClr val="943634"/>
                          </a:solidFill>
                          <a:latin typeface="Calibri"/>
                          <a:ea typeface="Calibri"/>
                          <a:cs typeface="Times New Roman"/>
                        </a:rPr>
                        <a:t>POSITIVE </a:t>
                      </a:r>
                      <a:r>
                        <a:rPr lang="en-US" sz="1100" b="1" dirty="0">
                          <a:solidFill>
                            <a:srgbClr val="943634"/>
                          </a:solidFill>
                          <a:latin typeface="Calibri"/>
                          <a:ea typeface="Calibri"/>
                          <a:cs typeface="Times New Roman"/>
                        </a:rPr>
                        <a:t>COMMENTS</a:t>
                      </a:r>
                      <a:endParaRPr lang="en-US" sz="1100" dirty="0">
                        <a:solidFill>
                          <a:srgbClr val="943634"/>
                        </a:solidFill>
                        <a:latin typeface="Calibri"/>
                        <a:ea typeface="Calibri"/>
                        <a:cs typeface="Times New Roman"/>
                      </a:endParaRPr>
                    </a:p>
                    <a:p>
                      <a:pPr marL="0" marR="0" algn="ctr">
                        <a:spcBef>
                          <a:spcPts val="0"/>
                        </a:spcBef>
                        <a:spcAft>
                          <a:spcPts val="0"/>
                        </a:spcAft>
                      </a:pPr>
                      <a:r>
                        <a:rPr lang="en-US" sz="1100" b="1" dirty="0">
                          <a:solidFill>
                            <a:srgbClr val="943634"/>
                          </a:solidFill>
                          <a:latin typeface="Calibri"/>
                          <a:ea typeface="Calibri"/>
                          <a:cs typeface="Times New Roman"/>
                        </a:rPr>
                        <a:t>(for good performance)</a:t>
                      </a:r>
                      <a:endParaRPr lang="en-US" sz="1100" dirty="0">
                        <a:solidFill>
                          <a:srgbClr val="943634"/>
                        </a:solidFill>
                        <a:latin typeface="Calibri"/>
                        <a:ea typeface="Calibri"/>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c>
                  <a:txBody>
                    <a:bodyPr/>
                    <a:lstStyle/>
                    <a:p>
                      <a:pPr marL="0" marR="0" algn="l">
                        <a:spcBef>
                          <a:spcPts val="0"/>
                        </a:spcBef>
                        <a:spcAft>
                          <a:spcPts val="0"/>
                        </a:spcAft>
                      </a:pPr>
                      <a:endParaRPr lang="en-US" sz="1400" b="1" dirty="0">
                        <a:solidFill>
                          <a:srgbClr val="943634"/>
                        </a:solidFill>
                        <a:latin typeface="Calibri"/>
                        <a:ea typeface="Calibri"/>
                        <a:cs typeface="Times New Roman"/>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c>
                  <a:txBody>
                    <a:bodyPr/>
                    <a:lstStyle/>
                    <a:p>
                      <a:pPr marL="0" marR="0" algn="l">
                        <a:spcBef>
                          <a:spcPts val="0"/>
                        </a:spcBef>
                        <a:spcAft>
                          <a:spcPts val="0"/>
                        </a:spcAft>
                      </a:pPr>
                      <a:endParaRPr lang="en-US" sz="1400" b="1" dirty="0" smtClean="0">
                        <a:solidFill>
                          <a:srgbClr val="943634"/>
                        </a:solidFill>
                        <a:latin typeface="Calibri"/>
                        <a:ea typeface="Calibri"/>
                        <a:cs typeface="Times New Roman"/>
                      </a:endParaRPr>
                    </a:p>
                    <a:p>
                      <a:pPr marL="0" marR="0" algn="l">
                        <a:spcBef>
                          <a:spcPts val="0"/>
                        </a:spcBef>
                        <a:spcAft>
                          <a:spcPts val="0"/>
                        </a:spcAft>
                      </a:pPr>
                      <a:r>
                        <a:rPr lang="en-US" sz="1400" b="1" dirty="0" smtClean="0">
                          <a:solidFill>
                            <a:srgbClr val="943634"/>
                          </a:solidFill>
                          <a:latin typeface="Calibri"/>
                          <a:ea typeface="Calibri"/>
                          <a:cs typeface="Times New Roman"/>
                        </a:rPr>
                        <a:t>“</a:t>
                      </a:r>
                      <a:r>
                        <a:rPr lang="en-US" sz="1400" b="1" dirty="0">
                          <a:solidFill>
                            <a:srgbClr val="943634"/>
                          </a:solidFill>
                          <a:latin typeface="Calibri"/>
                          <a:ea typeface="Calibri"/>
                          <a:cs typeface="Times New Roman"/>
                        </a:rPr>
                        <a:t>Great job. It’s </a:t>
                      </a:r>
                      <a:r>
                        <a:rPr lang="en-US" sz="1400" b="1" dirty="0" smtClean="0">
                          <a:solidFill>
                            <a:srgbClr val="943634"/>
                          </a:solidFill>
                          <a:latin typeface="Calibri"/>
                          <a:ea typeface="Calibri"/>
                          <a:cs typeface="Times New Roman"/>
                        </a:rPr>
                        <a:t>a pleasure having </a:t>
                      </a:r>
                      <a:r>
                        <a:rPr lang="en-US" sz="1400" b="1" dirty="0">
                          <a:solidFill>
                            <a:srgbClr val="943634"/>
                          </a:solidFill>
                          <a:latin typeface="Calibri"/>
                          <a:ea typeface="Calibri"/>
                          <a:cs typeface="Times New Roman"/>
                        </a:rPr>
                        <a:t>you on the service.”</a:t>
                      </a: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tx2"/>
                </a:solidFill>
              </a:rPr>
              <a:t>Feedback Skills: </a:t>
            </a:r>
            <a:br>
              <a:rPr lang="en-US" b="1" dirty="0" smtClean="0">
                <a:solidFill>
                  <a:schemeClr val="tx2"/>
                </a:solidFill>
              </a:rPr>
            </a:br>
            <a:r>
              <a:rPr lang="en-US" b="1" dirty="0" smtClean="0">
                <a:solidFill>
                  <a:schemeClr val="tx2"/>
                </a:solidFill>
              </a:rPr>
              <a:t>Positive Feedback</a:t>
            </a:r>
            <a:endParaRPr lang="en-US" b="1" dirty="0">
              <a:solidFill>
                <a:schemeClr val="tx2"/>
              </a:solidFill>
            </a:endParaRPr>
          </a:p>
        </p:txBody>
      </p:sp>
      <p:graphicFrame>
        <p:nvGraphicFramePr>
          <p:cNvPr id="4" name="Table 3"/>
          <p:cNvGraphicFramePr>
            <a:graphicFrameLocks noGrp="1"/>
          </p:cNvGraphicFramePr>
          <p:nvPr/>
        </p:nvGraphicFramePr>
        <p:xfrm>
          <a:off x="1531620" y="2286000"/>
          <a:ext cx="6080760" cy="3208539"/>
        </p:xfrm>
        <a:graphic>
          <a:graphicData uri="http://schemas.openxmlformats.org/drawingml/2006/table">
            <a:tbl>
              <a:tblPr/>
              <a:tblGrid>
                <a:gridCol w="2026920"/>
                <a:gridCol w="2026920"/>
                <a:gridCol w="2026920"/>
              </a:tblGrid>
              <a:tr h="1089141">
                <a:tc>
                  <a:txBody>
                    <a:bodyPr/>
                    <a:lstStyle/>
                    <a:p>
                      <a:pPr marL="0" marR="0" algn="r">
                        <a:spcBef>
                          <a:spcPts val="0"/>
                        </a:spcBef>
                        <a:spcAft>
                          <a:spcPts val="0"/>
                        </a:spcAft>
                      </a:pPr>
                      <a:endParaRPr lang="en-US" sz="1100" dirty="0">
                        <a:solidFill>
                          <a:srgbClr val="943634"/>
                        </a:solidFill>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ctr">
                        <a:spcBef>
                          <a:spcPts val="0"/>
                        </a:spcBef>
                        <a:spcAft>
                          <a:spcPts val="0"/>
                        </a:spcAft>
                      </a:pPr>
                      <a:r>
                        <a:rPr lang="en-US" sz="1800" b="1" i="0" baseline="0" dirty="0">
                          <a:solidFill>
                            <a:schemeClr val="tx1"/>
                          </a:solidFill>
                          <a:latin typeface="Calibri"/>
                          <a:ea typeface="Calibri"/>
                          <a:cs typeface="Times New Roman"/>
                        </a:rPr>
                        <a:t>“Good Quality” Feedback:</a:t>
                      </a:r>
                    </a:p>
                    <a:p>
                      <a:pPr marL="0" marR="0" algn="ctr">
                        <a:spcBef>
                          <a:spcPts val="0"/>
                        </a:spcBef>
                        <a:spcAft>
                          <a:spcPts val="0"/>
                        </a:spcAft>
                      </a:pPr>
                      <a:r>
                        <a:rPr lang="en-US" sz="1800" b="1" i="0" baseline="0" dirty="0">
                          <a:solidFill>
                            <a:schemeClr val="tx1"/>
                          </a:solidFill>
                          <a:latin typeface="Calibri"/>
                          <a:ea typeface="Calibri"/>
                          <a:cs typeface="Times New Roman"/>
                        </a:rPr>
                        <a:t>Specific, based upon performance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i="0" baseline="0" dirty="0">
                          <a:solidFill>
                            <a:schemeClr val="tx1"/>
                          </a:solidFill>
                          <a:latin typeface="Calibri"/>
                          <a:ea typeface="Calibri"/>
                          <a:cs typeface="Times New Roman"/>
                        </a:rPr>
                        <a:t>“Bad Quality” Feedback: vague and judgmental</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2111259">
                <a:tc>
                  <a:txBody>
                    <a:bodyPr/>
                    <a:lstStyle/>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r>
                        <a:rPr lang="en-US" sz="1100" b="1" dirty="0" smtClean="0">
                          <a:solidFill>
                            <a:srgbClr val="943634"/>
                          </a:solidFill>
                          <a:latin typeface="Calibri"/>
                          <a:ea typeface="Calibri"/>
                          <a:cs typeface="Times New Roman"/>
                        </a:rPr>
                        <a:t>POSITIVE </a:t>
                      </a:r>
                      <a:r>
                        <a:rPr lang="en-US" sz="1100" b="1" dirty="0">
                          <a:solidFill>
                            <a:srgbClr val="943634"/>
                          </a:solidFill>
                          <a:latin typeface="Calibri"/>
                          <a:ea typeface="Calibri"/>
                          <a:cs typeface="Times New Roman"/>
                        </a:rPr>
                        <a:t>COMMENTS</a:t>
                      </a:r>
                      <a:endParaRPr lang="en-US" sz="1100" dirty="0">
                        <a:solidFill>
                          <a:srgbClr val="943634"/>
                        </a:solidFill>
                        <a:latin typeface="Calibri"/>
                        <a:ea typeface="Calibri"/>
                        <a:cs typeface="Times New Roman"/>
                      </a:endParaRPr>
                    </a:p>
                    <a:p>
                      <a:pPr marL="0" marR="0" algn="ctr">
                        <a:spcBef>
                          <a:spcPts val="0"/>
                        </a:spcBef>
                        <a:spcAft>
                          <a:spcPts val="0"/>
                        </a:spcAft>
                      </a:pPr>
                      <a:r>
                        <a:rPr lang="en-US" sz="1100" b="1" dirty="0">
                          <a:solidFill>
                            <a:srgbClr val="943634"/>
                          </a:solidFill>
                          <a:latin typeface="Calibri"/>
                          <a:ea typeface="Calibri"/>
                          <a:cs typeface="Times New Roman"/>
                        </a:rPr>
                        <a:t>(for good performance)</a:t>
                      </a:r>
                      <a:endParaRPr lang="en-US" sz="1100" dirty="0">
                        <a:solidFill>
                          <a:srgbClr val="943634"/>
                        </a:solidFill>
                        <a:latin typeface="Calibri"/>
                        <a:ea typeface="Calibri"/>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c>
                  <a:txBody>
                    <a:bodyPr/>
                    <a:lstStyle/>
                    <a:p>
                      <a:pPr marL="0" marR="0" algn="l">
                        <a:spcBef>
                          <a:spcPts val="0"/>
                        </a:spcBef>
                        <a:spcAft>
                          <a:spcPts val="0"/>
                        </a:spcAft>
                      </a:pPr>
                      <a:endParaRPr lang="en-US" sz="1400" b="1" dirty="0" smtClean="0">
                        <a:solidFill>
                          <a:srgbClr val="943634"/>
                        </a:solidFill>
                        <a:latin typeface="Calibri"/>
                        <a:ea typeface="Calibri"/>
                        <a:cs typeface="Times New Roman"/>
                      </a:endParaRPr>
                    </a:p>
                    <a:p>
                      <a:pPr marL="0" marR="0" algn="l">
                        <a:spcBef>
                          <a:spcPts val="0"/>
                        </a:spcBef>
                        <a:spcAft>
                          <a:spcPts val="0"/>
                        </a:spcAft>
                      </a:pPr>
                      <a:r>
                        <a:rPr lang="en-US" sz="1400" b="1" dirty="0" smtClean="0">
                          <a:solidFill>
                            <a:srgbClr val="943634"/>
                          </a:solidFill>
                          <a:latin typeface="Calibri"/>
                          <a:ea typeface="Calibri"/>
                          <a:cs typeface="Times New Roman"/>
                        </a:rPr>
                        <a:t>“</a:t>
                      </a:r>
                      <a:r>
                        <a:rPr lang="en-US" sz="1400" b="1" dirty="0">
                          <a:solidFill>
                            <a:srgbClr val="943634"/>
                          </a:solidFill>
                          <a:latin typeface="Calibri"/>
                          <a:ea typeface="Calibri"/>
                          <a:cs typeface="Times New Roman"/>
                        </a:rPr>
                        <a:t>Your differential diagnosis was extremely thorough and comprehensive. Also, you communicated this extremely well to the other students and residents. “</a:t>
                      </a: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c>
                  <a:txBody>
                    <a:bodyPr/>
                    <a:lstStyle/>
                    <a:p>
                      <a:pPr marL="0" marR="0" algn="l">
                        <a:spcBef>
                          <a:spcPts val="0"/>
                        </a:spcBef>
                        <a:spcAft>
                          <a:spcPts val="0"/>
                        </a:spcAft>
                      </a:pPr>
                      <a:endParaRPr lang="en-US" sz="1400" b="1" dirty="0" smtClean="0">
                        <a:solidFill>
                          <a:srgbClr val="943634"/>
                        </a:solidFill>
                        <a:latin typeface="Calibri"/>
                        <a:ea typeface="Calibri"/>
                        <a:cs typeface="Times New Roman"/>
                      </a:endParaRPr>
                    </a:p>
                    <a:p>
                      <a:pPr marL="0" marR="0" algn="l">
                        <a:spcBef>
                          <a:spcPts val="0"/>
                        </a:spcBef>
                        <a:spcAft>
                          <a:spcPts val="0"/>
                        </a:spcAft>
                      </a:pPr>
                      <a:r>
                        <a:rPr lang="en-US" sz="1400" b="1" dirty="0" smtClean="0">
                          <a:solidFill>
                            <a:srgbClr val="943634"/>
                          </a:solidFill>
                          <a:latin typeface="Calibri"/>
                          <a:ea typeface="Calibri"/>
                          <a:cs typeface="Times New Roman"/>
                        </a:rPr>
                        <a:t>“</a:t>
                      </a:r>
                      <a:r>
                        <a:rPr lang="en-US" sz="1400" b="1" dirty="0">
                          <a:solidFill>
                            <a:srgbClr val="943634"/>
                          </a:solidFill>
                          <a:latin typeface="Calibri"/>
                          <a:ea typeface="Calibri"/>
                          <a:cs typeface="Times New Roman"/>
                        </a:rPr>
                        <a:t>Great job. It’s </a:t>
                      </a:r>
                      <a:r>
                        <a:rPr lang="en-US" sz="1400" b="1" dirty="0" smtClean="0">
                          <a:solidFill>
                            <a:srgbClr val="943634"/>
                          </a:solidFill>
                          <a:latin typeface="Calibri"/>
                          <a:ea typeface="Calibri"/>
                          <a:cs typeface="Times New Roman"/>
                        </a:rPr>
                        <a:t>a pleasure having </a:t>
                      </a:r>
                      <a:r>
                        <a:rPr lang="en-US" sz="1400" b="1" dirty="0">
                          <a:solidFill>
                            <a:srgbClr val="943634"/>
                          </a:solidFill>
                          <a:latin typeface="Calibri"/>
                          <a:ea typeface="Calibri"/>
                          <a:cs typeface="Times New Roman"/>
                        </a:rPr>
                        <a:t>you on the service.”</a:t>
                      </a: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33532"/>
            <a:ext cx="609600" cy="609600"/>
          </a:xfrm>
          <a:prstGeom prst="rect">
            <a:avLst/>
          </a:prstGeom>
        </p:spPr>
      </p:pic>
    </p:spTree>
    <p:extLst>
      <p:ext uri="{BB962C8B-B14F-4D97-AF65-F5344CB8AC3E}">
        <p14:creationId xmlns:p14="http://schemas.microsoft.com/office/powerpoint/2010/main" val="216761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tx2"/>
                </a:solidFill>
              </a:rPr>
              <a:t>Feedback Skills: </a:t>
            </a:r>
            <a:br>
              <a:rPr lang="en-US" b="1" dirty="0" smtClean="0">
                <a:solidFill>
                  <a:schemeClr val="tx2"/>
                </a:solidFill>
              </a:rPr>
            </a:br>
            <a:r>
              <a:rPr lang="en-US" b="1" dirty="0" smtClean="0">
                <a:solidFill>
                  <a:schemeClr val="tx2"/>
                </a:solidFill>
              </a:rPr>
              <a:t>Negative Feedback</a:t>
            </a:r>
            <a:endParaRPr lang="en-US" b="1"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924616550"/>
              </p:ext>
            </p:extLst>
          </p:nvPr>
        </p:nvGraphicFramePr>
        <p:xfrm>
          <a:off x="1600200" y="1600200"/>
          <a:ext cx="6080760" cy="3870960"/>
        </p:xfrm>
        <a:graphic>
          <a:graphicData uri="http://schemas.openxmlformats.org/drawingml/2006/table">
            <a:tbl>
              <a:tblPr/>
              <a:tblGrid>
                <a:gridCol w="2026920"/>
                <a:gridCol w="2026920"/>
                <a:gridCol w="2026920"/>
              </a:tblGrid>
              <a:tr h="1089141">
                <a:tc>
                  <a:txBody>
                    <a:bodyPr/>
                    <a:lstStyle/>
                    <a:p>
                      <a:pPr marL="0" marR="0" algn="r">
                        <a:spcBef>
                          <a:spcPts val="0"/>
                        </a:spcBef>
                        <a:spcAft>
                          <a:spcPts val="0"/>
                        </a:spcAft>
                      </a:pPr>
                      <a:endParaRPr lang="en-US" sz="1100" dirty="0">
                        <a:solidFill>
                          <a:srgbClr val="943634"/>
                        </a:solidFill>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ctr">
                        <a:spcBef>
                          <a:spcPts val="0"/>
                        </a:spcBef>
                        <a:spcAft>
                          <a:spcPts val="0"/>
                        </a:spcAft>
                      </a:pPr>
                      <a:r>
                        <a:rPr lang="en-US" sz="1800" b="1" i="0" baseline="0" dirty="0">
                          <a:solidFill>
                            <a:schemeClr val="tx1"/>
                          </a:solidFill>
                          <a:latin typeface="Calibri"/>
                          <a:ea typeface="Calibri"/>
                          <a:cs typeface="Times New Roman"/>
                        </a:rPr>
                        <a:t>“Good Quality” Feedback:</a:t>
                      </a:r>
                    </a:p>
                    <a:p>
                      <a:pPr marL="0" marR="0" algn="ctr">
                        <a:spcBef>
                          <a:spcPts val="0"/>
                        </a:spcBef>
                        <a:spcAft>
                          <a:spcPts val="0"/>
                        </a:spcAft>
                      </a:pPr>
                      <a:r>
                        <a:rPr lang="en-US" sz="1800" b="1" i="0" baseline="0" dirty="0">
                          <a:solidFill>
                            <a:schemeClr val="tx1"/>
                          </a:solidFill>
                          <a:latin typeface="Calibri"/>
                          <a:ea typeface="Calibri"/>
                          <a:cs typeface="Times New Roman"/>
                        </a:rPr>
                        <a:t>Specific, based upon performance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i="0" baseline="0" dirty="0">
                          <a:solidFill>
                            <a:schemeClr val="tx1"/>
                          </a:solidFill>
                          <a:latin typeface="Calibri"/>
                          <a:ea typeface="Calibri"/>
                          <a:cs typeface="Times New Roman"/>
                        </a:rPr>
                        <a:t>“Bad Quality” Feedback: vague and judgmental</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2111259">
                <a:tc>
                  <a:txBody>
                    <a:bodyPr/>
                    <a:lstStyle/>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r>
                        <a:rPr lang="en-US" sz="1100" b="1" dirty="0" smtClean="0">
                          <a:solidFill>
                            <a:srgbClr val="943634"/>
                          </a:solidFill>
                          <a:latin typeface="Calibri"/>
                          <a:ea typeface="Calibri"/>
                          <a:cs typeface="Times New Roman"/>
                        </a:rPr>
                        <a:t>NEGATIVE COMMENTS</a:t>
                      </a:r>
                      <a:endParaRPr lang="en-US" sz="1100" dirty="0">
                        <a:solidFill>
                          <a:srgbClr val="943634"/>
                        </a:solidFill>
                        <a:latin typeface="Calibri"/>
                        <a:ea typeface="Calibri"/>
                        <a:cs typeface="Times New Roman"/>
                      </a:endParaRPr>
                    </a:p>
                    <a:p>
                      <a:pPr marL="0" marR="0" algn="ctr">
                        <a:spcBef>
                          <a:spcPts val="0"/>
                        </a:spcBef>
                        <a:spcAft>
                          <a:spcPts val="0"/>
                        </a:spcAft>
                      </a:pPr>
                      <a:r>
                        <a:rPr lang="en-US" sz="1100" b="1" dirty="0">
                          <a:solidFill>
                            <a:srgbClr val="943634"/>
                          </a:solidFill>
                          <a:latin typeface="Calibri"/>
                          <a:ea typeface="Calibri"/>
                          <a:cs typeface="Times New Roman"/>
                        </a:rPr>
                        <a:t>(for </a:t>
                      </a:r>
                      <a:r>
                        <a:rPr lang="en-US" sz="1100" b="1" dirty="0" smtClean="0">
                          <a:solidFill>
                            <a:srgbClr val="943634"/>
                          </a:solidFill>
                          <a:latin typeface="Calibri"/>
                          <a:ea typeface="Calibri"/>
                          <a:cs typeface="Times New Roman"/>
                        </a:rPr>
                        <a:t>poor </a:t>
                      </a:r>
                      <a:r>
                        <a:rPr lang="en-US" sz="1100" b="1" dirty="0">
                          <a:solidFill>
                            <a:srgbClr val="943634"/>
                          </a:solidFill>
                          <a:latin typeface="Calibri"/>
                          <a:ea typeface="Calibri"/>
                          <a:cs typeface="Times New Roman"/>
                        </a:rPr>
                        <a:t>performance)</a:t>
                      </a:r>
                      <a:endParaRPr lang="en-US" sz="1100" dirty="0">
                        <a:solidFill>
                          <a:srgbClr val="943634"/>
                        </a:solidFill>
                        <a:latin typeface="Calibri"/>
                        <a:ea typeface="Calibri"/>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c>
                  <a:txBody>
                    <a:bodyPr/>
                    <a:lstStyle/>
                    <a:p>
                      <a:pPr marL="0" marR="0" algn="l">
                        <a:spcBef>
                          <a:spcPts val="0"/>
                        </a:spcBef>
                        <a:spcAft>
                          <a:spcPts val="0"/>
                        </a:spcAft>
                      </a:pPr>
                      <a:endParaRPr lang="en-US" sz="1400" b="1" dirty="0" smtClean="0">
                        <a:solidFill>
                          <a:srgbClr val="943634"/>
                        </a:solidFill>
                        <a:latin typeface="Calibri"/>
                        <a:ea typeface="Calibri"/>
                        <a:cs typeface="Times New Roman"/>
                      </a:endParaRPr>
                    </a:p>
                    <a:p>
                      <a:pPr marL="0" marR="0" algn="l">
                        <a:spcBef>
                          <a:spcPts val="0"/>
                        </a:spcBef>
                        <a:spcAft>
                          <a:spcPts val="0"/>
                        </a:spcAft>
                      </a:pPr>
                      <a:r>
                        <a:rPr lang="en-US" sz="1400" b="1" dirty="0" smtClean="0">
                          <a:solidFill>
                            <a:srgbClr val="943634"/>
                          </a:solidFill>
                          <a:latin typeface="Calibri"/>
                          <a:ea typeface="Calibri"/>
                          <a:cs typeface="Times New Roman"/>
                        </a:rPr>
                        <a:t>“You have left out several studies which are required in the work-up of this malignancy. Additionally, your physical exam of the abdomen was incomplete and did not include enough pertinent negative components of the exam.”</a:t>
                      </a:r>
                    </a:p>
                    <a:p>
                      <a:pPr marL="0" marR="0" algn="l">
                        <a:spcBef>
                          <a:spcPts val="0"/>
                        </a:spcBef>
                        <a:spcAft>
                          <a:spcPts val="0"/>
                        </a:spcAft>
                      </a:pPr>
                      <a:endParaRPr lang="en-US" sz="1400" b="1" dirty="0">
                        <a:solidFill>
                          <a:srgbClr val="943634"/>
                        </a:solidFill>
                        <a:latin typeface="Calibri"/>
                        <a:ea typeface="Calibri"/>
                        <a:cs typeface="Times New Roman"/>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c>
                  <a:txBody>
                    <a:bodyPr/>
                    <a:lstStyle/>
                    <a:p>
                      <a:pPr marL="0" marR="0" algn="l">
                        <a:spcBef>
                          <a:spcPts val="0"/>
                        </a:spcBef>
                        <a:spcAft>
                          <a:spcPts val="0"/>
                        </a:spcAft>
                      </a:pPr>
                      <a:endParaRPr lang="en-US" sz="1400" b="1" dirty="0">
                        <a:solidFill>
                          <a:srgbClr val="943634"/>
                        </a:solidFill>
                        <a:latin typeface="Calibri"/>
                        <a:ea typeface="Calibri"/>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908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solidFill>
                  <a:schemeClr val="tx2"/>
                </a:solidFill>
              </a:rPr>
              <a:t>Feedback Skills: </a:t>
            </a:r>
            <a:br>
              <a:rPr lang="en-US" b="1" dirty="0" smtClean="0">
                <a:solidFill>
                  <a:schemeClr val="tx2"/>
                </a:solidFill>
              </a:rPr>
            </a:br>
            <a:r>
              <a:rPr lang="en-US" b="1" dirty="0" smtClean="0">
                <a:solidFill>
                  <a:schemeClr val="tx2"/>
                </a:solidFill>
              </a:rPr>
              <a:t>Negative Feedback</a:t>
            </a:r>
            <a:endParaRPr lang="en-US" b="1"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8036808"/>
              </p:ext>
            </p:extLst>
          </p:nvPr>
        </p:nvGraphicFramePr>
        <p:xfrm>
          <a:off x="1600200" y="1676400"/>
          <a:ext cx="6080760" cy="3870960"/>
        </p:xfrm>
        <a:graphic>
          <a:graphicData uri="http://schemas.openxmlformats.org/drawingml/2006/table">
            <a:tbl>
              <a:tblPr/>
              <a:tblGrid>
                <a:gridCol w="2026920"/>
                <a:gridCol w="2026920"/>
                <a:gridCol w="2026920"/>
              </a:tblGrid>
              <a:tr h="1089141">
                <a:tc>
                  <a:txBody>
                    <a:bodyPr/>
                    <a:lstStyle/>
                    <a:p>
                      <a:pPr marL="0" marR="0" algn="r">
                        <a:spcBef>
                          <a:spcPts val="0"/>
                        </a:spcBef>
                        <a:spcAft>
                          <a:spcPts val="0"/>
                        </a:spcAft>
                      </a:pPr>
                      <a:endParaRPr lang="en-US" sz="1100" dirty="0">
                        <a:solidFill>
                          <a:srgbClr val="943634"/>
                        </a:solidFill>
                        <a:latin typeface="Calibri"/>
                        <a:ea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marL="0" marR="0" algn="ctr">
                        <a:spcBef>
                          <a:spcPts val="0"/>
                        </a:spcBef>
                        <a:spcAft>
                          <a:spcPts val="0"/>
                        </a:spcAft>
                      </a:pPr>
                      <a:r>
                        <a:rPr lang="en-US" sz="1800" b="1" i="0" baseline="0" dirty="0">
                          <a:solidFill>
                            <a:schemeClr val="tx1"/>
                          </a:solidFill>
                          <a:latin typeface="Calibri"/>
                          <a:ea typeface="Calibri"/>
                          <a:cs typeface="Times New Roman"/>
                        </a:rPr>
                        <a:t>“Good Quality” Feedback:</a:t>
                      </a:r>
                    </a:p>
                    <a:p>
                      <a:pPr marL="0" marR="0" algn="ctr">
                        <a:spcBef>
                          <a:spcPts val="0"/>
                        </a:spcBef>
                        <a:spcAft>
                          <a:spcPts val="0"/>
                        </a:spcAft>
                      </a:pPr>
                      <a:r>
                        <a:rPr lang="en-US" sz="1800" b="1" i="0" baseline="0" dirty="0">
                          <a:solidFill>
                            <a:schemeClr val="tx1"/>
                          </a:solidFill>
                          <a:latin typeface="Calibri"/>
                          <a:ea typeface="Calibri"/>
                          <a:cs typeface="Times New Roman"/>
                        </a:rPr>
                        <a:t>Specific, based upon performance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800" b="1" i="0" baseline="0" dirty="0">
                          <a:solidFill>
                            <a:schemeClr val="tx1"/>
                          </a:solidFill>
                          <a:latin typeface="Calibri"/>
                          <a:ea typeface="Calibri"/>
                          <a:cs typeface="Times New Roman"/>
                        </a:rPr>
                        <a:t>“Bad Quality” Feedback: vague and judgmental</a:t>
                      </a:r>
                    </a:p>
                  </a:txBody>
                  <a:tcPr marL="68580" marR="68580" marT="0" marB="0">
                    <a:lnL w="12700" cap="flat" cmpd="sng" algn="ctr">
                      <a:solidFill>
                        <a:schemeClr val="tx1"/>
                      </a:solidFill>
                      <a:prstDash val="solid"/>
                      <a:round/>
                      <a:headEnd type="none" w="med" len="med"/>
                      <a:tailEnd type="none" w="med" len="med"/>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2111259">
                <a:tc>
                  <a:txBody>
                    <a:bodyPr/>
                    <a:lstStyle/>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endParaRPr lang="en-US" sz="1100" b="1" dirty="0" smtClean="0">
                        <a:solidFill>
                          <a:srgbClr val="943634"/>
                        </a:solidFill>
                        <a:latin typeface="Calibri"/>
                        <a:ea typeface="Calibri"/>
                        <a:cs typeface="Times New Roman"/>
                      </a:endParaRPr>
                    </a:p>
                    <a:p>
                      <a:pPr marL="0" marR="0" algn="ctr">
                        <a:spcBef>
                          <a:spcPts val="0"/>
                        </a:spcBef>
                        <a:spcAft>
                          <a:spcPts val="0"/>
                        </a:spcAft>
                      </a:pPr>
                      <a:r>
                        <a:rPr lang="en-US" sz="1100" b="1" dirty="0" smtClean="0">
                          <a:solidFill>
                            <a:srgbClr val="943634"/>
                          </a:solidFill>
                          <a:latin typeface="Calibri"/>
                          <a:ea typeface="Calibri"/>
                          <a:cs typeface="Times New Roman"/>
                        </a:rPr>
                        <a:t>NEGATIVE COMMENTS</a:t>
                      </a:r>
                      <a:endParaRPr lang="en-US" sz="1100" dirty="0">
                        <a:solidFill>
                          <a:srgbClr val="943634"/>
                        </a:solidFill>
                        <a:latin typeface="Calibri"/>
                        <a:ea typeface="Calibri"/>
                        <a:cs typeface="Times New Roman"/>
                      </a:endParaRPr>
                    </a:p>
                    <a:p>
                      <a:pPr marL="0" marR="0" algn="ctr">
                        <a:spcBef>
                          <a:spcPts val="0"/>
                        </a:spcBef>
                        <a:spcAft>
                          <a:spcPts val="0"/>
                        </a:spcAft>
                      </a:pPr>
                      <a:r>
                        <a:rPr lang="en-US" sz="1100" b="1" dirty="0">
                          <a:solidFill>
                            <a:srgbClr val="943634"/>
                          </a:solidFill>
                          <a:latin typeface="Calibri"/>
                          <a:ea typeface="Calibri"/>
                          <a:cs typeface="Times New Roman"/>
                        </a:rPr>
                        <a:t>(for </a:t>
                      </a:r>
                      <a:r>
                        <a:rPr lang="en-US" sz="1100" b="1" dirty="0" smtClean="0">
                          <a:solidFill>
                            <a:srgbClr val="943634"/>
                          </a:solidFill>
                          <a:latin typeface="Calibri"/>
                          <a:ea typeface="Calibri"/>
                          <a:cs typeface="Times New Roman"/>
                        </a:rPr>
                        <a:t>poor </a:t>
                      </a:r>
                      <a:r>
                        <a:rPr lang="en-US" sz="1100" b="1" dirty="0">
                          <a:solidFill>
                            <a:srgbClr val="943634"/>
                          </a:solidFill>
                          <a:latin typeface="Calibri"/>
                          <a:ea typeface="Calibri"/>
                          <a:cs typeface="Times New Roman"/>
                        </a:rPr>
                        <a:t>performance)</a:t>
                      </a:r>
                      <a:endParaRPr lang="en-US" sz="1100" dirty="0">
                        <a:solidFill>
                          <a:srgbClr val="943634"/>
                        </a:solidFill>
                        <a:latin typeface="Calibri"/>
                        <a:ea typeface="Calibri"/>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c>
                  <a:txBody>
                    <a:bodyPr/>
                    <a:lstStyle/>
                    <a:p>
                      <a:pPr marL="0" marR="0" algn="l">
                        <a:spcBef>
                          <a:spcPts val="0"/>
                        </a:spcBef>
                        <a:spcAft>
                          <a:spcPts val="0"/>
                        </a:spcAft>
                      </a:pPr>
                      <a:endParaRPr lang="en-US" sz="1400" b="1" dirty="0" smtClean="0">
                        <a:solidFill>
                          <a:srgbClr val="943634"/>
                        </a:solidFill>
                        <a:latin typeface="Calibri"/>
                        <a:ea typeface="Calibri"/>
                        <a:cs typeface="Times New Roman"/>
                      </a:endParaRPr>
                    </a:p>
                    <a:p>
                      <a:pPr marL="0" marR="0" algn="l">
                        <a:spcBef>
                          <a:spcPts val="0"/>
                        </a:spcBef>
                        <a:spcAft>
                          <a:spcPts val="0"/>
                        </a:spcAft>
                      </a:pPr>
                      <a:r>
                        <a:rPr lang="en-US" sz="1400" b="1" dirty="0" smtClean="0">
                          <a:solidFill>
                            <a:srgbClr val="943634"/>
                          </a:solidFill>
                          <a:latin typeface="Calibri"/>
                          <a:ea typeface="Calibri"/>
                          <a:cs typeface="Times New Roman"/>
                        </a:rPr>
                        <a:t>“You have left out several studies which are required in the work-up of this malignancy. Additionally, your physical exam of the abdomen was incomplete and did not include enough pertinent negative components of the exam.”</a:t>
                      </a:r>
                    </a:p>
                    <a:p>
                      <a:pPr marL="0" marR="0" algn="l">
                        <a:spcBef>
                          <a:spcPts val="0"/>
                        </a:spcBef>
                        <a:spcAft>
                          <a:spcPts val="0"/>
                        </a:spcAft>
                      </a:pPr>
                      <a:endParaRPr lang="en-US" sz="1400" b="1" dirty="0">
                        <a:solidFill>
                          <a:srgbClr val="943634"/>
                        </a:solidFill>
                        <a:latin typeface="Calibri"/>
                        <a:ea typeface="Calibri"/>
                        <a:cs typeface="Times New Roman"/>
                      </a:endParaRPr>
                    </a:p>
                  </a:txBody>
                  <a:tcPr marL="68580" marR="68580" marT="0" marB="0">
                    <a:lnL>
                      <a:noFill/>
                    </a:lnL>
                    <a:lnR>
                      <a:noFill/>
                    </a:lnR>
                    <a:lnT w="12700" cap="flat" cmpd="sng" algn="ctr">
                      <a:solidFill>
                        <a:schemeClr val="tx1"/>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c>
                  <a:txBody>
                    <a:bodyPr/>
                    <a:lstStyle/>
                    <a:p>
                      <a:pPr marL="0" marR="0" algn="l">
                        <a:spcBef>
                          <a:spcPts val="0"/>
                        </a:spcBef>
                        <a:spcAft>
                          <a:spcPts val="0"/>
                        </a:spcAft>
                      </a:pPr>
                      <a:endParaRPr lang="en-US" sz="1400" b="1" dirty="0" smtClean="0">
                        <a:solidFill>
                          <a:srgbClr val="943634"/>
                        </a:solidFill>
                        <a:latin typeface="Calibri"/>
                        <a:ea typeface="Calibri"/>
                        <a:cs typeface="Times New Roman"/>
                      </a:endParaRPr>
                    </a:p>
                    <a:p>
                      <a:pPr marL="0" marR="0" algn="l">
                        <a:spcBef>
                          <a:spcPts val="0"/>
                        </a:spcBef>
                        <a:spcAft>
                          <a:spcPts val="0"/>
                        </a:spcAft>
                      </a:pPr>
                      <a:r>
                        <a:rPr lang="en-US" sz="1400" b="1" dirty="0" smtClean="0">
                          <a:solidFill>
                            <a:srgbClr val="943634"/>
                          </a:solidFill>
                          <a:latin typeface="Calibri"/>
                          <a:ea typeface="Calibri"/>
                          <a:cs typeface="Times New Roman"/>
                        </a:rPr>
                        <a:t>“Your level of incompetence</a:t>
                      </a:r>
                      <a:r>
                        <a:rPr lang="en-US" sz="1400" b="1" baseline="0" dirty="0" smtClean="0">
                          <a:solidFill>
                            <a:srgbClr val="943634"/>
                          </a:solidFill>
                          <a:latin typeface="Calibri"/>
                          <a:ea typeface="Calibri"/>
                          <a:cs typeface="Times New Roman"/>
                        </a:rPr>
                        <a:t> amazes me; are you just plain dumb or what?”</a:t>
                      </a:r>
                      <a:endParaRPr lang="en-US" sz="1400" b="1" dirty="0">
                        <a:solidFill>
                          <a:srgbClr val="943634"/>
                        </a:solidFill>
                        <a:latin typeface="Calibri"/>
                        <a:ea typeface="Calibri"/>
                        <a:cs typeface="Times New Roman"/>
                      </a:endParaRPr>
                    </a:p>
                  </a:txBody>
                  <a:tcPr marL="68580" marR="68580" marT="0" marB="0">
                    <a:lnL>
                      <a:noFill/>
                    </a:lnL>
                    <a:lnR>
                      <a:noFill/>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EFD3D2"/>
                    </a:solidFill>
                  </a:tcP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5107" y="6248400"/>
            <a:ext cx="609600" cy="609600"/>
          </a:xfrm>
          <a:prstGeom prst="rect">
            <a:avLst/>
          </a:prstGeom>
        </p:spPr>
      </p:pic>
    </p:spTree>
    <p:extLst>
      <p:ext uri="{BB962C8B-B14F-4D97-AF65-F5344CB8AC3E}">
        <p14:creationId xmlns:p14="http://schemas.microsoft.com/office/powerpoint/2010/main" val="228249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8077200" cy="5812536"/>
          </a:xfrm>
        </p:spPr>
        <p:txBody>
          <a:bodyPr>
            <a:normAutofit fontScale="90000"/>
          </a:bodyPr>
          <a:lstStyle/>
          <a:p>
            <a:pPr algn="ctr"/>
            <a:r>
              <a:rPr lang="en-US" b="1" dirty="0" smtClean="0">
                <a:solidFill>
                  <a:schemeClr val="tx1"/>
                </a:solidFill>
              </a:rPr>
              <a:t>Positive comments for good performance are not necessarily “good quality” feedback</a:t>
            </a:r>
            <a:r>
              <a:rPr lang="en-US" b="1" dirty="0" smtClean="0"/>
              <a:t/>
            </a:r>
            <a:br>
              <a:rPr lang="en-US" b="1" dirty="0" smtClean="0"/>
            </a:br>
            <a:r>
              <a:rPr lang="en-US" b="1" dirty="0" smtClean="0"/>
              <a:t/>
            </a:r>
            <a:br>
              <a:rPr lang="en-US" b="1" dirty="0" smtClean="0"/>
            </a:br>
            <a:r>
              <a:rPr lang="en-US" b="1" dirty="0" smtClean="0"/>
              <a:t>AND</a:t>
            </a:r>
            <a:br>
              <a:rPr lang="en-US" b="1" dirty="0" smtClean="0"/>
            </a:br>
            <a:r>
              <a:rPr lang="en-US" b="1" dirty="0" smtClean="0"/>
              <a:t/>
            </a:r>
            <a:br>
              <a:rPr lang="en-US" b="1" dirty="0" smtClean="0"/>
            </a:br>
            <a:r>
              <a:rPr lang="en-US" b="1" dirty="0" smtClean="0"/>
              <a:t>Negative comments for bad performance </a:t>
            </a:r>
            <a:r>
              <a:rPr lang="en-US" b="1" u="sng" dirty="0" smtClean="0"/>
              <a:t>can</a:t>
            </a:r>
            <a:r>
              <a:rPr lang="en-US" b="1" dirty="0" smtClean="0"/>
              <a:t> be “good quality” feedback</a:t>
            </a:r>
            <a:endParaRPr lang="en-US" b="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smtClean="0">
                <a:solidFill>
                  <a:schemeClr val="tx2"/>
                </a:solidFill>
              </a:rPr>
              <a:t>Objectives</a:t>
            </a:r>
            <a:endParaRPr lang="en-US" sz="4400" b="1" dirty="0">
              <a:solidFill>
                <a:schemeClr val="tx2"/>
              </a:solidFill>
            </a:endParaRPr>
          </a:p>
        </p:txBody>
      </p:sp>
      <p:sp>
        <p:nvSpPr>
          <p:cNvPr id="3" name="Content Placeholder 2"/>
          <p:cNvSpPr>
            <a:spLocks noGrp="1"/>
          </p:cNvSpPr>
          <p:nvPr>
            <p:ph idx="1"/>
          </p:nvPr>
        </p:nvSpPr>
        <p:spPr/>
        <p:txBody>
          <a:bodyPr/>
          <a:lstStyle/>
          <a:p>
            <a:r>
              <a:rPr lang="en-US" b="1" dirty="0" smtClean="0"/>
              <a:t>Define Feedback</a:t>
            </a:r>
          </a:p>
          <a:p>
            <a:r>
              <a:rPr lang="en-US" b="1" dirty="0" smtClean="0"/>
              <a:t>Discuss why Feedback is important</a:t>
            </a:r>
          </a:p>
          <a:p>
            <a:r>
              <a:rPr lang="en-US" b="1" dirty="0" smtClean="0"/>
              <a:t>Discuss obstacles to providing feedback</a:t>
            </a:r>
          </a:p>
          <a:p>
            <a:r>
              <a:rPr lang="en-US" b="1" dirty="0" smtClean="0"/>
              <a:t>Review the principles of effective feedback</a:t>
            </a:r>
          </a:p>
          <a:p>
            <a:r>
              <a:rPr lang="en-US" b="1" dirty="0" smtClean="0"/>
              <a:t>Practice or critique giving feedback in a typical situation (role-playing)</a:t>
            </a:r>
            <a:endParaRPr lang="en-US" b="1"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tx2"/>
                </a:solidFill>
              </a:rPr>
              <a:t>Traditional Feedback “Sandwich”</a:t>
            </a:r>
            <a:endParaRPr lang="en-US" b="1" dirty="0">
              <a:solidFill>
                <a:schemeClr val="tx2"/>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 y="2895600"/>
            <a:ext cx="4114800" cy="2304288"/>
          </a:xfrm>
          <a:prstGeom prst="rect">
            <a:avLst/>
          </a:prstGeom>
        </p:spPr>
      </p:pic>
      <p:sp>
        <p:nvSpPr>
          <p:cNvPr id="4" name="TextBox 3"/>
          <p:cNvSpPr txBox="1"/>
          <p:nvPr/>
        </p:nvSpPr>
        <p:spPr>
          <a:xfrm>
            <a:off x="5486400" y="2133600"/>
            <a:ext cx="3200400" cy="461665"/>
          </a:xfrm>
          <a:prstGeom prst="rect">
            <a:avLst/>
          </a:prstGeom>
          <a:noFill/>
        </p:spPr>
        <p:txBody>
          <a:bodyPr wrap="square" rtlCol="0">
            <a:spAutoFit/>
          </a:bodyPr>
          <a:lstStyle/>
          <a:p>
            <a:r>
              <a:rPr lang="en-US" sz="2400" b="1" dirty="0" smtClean="0"/>
              <a:t>Positive feedback</a:t>
            </a:r>
            <a:endParaRPr lang="en-US" sz="2400" b="1" dirty="0"/>
          </a:p>
        </p:txBody>
      </p:sp>
      <p:sp>
        <p:nvSpPr>
          <p:cNvPr id="5" name="TextBox 4"/>
          <p:cNvSpPr txBox="1"/>
          <p:nvPr/>
        </p:nvSpPr>
        <p:spPr>
          <a:xfrm>
            <a:off x="5562600" y="3733800"/>
            <a:ext cx="3124200" cy="461665"/>
          </a:xfrm>
          <a:prstGeom prst="rect">
            <a:avLst/>
          </a:prstGeom>
          <a:noFill/>
        </p:spPr>
        <p:txBody>
          <a:bodyPr wrap="square" rtlCol="0">
            <a:spAutoFit/>
          </a:bodyPr>
          <a:lstStyle/>
          <a:p>
            <a:r>
              <a:rPr lang="en-US" sz="2400" b="1" dirty="0" smtClean="0"/>
              <a:t>Corrective feedback</a:t>
            </a:r>
            <a:endParaRPr lang="en-US" sz="2400" b="1" dirty="0"/>
          </a:p>
        </p:txBody>
      </p:sp>
      <p:sp>
        <p:nvSpPr>
          <p:cNvPr id="6" name="TextBox 5"/>
          <p:cNvSpPr txBox="1"/>
          <p:nvPr/>
        </p:nvSpPr>
        <p:spPr>
          <a:xfrm>
            <a:off x="5486400" y="5638800"/>
            <a:ext cx="3048000" cy="461665"/>
          </a:xfrm>
          <a:prstGeom prst="rect">
            <a:avLst/>
          </a:prstGeom>
          <a:noFill/>
        </p:spPr>
        <p:txBody>
          <a:bodyPr wrap="square" rtlCol="0">
            <a:spAutoFit/>
          </a:bodyPr>
          <a:lstStyle/>
          <a:p>
            <a:r>
              <a:rPr lang="en-US" sz="2400" b="1" dirty="0" smtClean="0"/>
              <a:t>Positive feedback</a:t>
            </a:r>
            <a:endParaRPr lang="en-US" sz="2400" b="1" dirty="0"/>
          </a:p>
        </p:txBody>
      </p:sp>
      <p:cxnSp>
        <p:nvCxnSpPr>
          <p:cNvPr id="8" name="Straight Arrow Connector 7"/>
          <p:cNvCxnSpPr>
            <a:stCxn id="4" idx="1"/>
          </p:cNvCxnSpPr>
          <p:nvPr/>
        </p:nvCxnSpPr>
        <p:spPr>
          <a:xfrm flipH="1">
            <a:off x="4495800" y="2364433"/>
            <a:ext cx="990600" cy="91216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1"/>
          </p:cNvCxnSpPr>
          <p:nvPr/>
        </p:nvCxnSpPr>
        <p:spPr>
          <a:xfrm flipH="1">
            <a:off x="4419600" y="3964633"/>
            <a:ext cx="1143000" cy="53116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1"/>
          </p:cNvCxnSpPr>
          <p:nvPr/>
        </p:nvCxnSpPr>
        <p:spPr>
          <a:xfrm flipH="1" flipV="1">
            <a:off x="4038600" y="4953000"/>
            <a:ext cx="1447800" cy="91663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6112727"/>
            <a:ext cx="609600" cy="609600"/>
          </a:xfrm>
          <a:prstGeom prst="rect">
            <a:avLst/>
          </a:prstGeom>
        </p:spPr>
      </p:pic>
    </p:spTree>
    <p:extLst>
      <p:ext uri="{BB962C8B-B14F-4D97-AF65-F5344CB8AC3E}">
        <p14:creationId xmlns:p14="http://schemas.microsoft.com/office/powerpoint/2010/main" val="34428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tx2"/>
                </a:solidFill>
              </a:rPr>
              <a:t>Modified Feedback “Sandwich”</a:t>
            </a:r>
            <a:endParaRPr lang="en-US" b="1" dirty="0">
              <a:solidFill>
                <a:schemeClr val="tx2"/>
              </a:solidFill>
            </a:endParaRPr>
          </a:p>
        </p:txBody>
      </p:sp>
      <p:sp>
        <p:nvSpPr>
          <p:cNvPr id="4" name="TextBox 3"/>
          <p:cNvSpPr txBox="1"/>
          <p:nvPr/>
        </p:nvSpPr>
        <p:spPr>
          <a:xfrm>
            <a:off x="5486400" y="2133600"/>
            <a:ext cx="3200400" cy="461665"/>
          </a:xfrm>
          <a:prstGeom prst="rect">
            <a:avLst/>
          </a:prstGeom>
          <a:noFill/>
        </p:spPr>
        <p:txBody>
          <a:bodyPr wrap="square" rtlCol="0">
            <a:spAutoFit/>
          </a:bodyPr>
          <a:lstStyle/>
          <a:p>
            <a:r>
              <a:rPr lang="en-US" sz="2400" b="1" dirty="0" smtClean="0"/>
              <a:t>Positive feedback</a:t>
            </a:r>
            <a:endParaRPr lang="en-US" sz="2400" b="1" dirty="0"/>
          </a:p>
        </p:txBody>
      </p:sp>
      <p:sp>
        <p:nvSpPr>
          <p:cNvPr id="5" name="TextBox 4"/>
          <p:cNvSpPr txBox="1"/>
          <p:nvPr/>
        </p:nvSpPr>
        <p:spPr>
          <a:xfrm>
            <a:off x="5562600" y="3733800"/>
            <a:ext cx="3124200" cy="461665"/>
          </a:xfrm>
          <a:prstGeom prst="rect">
            <a:avLst/>
          </a:prstGeom>
          <a:noFill/>
        </p:spPr>
        <p:txBody>
          <a:bodyPr wrap="square" rtlCol="0">
            <a:spAutoFit/>
          </a:bodyPr>
          <a:lstStyle/>
          <a:p>
            <a:r>
              <a:rPr lang="en-US" sz="2400" b="1" dirty="0" smtClean="0"/>
              <a:t>Corrective feedback</a:t>
            </a:r>
            <a:endParaRPr lang="en-US" sz="2400" b="1" dirty="0"/>
          </a:p>
        </p:txBody>
      </p:sp>
      <p:sp>
        <p:nvSpPr>
          <p:cNvPr id="6" name="TextBox 5"/>
          <p:cNvSpPr txBox="1"/>
          <p:nvPr/>
        </p:nvSpPr>
        <p:spPr>
          <a:xfrm>
            <a:off x="5486400" y="5638800"/>
            <a:ext cx="3048000" cy="523220"/>
          </a:xfrm>
          <a:prstGeom prst="rect">
            <a:avLst/>
          </a:prstGeom>
          <a:noFill/>
        </p:spPr>
        <p:txBody>
          <a:bodyPr wrap="square" rtlCol="0">
            <a:spAutoFit/>
          </a:bodyPr>
          <a:lstStyle/>
          <a:p>
            <a:r>
              <a:rPr lang="en-US" sz="2800" b="1" dirty="0" smtClean="0"/>
              <a:t>Next Step</a:t>
            </a:r>
            <a:endParaRPr lang="en-US" sz="28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1896910"/>
            <a:ext cx="4034290" cy="3673779"/>
          </a:xfrm>
          <a:prstGeom prst="rect">
            <a:avLst/>
          </a:prstGeom>
        </p:spPr>
      </p:pic>
      <p:cxnSp>
        <p:nvCxnSpPr>
          <p:cNvPr id="13" name="Straight Arrow Connector 12"/>
          <p:cNvCxnSpPr>
            <a:stCxn id="4" idx="1"/>
          </p:cNvCxnSpPr>
          <p:nvPr/>
        </p:nvCxnSpPr>
        <p:spPr>
          <a:xfrm flipH="1">
            <a:off x="4038600" y="2364433"/>
            <a:ext cx="1447800" cy="121696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1"/>
          </p:cNvCxnSpPr>
          <p:nvPr/>
        </p:nvCxnSpPr>
        <p:spPr>
          <a:xfrm flipH="1">
            <a:off x="4038600" y="3964633"/>
            <a:ext cx="1524000" cy="37876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1"/>
          </p:cNvCxnSpPr>
          <p:nvPr/>
        </p:nvCxnSpPr>
        <p:spPr>
          <a:xfrm flipH="1" flipV="1">
            <a:off x="3429000" y="5029201"/>
            <a:ext cx="2057400" cy="87120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162020"/>
            <a:ext cx="609600" cy="609600"/>
          </a:xfrm>
          <a:prstGeom prst="rect">
            <a:avLst/>
          </a:prstGeom>
        </p:spPr>
      </p:pic>
    </p:spTree>
    <p:extLst>
      <p:ext uri="{BB962C8B-B14F-4D97-AF65-F5344CB8AC3E}">
        <p14:creationId xmlns:p14="http://schemas.microsoft.com/office/powerpoint/2010/main" val="318302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6000" b="1" dirty="0" smtClean="0">
                <a:solidFill>
                  <a:schemeClr val="tx2"/>
                </a:solidFill>
              </a:rPr>
              <a:t>Domains of learning</a:t>
            </a:r>
            <a:endParaRPr lang="en-US" sz="6000" b="1" dirty="0">
              <a:solidFill>
                <a:schemeClr val="tx2"/>
              </a:solidFill>
            </a:endParaRPr>
          </a:p>
        </p:txBody>
      </p:sp>
      <p:sp>
        <p:nvSpPr>
          <p:cNvPr id="3" name="Content Placeholder 2"/>
          <p:cNvSpPr>
            <a:spLocks noGrp="1"/>
          </p:cNvSpPr>
          <p:nvPr>
            <p:ph idx="1"/>
          </p:nvPr>
        </p:nvSpPr>
        <p:spPr>
          <a:xfrm>
            <a:off x="2286000" y="1752600"/>
            <a:ext cx="4953000" cy="4572000"/>
          </a:xfrm>
        </p:spPr>
        <p:txBody>
          <a:bodyPr>
            <a:normAutofit/>
          </a:bodyPr>
          <a:lstStyle/>
          <a:p>
            <a:r>
              <a:rPr lang="en-US" sz="6000" dirty="0" smtClean="0"/>
              <a:t>Knowledge</a:t>
            </a:r>
          </a:p>
          <a:p>
            <a:r>
              <a:rPr lang="en-US" sz="6000" dirty="0" smtClean="0"/>
              <a:t>Skills</a:t>
            </a:r>
          </a:p>
          <a:p>
            <a:r>
              <a:rPr lang="en-US" sz="6000" dirty="0" smtClean="0"/>
              <a:t>Attitude</a:t>
            </a:r>
            <a:endParaRPr lang="en-US" sz="6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335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Two Feedback Settings</a:t>
            </a:r>
            <a:endParaRPr lang="en-US" b="1" dirty="0">
              <a:solidFill>
                <a:schemeClr val="tx2"/>
              </a:solidFill>
            </a:endParaRPr>
          </a:p>
        </p:txBody>
      </p:sp>
      <p:sp>
        <p:nvSpPr>
          <p:cNvPr id="3" name="Content Placeholder 2"/>
          <p:cNvSpPr>
            <a:spLocks noGrp="1"/>
          </p:cNvSpPr>
          <p:nvPr>
            <p:ph idx="1"/>
          </p:nvPr>
        </p:nvSpPr>
        <p:spPr>
          <a:xfrm>
            <a:off x="914400" y="1828800"/>
            <a:ext cx="7162800" cy="3840163"/>
          </a:xfrm>
        </p:spPr>
        <p:txBody>
          <a:bodyPr>
            <a:normAutofit/>
          </a:bodyPr>
          <a:lstStyle/>
          <a:p>
            <a:r>
              <a:rPr lang="en-US" sz="4000" b="1" dirty="0" smtClean="0"/>
              <a:t>Formal feedback</a:t>
            </a:r>
          </a:p>
          <a:p>
            <a:r>
              <a:rPr lang="en-US" sz="4000" b="1" dirty="0" smtClean="0"/>
              <a:t>Feedback “on-the-fly”</a:t>
            </a:r>
            <a:endParaRPr lang="en-US" sz="40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20522"/>
            <a:ext cx="609600" cy="609600"/>
          </a:xfrm>
          <a:prstGeom prst="rect">
            <a:avLst/>
          </a:prstGeom>
        </p:spPr>
      </p:pic>
    </p:spTree>
    <p:extLst>
      <p:ext uri="{BB962C8B-B14F-4D97-AF65-F5344CB8AC3E}">
        <p14:creationId xmlns:p14="http://schemas.microsoft.com/office/powerpoint/2010/main" val="119234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solidFill>
                  <a:schemeClr val="tx2"/>
                </a:solidFill>
              </a:rPr>
              <a:t>Formal Feedback: Principles</a:t>
            </a:r>
            <a:endParaRPr lang="en-US" b="1" dirty="0">
              <a:solidFill>
                <a:schemeClr val="tx2"/>
              </a:solidFill>
            </a:endParaRPr>
          </a:p>
        </p:txBody>
      </p:sp>
      <p:sp>
        <p:nvSpPr>
          <p:cNvPr id="3" name="Content Placeholder 2"/>
          <p:cNvSpPr>
            <a:spLocks noGrp="1"/>
          </p:cNvSpPr>
          <p:nvPr>
            <p:ph idx="1"/>
          </p:nvPr>
        </p:nvSpPr>
        <p:spPr>
          <a:xfrm>
            <a:off x="489857" y="1143000"/>
            <a:ext cx="8229600" cy="5181600"/>
          </a:xfrm>
        </p:spPr>
        <p:txBody>
          <a:bodyPr>
            <a:noAutofit/>
          </a:bodyPr>
          <a:lstStyle/>
          <a:p>
            <a:r>
              <a:rPr lang="en-US" sz="2400" b="1" dirty="0" smtClean="0"/>
              <a:t>Select a </a:t>
            </a:r>
            <a:r>
              <a:rPr lang="en-US" sz="2400" b="1" u="sng" dirty="0" smtClean="0"/>
              <a:t>quiet and private </a:t>
            </a:r>
            <a:r>
              <a:rPr lang="en-US" sz="2400" b="1" dirty="0" smtClean="0"/>
              <a:t>place when interruptions are least likely</a:t>
            </a:r>
          </a:p>
          <a:p>
            <a:r>
              <a:rPr lang="en-US" sz="2400" b="1" u="sng" dirty="0" smtClean="0"/>
              <a:t>Ask-Tell-Ask</a:t>
            </a:r>
          </a:p>
          <a:p>
            <a:r>
              <a:rPr lang="en-US" sz="2400" b="1" u="sng" dirty="0" smtClean="0"/>
              <a:t>Ask</a:t>
            </a:r>
            <a:r>
              <a:rPr lang="en-US" sz="2400" b="1" dirty="0" smtClean="0"/>
              <a:t> the trainee to conduct a </a:t>
            </a:r>
            <a:r>
              <a:rPr lang="en-US" sz="2400" b="1" u="sng" dirty="0" smtClean="0"/>
              <a:t>self-assessment </a:t>
            </a:r>
            <a:r>
              <a:rPr lang="en-US" sz="2400" b="1" dirty="0" smtClean="0"/>
              <a:t>of his/her skills on the different metrics</a:t>
            </a:r>
          </a:p>
          <a:p>
            <a:r>
              <a:rPr lang="en-US" sz="2400" b="1" u="sng" dirty="0" smtClean="0"/>
              <a:t>Tell</a:t>
            </a:r>
            <a:r>
              <a:rPr lang="en-US" sz="2400" b="1" dirty="0" smtClean="0"/>
              <a:t>: provide </a:t>
            </a:r>
            <a:r>
              <a:rPr lang="en-US" sz="2400" b="1" u="sng" dirty="0" smtClean="0"/>
              <a:t>specific</a:t>
            </a:r>
            <a:r>
              <a:rPr lang="en-US" sz="2400" b="1" dirty="0" smtClean="0"/>
              <a:t> feedback (positive and negative) on the trainee’s clinical performance, knowledge base, and professionalism</a:t>
            </a:r>
          </a:p>
          <a:p>
            <a:r>
              <a:rPr lang="en-US" sz="2400" b="1" dirty="0" smtClean="0"/>
              <a:t>Detail a “</a:t>
            </a:r>
            <a:r>
              <a:rPr lang="en-US" sz="2400" b="1" u="sng" dirty="0" smtClean="0"/>
              <a:t>next step</a:t>
            </a:r>
            <a:r>
              <a:rPr lang="en-US" sz="2400" b="1" dirty="0" smtClean="0"/>
              <a:t>” in terms of what you would like to see the learner improve</a:t>
            </a:r>
          </a:p>
          <a:p>
            <a:r>
              <a:rPr lang="en-US" sz="2400" b="1" u="sng" dirty="0" smtClean="0"/>
              <a:t>Ask</a:t>
            </a:r>
            <a:r>
              <a:rPr lang="en-US" sz="2400" b="1" dirty="0" smtClean="0"/>
              <a:t> the learner to confirm understanding of the plan</a:t>
            </a:r>
            <a:endParaRPr lang="en-US" sz="24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72200"/>
            <a:ext cx="609600" cy="609600"/>
          </a:xfrm>
          <a:prstGeom prst="rect">
            <a:avLst/>
          </a:prstGeom>
        </p:spPr>
      </p:pic>
    </p:spTree>
    <p:extLst>
      <p:ext uri="{BB962C8B-B14F-4D97-AF65-F5344CB8AC3E}">
        <p14:creationId xmlns:p14="http://schemas.microsoft.com/office/powerpoint/2010/main" val="382948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2"/>
                </a:solidFill>
              </a:rPr>
              <a:t>Feedback “On the Fly”: Principles</a:t>
            </a:r>
            <a:endParaRPr lang="en-US" b="1" dirty="0">
              <a:solidFill>
                <a:schemeClr val="tx2"/>
              </a:solidFill>
            </a:endParaRPr>
          </a:p>
        </p:txBody>
      </p:sp>
      <p:sp>
        <p:nvSpPr>
          <p:cNvPr id="3" name="Content Placeholder 2"/>
          <p:cNvSpPr>
            <a:spLocks noGrp="1"/>
          </p:cNvSpPr>
          <p:nvPr>
            <p:ph idx="1"/>
          </p:nvPr>
        </p:nvSpPr>
        <p:spPr>
          <a:xfrm>
            <a:off x="457200" y="1600200"/>
            <a:ext cx="8229600" cy="4876800"/>
          </a:xfrm>
        </p:spPr>
        <p:txBody>
          <a:bodyPr>
            <a:normAutofit/>
          </a:bodyPr>
          <a:lstStyle/>
          <a:p>
            <a:r>
              <a:rPr lang="en-US" b="1" dirty="0" smtClean="0"/>
              <a:t>Timely</a:t>
            </a:r>
          </a:p>
          <a:p>
            <a:r>
              <a:rPr lang="en-US" b="1" dirty="0" smtClean="0"/>
              <a:t>Specific</a:t>
            </a:r>
          </a:p>
          <a:p>
            <a:r>
              <a:rPr lang="en-US" b="1" dirty="0" smtClean="0"/>
              <a:t>Based on direct observations</a:t>
            </a:r>
          </a:p>
          <a:p>
            <a:r>
              <a:rPr lang="en-US" b="1" dirty="0" smtClean="0"/>
              <a:t>Provide “next step”</a:t>
            </a:r>
          </a:p>
          <a:p>
            <a:r>
              <a:rPr lang="en-US" b="1" dirty="0"/>
              <a:t>Explain consequences ( WHY)</a:t>
            </a:r>
          </a:p>
          <a:p>
            <a:pPr marL="0" indent="0">
              <a:buNone/>
            </a:pPr>
            <a:endParaRPr lang="en-US" b="1" dirty="0" smtClean="0"/>
          </a:p>
          <a:p>
            <a:endParaRPr lang="en-US" b="1" dirty="0" smtClean="0"/>
          </a:p>
          <a:p>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72200"/>
            <a:ext cx="609600" cy="609600"/>
          </a:xfrm>
          <a:prstGeom prst="rect">
            <a:avLst/>
          </a:prstGeom>
        </p:spPr>
      </p:pic>
    </p:spTree>
    <p:extLst>
      <p:ext uri="{BB962C8B-B14F-4D97-AF65-F5344CB8AC3E}">
        <p14:creationId xmlns:p14="http://schemas.microsoft.com/office/powerpoint/2010/main" val="265311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12064"/>
            <a:ext cx="8153400" cy="914400"/>
          </a:xfrm>
        </p:spPr>
        <p:txBody>
          <a:bodyPr>
            <a:normAutofit fontScale="90000"/>
          </a:bodyPr>
          <a:lstStyle/>
          <a:p>
            <a:pPr algn="ctr"/>
            <a:r>
              <a:rPr lang="en-US" b="1" dirty="0" smtClean="0">
                <a:solidFill>
                  <a:schemeClr val="tx2"/>
                </a:solidFill>
              </a:rPr>
              <a:t>Tips to Enhance </a:t>
            </a:r>
            <a:br>
              <a:rPr lang="en-US" b="1" dirty="0" smtClean="0">
                <a:solidFill>
                  <a:schemeClr val="tx2"/>
                </a:solidFill>
              </a:rPr>
            </a:br>
            <a:r>
              <a:rPr lang="en-US" b="1" dirty="0" smtClean="0">
                <a:solidFill>
                  <a:schemeClr val="tx2"/>
                </a:solidFill>
              </a:rPr>
              <a:t>“Feedback on the Fly”</a:t>
            </a:r>
            <a:endParaRPr lang="en-US" b="1" dirty="0">
              <a:solidFill>
                <a:schemeClr val="tx2"/>
              </a:solidFill>
            </a:endParaRPr>
          </a:p>
        </p:txBody>
      </p:sp>
      <p:sp>
        <p:nvSpPr>
          <p:cNvPr id="3" name="Content Placeholder 2"/>
          <p:cNvSpPr>
            <a:spLocks noGrp="1"/>
          </p:cNvSpPr>
          <p:nvPr>
            <p:ph idx="1"/>
          </p:nvPr>
        </p:nvSpPr>
        <p:spPr>
          <a:xfrm>
            <a:off x="914400" y="1981200"/>
            <a:ext cx="7772400" cy="4191000"/>
          </a:xfrm>
        </p:spPr>
        <p:txBody>
          <a:bodyPr/>
          <a:lstStyle/>
          <a:p>
            <a:pPr>
              <a:spcBef>
                <a:spcPct val="45000"/>
              </a:spcBef>
            </a:pPr>
            <a:r>
              <a:rPr lang="en-US" altLang="en-US" b="1" dirty="0"/>
              <a:t>Use the word </a:t>
            </a:r>
            <a:r>
              <a:rPr lang="en-US" altLang="en-US" b="1" u="sng" dirty="0"/>
              <a:t>“feedback”</a:t>
            </a:r>
          </a:p>
          <a:p>
            <a:pPr>
              <a:spcBef>
                <a:spcPct val="45000"/>
              </a:spcBef>
            </a:pPr>
            <a:r>
              <a:rPr lang="en-US" altLang="en-US" b="1" dirty="0"/>
              <a:t>Be respectful (feedback sandwich helps)</a:t>
            </a:r>
          </a:p>
          <a:p>
            <a:pPr>
              <a:spcBef>
                <a:spcPct val="45000"/>
              </a:spcBef>
            </a:pPr>
            <a:r>
              <a:rPr lang="en-US" altLang="en-US" b="1" dirty="0"/>
              <a:t>Provide a specific example</a:t>
            </a:r>
          </a:p>
          <a:p>
            <a:pPr>
              <a:spcBef>
                <a:spcPct val="45000"/>
              </a:spcBef>
            </a:pPr>
            <a:r>
              <a:rPr lang="en-US" altLang="en-US" b="1" dirty="0"/>
              <a:t>“Next step”</a:t>
            </a:r>
          </a:p>
          <a:p>
            <a:pPr>
              <a:buFontTx/>
              <a:buNone/>
            </a:pP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7395" y="6117336"/>
            <a:ext cx="609600" cy="609600"/>
          </a:xfrm>
          <a:prstGeom prst="rect">
            <a:avLst/>
          </a:prstGeom>
        </p:spPr>
      </p:pic>
    </p:spTree>
    <p:extLst>
      <p:ext uri="{BB962C8B-B14F-4D97-AF65-F5344CB8AC3E}">
        <p14:creationId xmlns:p14="http://schemas.microsoft.com/office/powerpoint/2010/main" val="37122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8001000" cy="914400"/>
          </a:xfrm>
        </p:spPr>
        <p:txBody>
          <a:bodyPr>
            <a:normAutofit fontScale="90000"/>
          </a:bodyPr>
          <a:lstStyle/>
          <a:p>
            <a:pPr algn="ctr"/>
            <a:r>
              <a:rPr lang="en-US" b="1" dirty="0" smtClean="0">
                <a:solidFill>
                  <a:schemeClr val="tx2"/>
                </a:solidFill>
              </a:rPr>
              <a:t>Feedback for the Learner in Difficulty</a:t>
            </a:r>
            <a:endParaRPr lang="en-US" b="1" dirty="0">
              <a:solidFill>
                <a:schemeClr val="tx2"/>
              </a:solidFill>
            </a:endParaRPr>
          </a:p>
        </p:txBody>
      </p:sp>
      <p:sp>
        <p:nvSpPr>
          <p:cNvPr id="3" name="Content Placeholder 2"/>
          <p:cNvSpPr>
            <a:spLocks noGrp="1"/>
          </p:cNvSpPr>
          <p:nvPr>
            <p:ph idx="1"/>
          </p:nvPr>
        </p:nvSpPr>
        <p:spPr/>
        <p:txBody>
          <a:bodyPr/>
          <a:lstStyle/>
          <a:p>
            <a:r>
              <a:rPr lang="en-US" altLang="en-US" sz="3200" b="1" dirty="0"/>
              <a:t>What is the problem?</a:t>
            </a:r>
          </a:p>
          <a:p>
            <a:pPr lvl="1"/>
            <a:r>
              <a:rPr lang="en-US" altLang="en-US" sz="3200" b="1" dirty="0"/>
              <a:t>Temporary stressors</a:t>
            </a:r>
          </a:p>
          <a:p>
            <a:pPr lvl="1"/>
            <a:r>
              <a:rPr lang="en-US" altLang="en-US" sz="3200" b="1" dirty="0"/>
              <a:t>Knowledge or skill deficits</a:t>
            </a:r>
          </a:p>
          <a:p>
            <a:pPr lvl="1"/>
            <a:r>
              <a:rPr lang="en-US" altLang="en-US" sz="3200" b="1" dirty="0"/>
              <a:t>Attitudinal or professionalism issues</a:t>
            </a:r>
          </a:p>
          <a:p>
            <a:pPr lvl="1"/>
            <a:r>
              <a:rPr lang="en-US" altLang="en-US" sz="3200" b="1" dirty="0"/>
              <a:t>Serious problems: drugs, alcohol, </a:t>
            </a:r>
            <a:r>
              <a:rPr lang="en-US" altLang="en-US" sz="3200" b="1" dirty="0" smtClean="0"/>
              <a:t>learning disorder, psychiatric illness</a:t>
            </a:r>
            <a:endParaRPr lang="en-US" altLang="en-US" sz="3200" b="1"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28176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8001000" cy="914400"/>
          </a:xfrm>
        </p:spPr>
        <p:txBody>
          <a:bodyPr>
            <a:normAutofit fontScale="90000"/>
          </a:bodyPr>
          <a:lstStyle/>
          <a:p>
            <a:pPr algn="ctr"/>
            <a:r>
              <a:rPr lang="en-US" b="1" dirty="0" smtClean="0">
                <a:solidFill>
                  <a:schemeClr val="tx2"/>
                </a:solidFill>
              </a:rPr>
              <a:t>Feedback for the Learner in Difficulty</a:t>
            </a:r>
            <a:endParaRPr lang="en-US" b="1" dirty="0">
              <a:solidFill>
                <a:schemeClr val="tx2"/>
              </a:solidFill>
            </a:endParaRPr>
          </a:p>
        </p:txBody>
      </p:sp>
      <p:sp>
        <p:nvSpPr>
          <p:cNvPr id="3" name="Content Placeholder 2"/>
          <p:cNvSpPr>
            <a:spLocks noGrp="1"/>
          </p:cNvSpPr>
          <p:nvPr>
            <p:ph idx="1"/>
          </p:nvPr>
        </p:nvSpPr>
        <p:spPr>
          <a:xfrm>
            <a:off x="1219200" y="1600200"/>
            <a:ext cx="6705600" cy="4525963"/>
          </a:xfrm>
        </p:spPr>
        <p:txBody>
          <a:bodyPr>
            <a:normAutofit/>
          </a:bodyPr>
          <a:lstStyle/>
          <a:p>
            <a:r>
              <a:rPr lang="en-US" altLang="en-US" sz="3200" b="1" dirty="0"/>
              <a:t>Is this style vs substance?</a:t>
            </a:r>
          </a:p>
          <a:p>
            <a:endParaRPr lang="en-US" altLang="en-US" sz="3200" b="1" dirty="0"/>
          </a:p>
          <a:p>
            <a:r>
              <a:rPr lang="en-US" altLang="en-US" sz="3200" b="1" dirty="0"/>
              <a:t>Talk to </a:t>
            </a:r>
            <a:r>
              <a:rPr lang="en-US" altLang="en-US" sz="3200" b="1" dirty="0" smtClean="0"/>
              <a:t>other faculty observers</a:t>
            </a:r>
            <a:endParaRPr lang="en-US" altLang="en-US" sz="3200" b="1" dirty="0"/>
          </a:p>
          <a:p>
            <a:endParaRPr lang="en-US" altLang="en-US" sz="3200" b="1" dirty="0"/>
          </a:p>
          <a:p>
            <a:r>
              <a:rPr lang="en-US" altLang="en-US" sz="3200" b="1" dirty="0"/>
              <a:t>Talk to the learner</a:t>
            </a:r>
          </a:p>
          <a:p>
            <a:pPr lvl="1"/>
            <a:r>
              <a:rPr lang="en-US" altLang="en-US" sz="3200" b="1" dirty="0"/>
              <a:t>Quiet, private place</a:t>
            </a:r>
          </a:p>
          <a:p>
            <a:pPr lvl="1"/>
            <a:r>
              <a:rPr lang="en-US" altLang="en-US" sz="3200" b="1" dirty="0"/>
              <a:t>“Cup of coffee”</a:t>
            </a:r>
          </a:p>
          <a:p>
            <a:pPr marL="6858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03861"/>
            <a:ext cx="609600" cy="609600"/>
          </a:xfrm>
          <a:prstGeom prst="rect">
            <a:avLst/>
          </a:prstGeom>
        </p:spPr>
      </p:pic>
    </p:spTree>
    <p:extLst>
      <p:ext uri="{BB962C8B-B14F-4D97-AF65-F5344CB8AC3E}">
        <p14:creationId xmlns:p14="http://schemas.microsoft.com/office/powerpoint/2010/main" val="59273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8001000" cy="914400"/>
          </a:xfrm>
        </p:spPr>
        <p:txBody>
          <a:bodyPr>
            <a:normAutofit fontScale="90000"/>
          </a:bodyPr>
          <a:lstStyle/>
          <a:p>
            <a:pPr algn="ctr"/>
            <a:r>
              <a:rPr lang="en-US" b="1" dirty="0" smtClean="0">
                <a:solidFill>
                  <a:schemeClr val="tx2"/>
                </a:solidFill>
              </a:rPr>
              <a:t>Feedback for the Learner in Difficulty</a:t>
            </a:r>
            <a:endParaRPr lang="en-US" b="1" dirty="0">
              <a:solidFill>
                <a:schemeClr val="tx2"/>
              </a:solidFill>
            </a:endParaRPr>
          </a:p>
        </p:txBody>
      </p:sp>
      <p:sp>
        <p:nvSpPr>
          <p:cNvPr id="3" name="Content Placeholder 2"/>
          <p:cNvSpPr>
            <a:spLocks noGrp="1"/>
          </p:cNvSpPr>
          <p:nvPr>
            <p:ph idx="1"/>
          </p:nvPr>
        </p:nvSpPr>
        <p:spPr>
          <a:xfrm>
            <a:off x="457200" y="1371600"/>
            <a:ext cx="8229600" cy="4525963"/>
          </a:xfrm>
        </p:spPr>
        <p:txBody>
          <a:bodyPr>
            <a:normAutofit/>
          </a:bodyPr>
          <a:lstStyle/>
          <a:p>
            <a:pPr>
              <a:lnSpc>
                <a:spcPct val="110000"/>
              </a:lnSpc>
              <a:spcBef>
                <a:spcPts val="0"/>
              </a:spcBef>
            </a:pPr>
            <a:r>
              <a:rPr lang="en-US" altLang="en-US" sz="3200" b="1" u="sng" dirty="0" smtClean="0"/>
              <a:t>Ask the learner to self-assess</a:t>
            </a:r>
            <a:endParaRPr lang="en-US" altLang="en-US" sz="3200" b="1" u="sng" dirty="0"/>
          </a:p>
          <a:p>
            <a:pPr lvl="1">
              <a:lnSpc>
                <a:spcPct val="110000"/>
              </a:lnSpc>
              <a:spcBef>
                <a:spcPts val="0"/>
              </a:spcBef>
            </a:pPr>
            <a:r>
              <a:rPr lang="en-US" altLang="en-US" sz="3200" b="1" dirty="0" smtClean="0"/>
              <a:t>How does s/he think things are going?</a:t>
            </a:r>
          </a:p>
          <a:p>
            <a:pPr lvl="1">
              <a:lnSpc>
                <a:spcPct val="110000"/>
              </a:lnSpc>
              <a:spcBef>
                <a:spcPts val="0"/>
              </a:spcBef>
            </a:pPr>
            <a:r>
              <a:rPr lang="en-US" altLang="en-US" sz="3200" b="1" dirty="0" smtClean="0"/>
              <a:t>LISTEN to the learner’s needs</a:t>
            </a:r>
            <a:endParaRPr lang="en-US" altLang="en-US" sz="3200" b="1" dirty="0"/>
          </a:p>
          <a:p>
            <a:pPr lvl="1">
              <a:lnSpc>
                <a:spcPct val="110000"/>
              </a:lnSpc>
              <a:spcBef>
                <a:spcPts val="0"/>
              </a:spcBef>
            </a:pPr>
            <a:r>
              <a:rPr lang="en-US" altLang="en-US" sz="3200" b="1" dirty="0"/>
              <a:t>ASK what they want to learn</a:t>
            </a:r>
          </a:p>
          <a:p>
            <a:pPr lvl="1">
              <a:lnSpc>
                <a:spcPct val="110000"/>
              </a:lnSpc>
              <a:spcBef>
                <a:spcPts val="0"/>
              </a:spcBef>
            </a:pPr>
            <a:r>
              <a:rPr lang="en-US" altLang="en-US" sz="3200" b="1" dirty="0"/>
              <a:t>Feedback is accepted better</a:t>
            </a:r>
          </a:p>
          <a:p>
            <a:pPr>
              <a:lnSpc>
                <a:spcPct val="110000"/>
              </a:lnSpc>
              <a:spcBef>
                <a:spcPts val="0"/>
              </a:spcBef>
            </a:pPr>
            <a:r>
              <a:rPr lang="en-US" altLang="en-US" sz="3200" b="1" u="sng" dirty="0"/>
              <a:t>Give constructive feedback using the </a:t>
            </a:r>
            <a:r>
              <a:rPr lang="en-US" altLang="en-US" sz="3200" b="1" u="sng" dirty="0" smtClean="0"/>
              <a:t>modified feedback </a:t>
            </a:r>
            <a:r>
              <a:rPr lang="en-US" altLang="en-US" sz="3200" b="1" u="sng" dirty="0"/>
              <a:t>sandwich</a:t>
            </a:r>
          </a:p>
          <a:p>
            <a:pPr lvl="1">
              <a:lnSpc>
                <a:spcPct val="110000"/>
              </a:lnSpc>
              <a:spcBef>
                <a:spcPts val="0"/>
              </a:spcBef>
            </a:pPr>
            <a:r>
              <a:rPr lang="en-US" altLang="en-US" sz="3200" b="1" dirty="0"/>
              <a:t>VERIFY the learner understands</a:t>
            </a:r>
          </a:p>
          <a:p>
            <a:pPr marL="6858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11295"/>
            <a:ext cx="609600" cy="609600"/>
          </a:xfrm>
          <a:prstGeom prst="rect">
            <a:avLst/>
          </a:prstGeom>
        </p:spPr>
      </p:pic>
    </p:spTree>
    <p:extLst>
      <p:ext uri="{BB962C8B-B14F-4D97-AF65-F5344CB8AC3E}">
        <p14:creationId xmlns:p14="http://schemas.microsoft.com/office/powerpoint/2010/main" val="183244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smtClean="0">
                <a:solidFill>
                  <a:schemeClr val="tx2"/>
                </a:solidFill>
              </a:rPr>
              <a:t>Feedback: Definition</a:t>
            </a:r>
            <a:endParaRPr lang="en-US" sz="4800" b="1" dirty="0">
              <a:solidFill>
                <a:schemeClr val="tx2"/>
              </a:solidFill>
            </a:endParaRPr>
          </a:p>
        </p:txBody>
      </p:sp>
      <p:sp>
        <p:nvSpPr>
          <p:cNvPr id="3" name="Content Placeholder 2"/>
          <p:cNvSpPr>
            <a:spLocks noGrp="1"/>
          </p:cNvSpPr>
          <p:nvPr>
            <p:ph idx="1"/>
          </p:nvPr>
        </p:nvSpPr>
        <p:spPr/>
        <p:txBody>
          <a:bodyPr>
            <a:normAutofit/>
          </a:bodyPr>
          <a:lstStyle/>
          <a:p>
            <a:pPr algn="ctr">
              <a:buNone/>
            </a:pPr>
            <a:r>
              <a:rPr lang="en-US" sz="3600" b="1" dirty="0" smtClean="0"/>
              <a:t>The process of providing learners with specific information about current performance which they can use to improve and reinforce future performance</a:t>
            </a:r>
            <a:endParaRPr lang="en-US" sz="3600" b="1"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337747285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8001000" cy="914400"/>
          </a:xfrm>
        </p:spPr>
        <p:txBody>
          <a:bodyPr>
            <a:normAutofit fontScale="90000"/>
          </a:bodyPr>
          <a:lstStyle/>
          <a:p>
            <a:pPr algn="ctr"/>
            <a:r>
              <a:rPr lang="en-US" b="1" dirty="0" smtClean="0">
                <a:solidFill>
                  <a:schemeClr val="tx2"/>
                </a:solidFill>
              </a:rPr>
              <a:t>Feedback for the Learner in Difficulty</a:t>
            </a:r>
            <a:endParaRPr lang="en-US" b="1" dirty="0">
              <a:solidFill>
                <a:schemeClr val="tx2"/>
              </a:solidFill>
            </a:endParaRPr>
          </a:p>
        </p:txBody>
      </p:sp>
      <p:sp>
        <p:nvSpPr>
          <p:cNvPr id="3" name="Content Placeholder 2"/>
          <p:cNvSpPr>
            <a:spLocks noGrp="1"/>
          </p:cNvSpPr>
          <p:nvPr>
            <p:ph idx="1"/>
          </p:nvPr>
        </p:nvSpPr>
        <p:spPr>
          <a:xfrm>
            <a:off x="805543" y="1585250"/>
            <a:ext cx="7772400" cy="4572000"/>
          </a:xfrm>
        </p:spPr>
        <p:txBody>
          <a:bodyPr>
            <a:normAutofit lnSpcReduction="10000"/>
          </a:bodyPr>
          <a:lstStyle/>
          <a:p>
            <a:r>
              <a:rPr lang="en-US" altLang="en-US" sz="3200" b="1" u="sng" dirty="0"/>
              <a:t>Balancing the learner’s needs with the team’s </a:t>
            </a:r>
            <a:r>
              <a:rPr lang="en-US" altLang="en-US" sz="3200" b="1" u="sng" dirty="0" smtClean="0"/>
              <a:t>needs and patient care</a:t>
            </a:r>
            <a:endParaRPr lang="en-US" altLang="en-US" sz="3200" b="1" u="sng" dirty="0"/>
          </a:p>
          <a:p>
            <a:r>
              <a:rPr lang="en-US" altLang="en-US" sz="3200" b="1" u="sng" dirty="0" smtClean="0"/>
              <a:t>State </a:t>
            </a:r>
            <a:r>
              <a:rPr lang="en-US" altLang="en-US" sz="3200" b="1" u="sng" dirty="0"/>
              <a:t>new goals or review existing goals</a:t>
            </a:r>
          </a:p>
          <a:p>
            <a:pPr lvl="1"/>
            <a:r>
              <a:rPr lang="en-US" altLang="en-US" sz="3200" b="1" dirty="0"/>
              <a:t>Verify that </a:t>
            </a:r>
            <a:r>
              <a:rPr lang="en-US" altLang="en-US" sz="3200" b="1" dirty="0" smtClean="0"/>
              <a:t>the learner agrees</a:t>
            </a:r>
          </a:p>
          <a:p>
            <a:pPr lvl="0"/>
            <a:r>
              <a:rPr lang="en-US" altLang="en-US" b="1" u="sng" dirty="0"/>
              <a:t>Follow-up </a:t>
            </a:r>
            <a:r>
              <a:rPr lang="en-US" altLang="en-US" b="1" u="sng" dirty="0" smtClean="0"/>
              <a:t>meeting</a:t>
            </a:r>
          </a:p>
          <a:p>
            <a:r>
              <a:rPr lang="en-US" altLang="en-US" b="1" dirty="0"/>
              <a:t>You may need </a:t>
            </a:r>
            <a:r>
              <a:rPr lang="en-US" altLang="en-US" b="1" dirty="0" smtClean="0"/>
              <a:t>help</a:t>
            </a:r>
            <a:endParaRPr lang="en-US" altLang="en-US" sz="3200" b="1" dirty="0"/>
          </a:p>
          <a:p>
            <a:r>
              <a:rPr lang="en-US" altLang="en-US" sz="3200" b="1" u="sng" dirty="0"/>
              <a:t>Document </a:t>
            </a:r>
            <a:r>
              <a:rPr lang="en-US" altLang="en-US" sz="3200" b="1" u="sng" dirty="0" smtClean="0"/>
              <a:t>conversation</a:t>
            </a:r>
            <a:r>
              <a:rPr lang="en-US" altLang="en-US" b="1" u="sng" dirty="0"/>
              <a:t>s</a:t>
            </a:r>
            <a:endParaRPr lang="en-US" altLang="en-US" sz="3200" b="1" u="sng" dirty="0"/>
          </a:p>
          <a:p>
            <a:pPr lvl="1"/>
            <a:r>
              <a:rPr lang="en-US" altLang="en-US" sz="3200" b="1" dirty="0"/>
              <a:t>Inform upper </a:t>
            </a:r>
            <a:r>
              <a:rPr lang="en-US" altLang="en-US" sz="3200" b="1" dirty="0" smtClean="0"/>
              <a:t>levels, PD or CD</a:t>
            </a:r>
            <a:endParaRPr lang="en-US" altLang="en-US" sz="3200" b="1" dirty="0"/>
          </a:p>
          <a:p>
            <a:pPr marL="6858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193536"/>
            <a:ext cx="609600" cy="609600"/>
          </a:xfrm>
          <a:prstGeom prst="rect">
            <a:avLst/>
          </a:prstGeom>
        </p:spPr>
      </p:pic>
    </p:spTree>
    <p:extLst>
      <p:ext uri="{BB962C8B-B14F-4D97-AF65-F5344CB8AC3E}">
        <p14:creationId xmlns:p14="http://schemas.microsoft.com/office/powerpoint/2010/main" val="237976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tx2"/>
                </a:solidFill>
              </a:rPr>
              <a:t>Let’s apply these concepts </a:t>
            </a:r>
            <a:br>
              <a:rPr lang="en-US" dirty="0" smtClean="0">
                <a:solidFill>
                  <a:schemeClr val="tx2"/>
                </a:solidFill>
              </a:rPr>
            </a:br>
            <a:r>
              <a:rPr lang="en-US" dirty="0" smtClean="0">
                <a:solidFill>
                  <a:schemeClr val="tx2"/>
                </a:solidFill>
              </a:rPr>
              <a:t>to some scenarios</a:t>
            </a:r>
            <a:endParaRPr lang="en-US" dirty="0">
              <a:solidFill>
                <a:schemeClr val="tx2"/>
              </a:solidFill>
            </a:endParaRP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24000" y="1600200"/>
            <a:ext cx="5954426" cy="3962400"/>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220522"/>
            <a:ext cx="609600" cy="609600"/>
          </a:xfrm>
          <a:prstGeom prst="rect">
            <a:avLst/>
          </a:prstGeom>
        </p:spPr>
      </p:pic>
    </p:spTree>
    <p:extLst>
      <p:ext uri="{BB962C8B-B14F-4D97-AF65-F5344CB8AC3E}">
        <p14:creationId xmlns:p14="http://schemas.microsoft.com/office/powerpoint/2010/main" val="37583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Scenario 1</a:t>
            </a:r>
            <a:br>
              <a:rPr lang="en-US" b="1" dirty="0" smtClean="0">
                <a:solidFill>
                  <a:schemeClr val="tx2"/>
                </a:solidFill>
              </a:rPr>
            </a:br>
            <a:r>
              <a:rPr lang="en-US" b="1" dirty="0" smtClean="0">
                <a:solidFill>
                  <a:schemeClr val="tx2"/>
                </a:solidFill>
              </a:rPr>
              <a:t>The Outpatient Clinic</a:t>
            </a: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US" sz="2800" dirty="0" smtClean="0"/>
              <a:t>You are an attending who has a junior resident with you in Breast clinic. You are aware that this trainee has already had two previous patient interaction problems in the hospital that have required nursing involvement to resolve. Halfway through your day, the resident seems to be doing well until a current patient just seen by the resident (post-op mastectomy) requests to talk to you alone regarding their interaction.</a:t>
            </a:r>
            <a:endParaRPr lang="en-US" sz="2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1261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Scenario 1</a:t>
            </a:r>
            <a:br>
              <a:rPr lang="en-US" b="1" dirty="0" smtClean="0">
                <a:solidFill>
                  <a:schemeClr val="tx2"/>
                </a:solidFill>
              </a:rPr>
            </a:br>
            <a:r>
              <a:rPr lang="en-US" b="1" dirty="0" smtClean="0">
                <a:solidFill>
                  <a:schemeClr val="tx2"/>
                </a:solidFill>
              </a:rPr>
              <a:t>The Clinic, (cont’d)</a:t>
            </a:r>
            <a:endParaRPr lang="en-US" b="1" dirty="0">
              <a:solidFill>
                <a:schemeClr val="tx2"/>
              </a:solidFill>
            </a:endParaRPr>
          </a:p>
        </p:txBody>
      </p:sp>
      <p:sp>
        <p:nvSpPr>
          <p:cNvPr id="3" name="Content Placeholder 2"/>
          <p:cNvSpPr>
            <a:spLocks noGrp="1"/>
          </p:cNvSpPr>
          <p:nvPr>
            <p:ph idx="1"/>
          </p:nvPr>
        </p:nvSpPr>
        <p:spPr>
          <a:xfrm>
            <a:off x="914400" y="1783560"/>
            <a:ext cx="4495800" cy="4572000"/>
          </a:xfrm>
        </p:spPr>
        <p:txBody>
          <a:bodyPr>
            <a:noAutofit/>
          </a:bodyPr>
          <a:lstStyle/>
          <a:p>
            <a:pPr marL="68580" indent="0">
              <a:buNone/>
            </a:pPr>
            <a:r>
              <a:rPr lang="en-US" sz="2400" dirty="0" smtClean="0"/>
              <a:t>The patient then states that the resident is completely insensitive, showing no compassion whatsoever, was “rough” during the physical exam and generally showed a poor professional demeanor. You now prepare to give feedback to the trainee regarding this patient interaction.</a:t>
            </a:r>
            <a:endParaRPr lang="en-US" sz="24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905000"/>
            <a:ext cx="2743200" cy="412229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2013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Scenario 1</a:t>
            </a:r>
            <a:br>
              <a:rPr lang="en-US" b="1" dirty="0" smtClean="0">
                <a:solidFill>
                  <a:schemeClr val="tx2"/>
                </a:solidFill>
              </a:rPr>
            </a:br>
            <a:r>
              <a:rPr lang="en-US" b="1" dirty="0" smtClean="0">
                <a:solidFill>
                  <a:schemeClr val="tx2"/>
                </a:solidFill>
              </a:rPr>
              <a:t>The Clinic</a:t>
            </a: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US" b="1" dirty="0" smtClean="0"/>
              <a:t>What is the nature of the deficiency in this case?</a:t>
            </a:r>
          </a:p>
          <a:p>
            <a:r>
              <a:rPr lang="en-US" b="1" dirty="0" smtClean="0"/>
              <a:t>What is a differential diagnosis for this resident’s deficiency?</a:t>
            </a:r>
          </a:p>
          <a:p>
            <a:r>
              <a:rPr lang="en-US" b="1" dirty="0" smtClean="0"/>
              <a:t>How do you approach giving feedback to this trainee?</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6104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Scenario 1</a:t>
            </a:r>
            <a:br>
              <a:rPr lang="en-US" b="1" dirty="0" smtClean="0">
                <a:solidFill>
                  <a:schemeClr val="tx2"/>
                </a:solidFill>
              </a:rPr>
            </a:br>
            <a:r>
              <a:rPr lang="en-US" b="1" dirty="0" smtClean="0">
                <a:solidFill>
                  <a:schemeClr val="tx2"/>
                </a:solidFill>
              </a:rPr>
              <a:t>The Clinic</a:t>
            </a:r>
            <a:endParaRPr lang="en-US" b="1" dirty="0">
              <a:solidFill>
                <a:schemeClr val="tx2"/>
              </a:solidFill>
            </a:endParaRPr>
          </a:p>
        </p:txBody>
      </p:sp>
      <p:sp>
        <p:nvSpPr>
          <p:cNvPr id="3" name="Content Placeholder 2"/>
          <p:cNvSpPr>
            <a:spLocks noGrp="1"/>
          </p:cNvSpPr>
          <p:nvPr>
            <p:ph idx="1"/>
          </p:nvPr>
        </p:nvSpPr>
        <p:spPr>
          <a:xfrm>
            <a:off x="457200" y="1600200"/>
            <a:ext cx="8229600" cy="5105400"/>
          </a:xfrm>
        </p:spPr>
        <p:txBody>
          <a:bodyPr>
            <a:normAutofit/>
          </a:bodyPr>
          <a:lstStyle/>
          <a:p>
            <a:pPr marL="0" indent="0">
              <a:buNone/>
            </a:pPr>
            <a:r>
              <a:rPr lang="en-US" sz="2400" b="1" dirty="0" smtClean="0"/>
              <a:t>How do you approach giving feedback to this trainee?</a:t>
            </a:r>
          </a:p>
          <a:p>
            <a:r>
              <a:rPr lang="en-US" sz="2400" b="1" dirty="0" smtClean="0"/>
              <a:t>No time like NOW</a:t>
            </a:r>
          </a:p>
          <a:p>
            <a:r>
              <a:rPr lang="en-US" sz="2400" b="1" dirty="0" smtClean="0"/>
              <a:t>Find a private place</a:t>
            </a:r>
          </a:p>
          <a:p>
            <a:r>
              <a:rPr lang="en-US" sz="2400" b="1" dirty="0" smtClean="0"/>
              <a:t>“Ask-Tell-Ask”</a:t>
            </a:r>
          </a:p>
          <a:p>
            <a:r>
              <a:rPr lang="en-US" sz="2400" b="1" dirty="0" smtClean="0"/>
              <a:t>Ask the resident how the interaction went</a:t>
            </a:r>
          </a:p>
          <a:p>
            <a:r>
              <a:rPr lang="en-US" sz="2400" b="1" dirty="0" smtClean="0"/>
              <a:t>Tell him what the patient told you</a:t>
            </a:r>
          </a:p>
          <a:p>
            <a:r>
              <a:rPr lang="en-US" sz="2400" b="1" dirty="0" smtClean="0"/>
              <a:t>Construct a plan (“next step”)</a:t>
            </a:r>
          </a:p>
          <a:p>
            <a:r>
              <a:rPr lang="en-US" sz="2400" b="1" dirty="0" smtClean="0"/>
              <a:t>Conclude by ensuring you both are united in understanding the plan</a:t>
            </a:r>
          </a:p>
          <a:p>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248400"/>
            <a:ext cx="609600" cy="609600"/>
          </a:xfrm>
          <a:prstGeom prst="rect">
            <a:avLst/>
          </a:prstGeom>
        </p:spPr>
      </p:pic>
    </p:spTree>
    <p:extLst>
      <p:ext uri="{BB962C8B-B14F-4D97-AF65-F5344CB8AC3E}">
        <p14:creationId xmlns:p14="http://schemas.microsoft.com/office/powerpoint/2010/main" val="187298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Scenario 2</a:t>
            </a:r>
            <a:br>
              <a:rPr lang="en-US" b="1" dirty="0" smtClean="0">
                <a:solidFill>
                  <a:schemeClr val="tx2"/>
                </a:solidFill>
              </a:rPr>
            </a:br>
            <a:r>
              <a:rPr lang="en-US" b="1" dirty="0" smtClean="0">
                <a:solidFill>
                  <a:schemeClr val="tx2"/>
                </a:solidFill>
              </a:rPr>
              <a:t>The ICU</a:t>
            </a: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US" sz="2800" b="1" dirty="0" smtClean="0"/>
              <a:t>You are an attending making rounds on a Saturday morning in the SICU. You note the patient admitted 48 hours previously with gangrenous </a:t>
            </a:r>
            <a:r>
              <a:rPr lang="en-US" sz="2800" b="1" dirty="0" err="1" smtClean="0"/>
              <a:t>cholecystitis</a:t>
            </a:r>
            <a:r>
              <a:rPr lang="en-US" sz="2800" b="1" dirty="0" smtClean="0"/>
              <a:t> and obvious </a:t>
            </a:r>
            <a:r>
              <a:rPr lang="en-US" sz="2800" b="1" dirty="0" err="1" smtClean="0"/>
              <a:t>bacteremia</a:t>
            </a:r>
            <a:r>
              <a:rPr lang="en-US" sz="2800" b="1" dirty="0" smtClean="0"/>
              <a:t> is now on 30 mcg of dopamine because of hypotension through the night, but has no Foley catheter, no invasive monitoring and no other workup has been completed.</a:t>
            </a:r>
            <a:endParaRPr lang="en-US" sz="2800"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9950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Scenario 2</a:t>
            </a:r>
            <a:br>
              <a:rPr lang="en-US" b="1" dirty="0" smtClean="0">
                <a:solidFill>
                  <a:schemeClr val="tx2"/>
                </a:solidFill>
              </a:rPr>
            </a:br>
            <a:r>
              <a:rPr lang="en-US" b="1" dirty="0" smtClean="0">
                <a:solidFill>
                  <a:schemeClr val="tx2"/>
                </a:solidFill>
              </a:rPr>
              <a:t>The ICU, (cont’d)</a:t>
            </a: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US" b="1" dirty="0" smtClean="0"/>
              <a:t>The PGY 2 managing the patient during the last 12 hours approaches you on the unit to update you on the progress of this patient. You then prepare to give feedback to the resident regarding this patient’s management. </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3359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Scenario 2</a:t>
            </a:r>
            <a:br>
              <a:rPr lang="en-US" b="1" dirty="0" smtClean="0">
                <a:solidFill>
                  <a:schemeClr val="tx2"/>
                </a:solidFill>
              </a:rPr>
            </a:br>
            <a:r>
              <a:rPr lang="en-US" b="1" dirty="0" smtClean="0">
                <a:solidFill>
                  <a:schemeClr val="tx2"/>
                </a:solidFill>
              </a:rPr>
              <a:t>The ICU</a:t>
            </a:r>
            <a:endParaRPr lang="en-US" b="1" dirty="0">
              <a:solidFill>
                <a:schemeClr val="tx2"/>
              </a:solidFill>
            </a:endParaRPr>
          </a:p>
        </p:txBody>
      </p:sp>
      <p:sp>
        <p:nvSpPr>
          <p:cNvPr id="3" name="Content Placeholder 2"/>
          <p:cNvSpPr>
            <a:spLocks noGrp="1"/>
          </p:cNvSpPr>
          <p:nvPr>
            <p:ph idx="1"/>
          </p:nvPr>
        </p:nvSpPr>
        <p:spPr/>
        <p:txBody>
          <a:bodyPr>
            <a:normAutofit/>
          </a:bodyPr>
          <a:lstStyle/>
          <a:p>
            <a:r>
              <a:rPr lang="en-US" b="1" dirty="0" smtClean="0"/>
              <a:t>What is the nature of the deficiency in this case?</a:t>
            </a:r>
          </a:p>
          <a:p>
            <a:r>
              <a:rPr lang="en-US" b="1" dirty="0" smtClean="0"/>
              <a:t>What is a differential diagnosis for this resident’s deficiency?</a:t>
            </a:r>
          </a:p>
          <a:p>
            <a:r>
              <a:rPr lang="en-US" b="1" dirty="0" smtClean="0"/>
              <a:t>How do you approach giving feedback to this trainee?</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67943"/>
            <a:ext cx="609600" cy="609600"/>
          </a:xfrm>
          <a:prstGeom prst="rect">
            <a:avLst/>
          </a:prstGeom>
        </p:spPr>
      </p:pic>
    </p:spTree>
    <p:extLst>
      <p:ext uri="{BB962C8B-B14F-4D97-AF65-F5344CB8AC3E}">
        <p14:creationId xmlns:p14="http://schemas.microsoft.com/office/powerpoint/2010/main" val="179325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Scenario 2</a:t>
            </a:r>
            <a:br>
              <a:rPr lang="en-US" b="1" dirty="0" smtClean="0">
                <a:solidFill>
                  <a:schemeClr val="tx2"/>
                </a:solidFill>
              </a:rPr>
            </a:br>
            <a:r>
              <a:rPr lang="en-US" b="1" dirty="0" smtClean="0">
                <a:solidFill>
                  <a:schemeClr val="tx2"/>
                </a:solidFill>
              </a:rPr>
              <a:t>The ICU</a:t>
            </a:r>
            <a:endParaRPr lang="en-US" b="1" dirty="0">
              <a:solidFill>
                <a:schemeClr val="tx2"/>
              </a:solidFill>
            </a:endParaRPr>
          </a:p>
        </p:txBody>
      </p:sp>
      <p:sp>
        <p:nvSpPr>
          <p:cNvPr id="3" name="Content Placeholder 2"/>
          <p:cNvSpPr>
            <a:spLocks noGrp="1"/>
          </p:cNvSpPr>
          <p:nvPr>
            <p:ph idx="1"/>
          </p:nvPr>
        </p:nvSpPr>
        <p:spPr>
          <a:xfrm>
            <a:off x="457200" y="1600200"/>
            <a:ext cx="8229600" cy="5105400"/>
          </a:xfrm>
        </p:spPr>
        <p:txBody>
          <a:bodyPr>
            <a:normAutofit/>
          </a:bodyPr>
          <a:lstStyle/>
          <a:p>
            <a:pPr marL="0" indent="0">
              <a:buNone/>
            </a:pPr>
            <a:r>
              <a:rPr lang="en-US" sz="2000" b="1" dirty="0" smtClean="0"/>
              <a:t>How do you approach giving feedback to this trainee?</a:t>
            </a:r>
          </a:p>
          <a:p>
            <a:r>
              <a:rPr lang="en-US" sz="2000" b="1" dirty="0" smtClean="0"/>
              <a:t>Take care of the patient first</a:t>
            </a:r>
          </a:p>
          <a:p>
            <a:r>
              <a:rPr lang="en-US" sz="2000" b="1" dirty="0" smtClean="0"/>
              <a:t>Give feedback as soon as possible (you may need to moderate your emotional response)</a:t>
            </a:r>
          </a:p>
          <a:p>
            <a:r>
              <a:rPr lang="en-US" sz="2000" b="1" dirty="0" smtClean="0"/>
              <a:t>“Ask-Tell-Ask”</a:t>
            </a:r>
          </a:p>
          <a:p>
            <a:r>
              <a:rPr lang="en-US" sz="2000" b="1" dirty="0" smtClean="0"/>
              <a:t>Ask the resident what happened</a:t>
            </a:r>
          </a:p>
          <a:p>
            <a:r>
              <a:rPr lang="en-US" sz="2000" b="1" dirty="0" smtClean="0"/>
              <a:t>Relate your observations</a:t>
            </a:r>
          </a:p>
          <a:p>
            <a:r>
              <a:rPr lang="en-US" sz="2000" b="1" dirty="0" smtClean="0"/>
              <a:t>Construct a plan (“next step”) based on your assessment of the identified deficiency</a:t>
            </a:r>
          </a:p>
          <a:p>
            <a:r>
              <a:rPr lang="en-US" sz="2000" b="1" dirty="0" smtClean="0"/>
              <a:t>Conclude by ensuring you both are united in understanding the plan</a:t>
            </a:r>
          </a:p>
          <a:p>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15477"/>
            <a:ext cx="609600" cy="609600"/>
          </a:xfrm>
          <a:prstGeom prst="rect">
            <a:avLst/>
          </a:prstGeom>
        </p:spPr>
      </p:pic>
    </p:spTree>
    <p:extLst>
      <p:ext uri="{BB962C8B-B14F-4D97-AF65-F5344CB8AC3E}">
        <p14:creationId xmlns:p14="http://schemas.microsoft.com/office/powerpoint/2010/main" val="152032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FEEDBACK</a:t>
            </a:r>
            <a:endParaRPr lang="en-US" b="1" dirty="0">
              <a:solidFill>
                <a:schemeClr val="tx2"/>
              </a:solidFill>
            </a:endParaRPr>
          </a:p>
        </p:txBody>
      </p:sp>
      <p:sp>
        <p:nvSpPr>
          <p:cNvPr id="3" name="Content Placeholder 2"/>
          <p:cNvSpPr>
            <a:spLocks noGrp="1"/>
          </p:cNvSpPr>
          <p:nvPr>
            <p:ph idx="1"/>
          </p:nvPr>
        </p:nvSpPr>
        <p:spPr/>
        <p:txBody>
          <a:bodyPr/>
          <a:lstStyle/>
          <a:p>
            <a:r>
              <a:rPr lang="en-US" b="1" dirty="0" smtClean="0"/>
              <a:t>Is important!</a:t>
            </a:r>
          </a:p>
          <a:p>
            <a:r>
              <a:rPr lang="en-US" b="1" dirty="0" smtClean="0"/>
              <a:t>Educators can benefit from training in how to best provide effective feedback (age + # of cases does not = competency giving feedback!)</a:t>
            </a:r>
          </a:p>
          <a:p>
            <a:r>
              <a:rPr lang="en-US" b="1" dirty="0" smtClean="0"/>
              <a:t>Each core competency may require different feedback tactics</a:t>
            </a:r>
          </a:p>
          <a:p>
            <a:pPr marL="0" indent="0">
              <a:buNone/>
            </a:pP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03925"/>
            <a:ext cx="609600" cy="609600"/>
          </a:xfrm>
          <a:prstGeom prst="rect">
            <a:avLst/>
          </a:prstGeom>
        </p:spPr>
      </p:pic>
    </p:spTree>
    <p:extLst>
      <p:ext uri="{BB962C8B-B14F-4D97-AF65-F5344CB8AC3E}">
        <p14:creationId xmlns:p14="http://schemas.microsoft.com/office/powerpoint/2010/main" val="382305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Feedback</a:t>
            </a:r>
            <a:br>
              <a:rPr lang="en-US" b="1" dirty="0" smtClean="0">
                <a:solidFill>
                  <a:schemeClr val="tx2"/>
                </a:solidFill>
              </a:rPr>
            </a:br>
            <a:r>
              <a:rPr lang="en-US" sz="4800" b="1" dirty="0" smtClean="0">
                <a:solidFill>
                  <a:schemeClr val="tx2"/>
                </a:solidFill>
              </a:rPr>
              <a:t>Summary</a:t>
            </a:r>
            <a:endParaRPr lang="en-US" sz="4800" b="1" dirty="0">
              <a:solidFill>
                <a:schemeClr val="tx2"/>
              </a:solidFill>
            </a:endParaRPr>
          </a:p>
        </p:txBody>
      </p:sp>
      <p:sp>
        <p:nvSpPr>
          <p:cNvPr id="3" name="Content Placeholder 2"/>
          <p:cNvSpPr>
            <a:spLocks noGrp="1"/>
          </p:cNvSpPr>
          <p:nvPr>
            <p:ph idx="1"/>
          </p:nvPr>
        </p:nvSpPr>
        <p:spPr/>
        <p:txBody>
          <a:bodyPr>
            <a:normAutofit/>
          </a:bodyPr>
          <a:lstStyle/>
          <a:p>
            <a:r>
              <a:rPr lang="en-US" b="1" dirty="0" smtClean="0"/>
              <a:t>Observations are the currency of feedback</a:t>
            </a:r>
          </a:p>
          <a:p>
            <a:r>
              <a:rPr lang="en-US" b="1" dirty="0" smtClean="0"/>
              <a:t>Feedback elicits emotional responses</a:t>
            </a:r>
          </a:p>
          <a:p>
            <a:r>
              <a:rPr lang="en-US" b="1" dirty="0" smtClean="0"/>
              <a:t>Timing is everything</a:t>
            </a:r>
          </a:p>
          <a:p>
            <a:r>
              <a:rPr lang="en-US" b="1" dirty="0" smtClean="0"/>
              <a:t>Present information, not judgment</a:t>
            </a:r>
          </a:p>
          <a:p>
            <a:r>
              <a:rPr lang="en-US" b="1" dirty="0" smtClean="0"/>
              <a:t>The teacher and learner work together toward a common goal</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679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772400" cy="1121664"/>
          </a:xfrm>
        </p:spPr>
        <p:txBody>
          <a:bodyPr>
            <a:normAutofit fontScale="90000"/>
          </a:bodyPr>
          <a:lstStyle/>
          <a:p>
            <a:pPr algn="ctr"/>
            <a:r>
              <a:rPr lang="en-US" b="1" dirty="0" smtClean="0">
                <a:solidFill>
                  <a:schemeClr val="tx2"/>
                </a:solidFill>
              </a:rPr>
              <a:t>Feedback</a:t>
            </a:r>
            <a:br>
              <a:rPr lang="en-US" b="1" dirty="0" smtClean="0">
                <a:solidFill>
                  <a:schemeClr val="tx2"/>
                </a:solidFill>
              </a:rPr>
            </a:br>
            <a:r>
              <a:rPr lang="en-US" sz="5400" b="1" dirty="0" smtClean="0">
                <a:solidFill>
                  <a:schemeClr val="tx2"/>
                </a:solidFill>
              </a:rPr>
              <a:t>Summary</a:t>
            </a:r>
            <a:endParaRPr lang="en-US" sz="5400" b="1" dirty="0">
              <a:solidFill>
                <a:schemeClr val="tx2"/>
              </a:solidFill>
            </a:endParaRPr>
          </a:p>
        </p:txBody>
      </p:sp>
      <p:sp>
        <p:nvSpPr>
          <p:cNvPr id="3" name="Content Placeholder 2"/>
          <p:cNvSpPr>
            <a:spLocks noGrp="1"/>
          </p:cNvSpPr>
          <p:nvPr>
            <p:ph idx="1"/>
          </p:nvPr>
        </p:nvSpPr>
        <p:spPr>
          <a:xfrm>
            <a:off x="914400" y="1676400"/>
            <a:ext cx="7467600" cy="4679160"/>
          </a:xfrm>
        </p:spPr>
        <p:txBody>
          <a:bodyPr>
            <a:normAutofit/>
          </a:bodyPr>
          <a:lstStyle/>
          <a:p>
            <a:r>
              <a:rPr lang="en-US" sz="3600" b="1" dirty="0" smtClean="0"/>
              <a:t>Without feedback:</a:t>
            </a:r>
          </a:p>
          <a:p>
            <a:pPr lvl="1"/>
            <a:r>
              <a:rPr lang="en-US" sz="3600" b="1" dirty="0" smtClean="0"/>
              <a:t>Mistakes persist uncorrected</a:t>
            </a:r>
          </a:p>
          <a:p>
            <a:pPr lvl="1"/>
            <a:r>
              <a:rPr lang="en-US" sz="3600" b="1" dirty="0" smtClean="0"/>
              <a:t>Good performance is not reinforced</a:t>
            </a:r>
          </a:p>
          <a:p>
            <a:pPr lvl="1"/>
            <a:r>
              <a:rPr lang="en-US" sz="3600" b="1" dirty="0" smtClean="0"/>
              <a:t>Clinical competence is achieved empirically . . .  if at all!</a:t>
            </a:r>
          </a:p>
          <a:p>
            <a:endParaRPr lang="en-US"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8335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FEEDBACK: Possible options</a:t>
            </a:r>
            <a:endParaRPr lang="en-US" b="1" dirty="0">
              <a:solidFill>
                <a:schemeClr val="tx2"/>
              </a:solidFill>
            </a:endParaRPr>
          </a:p>
        </p:txBody>
      </p:sp>
      <p:sp>
        <p:nvSpPr>
          <p:cNvPr id="3" name="Content Placeholder 2"/>
          <p:cNvSpPr>
            <a:spLocks noGrp="1"/>
          </p:cNvSpPr>
          <p:nvPr>
            <p:ph idx="1"/>
          </p:nvPr>
        </p:nvSpPr>
        <p:spPr>
          <a:xfrm>
            <a:off x="493486" y="1143000"/>
            <a:ext cx="8229600" cy="4525963"/>
          </a:xfrm>
        </p:spPr>
        <p:txBody>
          <a:bodyPr>
            <a:normAutofit lnSpcReduction="10000"/>
          </a:bodyPr>
          <a:lstStyle/>
          <a:p>
            <a:r>
              <a:rPr lang="en-US" b="1" dirty="0" smtClean="0"/>
              <a:t>Written exercises and examinations</a:t>
            </a:r>
          </a:p>
          <a:p>
            <a:r>
              <a:rPr lang="en-US" b="1" dirty="0" smtClean="0"/>
              <a:t>Clinical simulation (including SPs, high fidelity technology)</a:t>
            </a:r>
          </a:p>
          <a:p>
            <a:r>
              <a:rPr lang="en-US" b="1" dirty="0" smtClean="0"/>
              <a:t>Oral examinations</a:t>
            </a:r>
          </a:p>
          <a:p>
            <a:r>
              <a:rPr lang="en-US" b="1" dirty="0" smtClean="0"/>
              <a:t>Multisource (360</a:t>
            </a:r>
            <a:r>
              <a:rPr lang="en-US" b="1" baseline="30000" dirty="0" smtClean="0"/>
              <a:t>o</a:t>
            </a:r>
            <a:r>
              <a:rPr lang="en-US" b="1" dirty="0" smtClean="0"/>
              <a:t>) assessments</a:t>
            </a:r>
          </a:p>
          <a:p>
            <a:r>
              <a:rPr lang="en-US" b="1" dirty="0" smtClean="0"/>
              <a:t>Assessments by supervising clinicians:</a:t>
            </a:r>
          </a:p>
          <a:p>
            <a:pPr lvl="1">
              <a:buFont typeface="Wingdings" panose="05000000000000000000" pitchFamily="2" charset="2"/>
              <a:buChar char="ü"/>
            </a:pPr>
            <a:r>
              <a:rPr lang="en-US" b="1" dirty="0" smtClean="0"/>
              <a:t>Structured direct observation</a:t>
            </a:r>
          </a:p>
          <a:p>
            <a:pPr lvl="1">
              <a:buFont typeface="Wingdings" panose="05000000000000000000" pitchFamily="2" charset="2"/>
              <a:buChar char="ü"/>
            </a:pPr>
            <a:r>
              <a:rPr lang="en-US" b="1" dirty="0" smtClean="0"/>
              <a:t>Summative global ratings</a:t>
            </a:r>
          </a:p>
          <a:p>
            <a:pPr lvl="1">
              <a:buFont typeface="Wingdings" panose="05000000000000000000" pitchFamily="2" charset="2"/>
              <a:buChar char="ü"/>
            </a:pPr>
            <a:r>
              <a:rPr lang="en-US" b="1" dirty="0" smtClean="0"/>
              <a:t>Formative verbal feedback</a:t>
            </a:r>
          </a:p>
          <a:p>
            <a:pPr lvl="1">
              <a:buFont typeface="Wingdings" panose="05000000000000000000" pitchFamily="2" charset="2"/>
              <a:buChar char="ü"/>
            </a:pPr>
            <a:endParaRPr lang="en-US" b="1" dirty="0" smtClean="0"/>
          </a:p>
          <a:p>
            <a:pPr marL="0" indent="0">
              <a:buNone/>
            </a:pP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176098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FEEDBACK: Possible options</a:t>
            </a:r>
            <a:endParaRPr lang="en-US" b="1" dirty="0">
              <a:solidFill>
                <a:schemeClr val="tx2"/>
              </a:solidFill>
            </a:endParaRPr>
          </a:p>
        </p:txBody>
      </p:sp>
      <p:sp>
        <p:nvSpPr>
          <p:cNvPr id="3" name="Content Placeholder 2"/>
          <p:cNvSpPr>
            <a:spLocks noGrp="1"/>
          </p:cNvSpPr>
          <p:nvPr>
            <p:ph idx="1"/>
          </p:nvPr>
        </p:nvSpPr>
        <p:spPr>
          <a:xfrm>
            <a:off x="457200" y="1371600"/>
            <a:ext cx="8229600" cy="4525963"/>
          </a:xfrm>
        </p:spPr>
        <p:txBody>
          <a:bodyPr>
            <a:normAutofit fontScale="92500" lnSpcReduction="10000"/>
          </a:bodyPr>
          <a:lstStyle/>
          <a:p>
            <a:r>
              <a:rPr lang="en-US" b="1" dirty="0" smtClean="0"/>
              <a:t>Written exercises and examinations</a:t>
            </a:r>
          </a:p>
          <a:p>
            <a:r>
              <a:rPr lang="en-US" b="1" dirty="0" smtClean="0"/>
              <a:t>Clinical simulation (including SPs, high fidelity technology)</a:t>
            </a:r>
          </a:p>
          <a:p>
            <a:r>
              <a:rPr lang="en-US" b="1" dirty="0" smtClean="0"/>
              <a:t>Oral examinations</a:t>
            </a:r>
          </a:p>
          <a:p>
            <a:r>
              <a:rPr lang="en-US" b="1" dirty="0" smtClean="0"/>
              <a:t>Multisource (360</a:t>
            </a:r>
            <a:r>
              <a:rPr lang="en-US" b="1" baseline="30000" dirty="0" smtClean="0"/>
              <a:t>o</a:t>
            </a:r>
            <a:r>
              <a:rPr lang="en-US" b="1" dirty="0" smtClean="0"/>
              <a:t>) assessments</a:t>
            </a:r>
          </a:p>
          <a:p>
            <a:r>
              <a:rPr lang="en-US" b="1" dirty="0" smtClean="0"/>
              <a:t>Assessments by supervising clinicians:</a:t>
            </a:r>
          </a:p>
          <a:p>
            <a:pPr lvl="1">
              <a:buFont typeface="Wingdings" panose="05000000000000000000" pitchFamily="2" charset="2"/>
              <a:buChar char="ü"/>
            </a:pPr>
            <a:r>
              <a:rPr lang="en-US" b="1" dirty="0" smtClean="0"/>
              <a:t>Structured direct observation</a:t>
            </a:r>
          </a:p>
          <a:p>
            <a:pPr lvl="1">
              <a:buFont typeface="Wingdings" panose="05000000000000000000" pitchFamily="2" charset="2"/>
              <a:buChar char="ü"/>
            </a:pPr>
            <a:r>
              <a:rPr lang="en-US" b="1" dirty="0" smtClean="0"/>
              <a:t>Summative global ratings</a:t>
            </a:r>
          </a:p>
          <a:p>
            <a:pPr lvl="1">
              <a:buFont typeface="Wingdings" panose="05000000000000000000" pitchFamily="2" charset="2"/>
              <a:buChar char="ü"/>
            </a:pPr>
            <a:r>
              <a:rPr lang="en-US" sz="4000" b="1" dirty="0" smtClean="0"/>
              <a:t>Formative verbal feedback</a:t>
            </a:r>
          </a:p>
          <a:p>
            <a:pPr lvl="1">
              <a:buFont typeface="Wingdings" panose="05000000000000000000" pitchFamily="2" charset="2"/>
              <a:buChar char="ü"/>
            </a:pPr>
            <a:endParaRPr lang="en-US" b="1" dirty="0" smtClean="0"/>
          </a:p>
          <a:p>
            <a:pPr marL="0" indent="0">
              <a:buNone/>
            </a:pP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52183"/>
            <a:ext cx="609600" cy="609600"/>
          </a:xfrm>
          <a:prstGeom prst="rect">
            <a:avLst/>
          </a:prstGeom>
        </p:spPr>
      </p:pic>
    </p:spTree>
    <p:extLst>
      <p:ext uri="{BB962C8B-B14F-4D97-AF65-F5344CB8AC3E}">
        <p14:creationId xmlns:p14="http://schemas.microsoft.com/office/powerpoint/2010/main" val="301351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FEEDBACK</a:t>
            </a:r>
            <a:r>
              <a:rPr lang="en-US" dirty="0" smtClean="0">
                <a:solidFill>
                  <a:schemeClr val="tx2"/>
                </a:solidFill>
              </a:rPr>
              <a:t>: Value to Trainees</a:t>
            </a:r>
            <a:endParaRPr lang="en-US" dirty="0">
              <a:solidFill>
                <a:schemeClr val="tx2"/>
              </a:solidFill>
            </a:endParaRPr>
          </a:p>
        </p:txBody>
      </p:sp>
      <p:sp>
        <p:nvSpPr>
          <p:cNvPr id="3" name="Content Placeholder 2"/>
          <p:cNvSpPr>
            <a:spLocks noGrp="1"/>
          </p:cNvSpPr>
          <p:nvPr>
            <p:ph idx="1"/>
          </p:nvPr>
        </p:nvSpPr>
        <p:spPr>
          <a:xfrm>
            <a:off x="457200" y="1295400"/>
            <a:ext cx="8229600" cy="4525963"/>
          </a:xfrm>
        </p:spPr>
        <p:txBody>
          <a:bodyPr>
            <a:normAutofit/>
          </a:bodyPr>
          <a:lstStyle/>
          <a:p>
            <a:r>
              <a:rPr lang="en-US" b="1" dirty="0" smtClean="0"/>
              <a:t>In a study examining residents’ opinion of the value of different educational experiences, the highest value was perceived to be observation by peers and attending physicians</a:t>
            </a:r>
          </a:p>
          <a:p>
            <a:pPr marL="0" indent="0">
              <a:buNone/>
            </a:pPr>
            <a:endParaRPr lang="en-US" sz="2000" b="1" dirty="0" smtClean="0"/>
          </a:p>
          <a:p>
            <a:pPr marL="0" indent="0">
              <a:buNone/>
            </a:pPr>
            <a:r>
              <a:rPr lang="en-US" sz="2600" dirty="0" smtClean="0"/>
              <a:t>Lourdes R, </a:t>
            </a:r>
            <a:r>
              <a:rPr lang="en-US" sz="2600" dirty="0" err="1" smtClean="0"/>
              <a:t>Ballie</a:t>
            </a:r>
            <a:r>
              <a:rPr lang="en-US" sz="2600" dirty="0" smtClean="0"/>
              <a:t> S et al. Educational Experiences Residents Perceive as Most Helpful for the Acquisition of the ACGME Competencies </a:t>
            </a:r>
            <a:r>
              <a:rPr lang="en-US" sz="2600" i="1" dirty="0" smtClean="0"/>
              <a:t>J Grad Med </a:t>
            </a:r>
            <a:r>
              <a:rPr lang="en-US" sz="2600" i="1" dirty="0" err="1" smtClean="0"/>
              <a:t>Ed</a:t>
            </a:r>
            <a:r>
              <a:rPr lang="en-US" sz="2600" dirty="0" err="1" smtClean="0"/>
              <a:t>uc</a:t>
            </a:r>
            <a:r>
              <a:rPr lang="en-US" sz="2600" dirty="0" smtClean="0"/>
              <a:t> Jun 2012;4(2):176-183</a:t>
            </a:r>
            <a:endParaRPr lang="en-US" sz="2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265507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smtClean="0">
                <a:solidFill>
                  <a:schemeClr val="tx2"/>
                </a:solidFill>
              </a:rPr>
              <a:t>Feedback: Why Do It?</a:t>
            </a:r>
            <a:endParaRPr lang="en-US" sz="4400" b="1" dirty="0">
              <a:solidFill>
                <a:schemeClr val="tx2"/>
              </a:solidFill>
            </a:endParaRPr>
          </a:p>
        </p:txBody>
      </p:sp>
      <p:sp>
        <p:nvSpPr>
          <p:cNvPr id="3" name="Content Placeholder 2"/>
          <p:cNvSpPr>
            <a:spLocks noGrp="1"/>
          </p:cNvSpPr>
          <p:nvPr>
            <p:ph idx="1"/>
          </p:nvPr>
        </p:nvSpPr>
        <p:spPr/>
        <p:txBody>
          <a:bodyPr/>
          <a:lstStyle/>
          <a:p>
            <a:r>
              <a:rPr lang="en-US" b="1" dirty="0" smtClean="0"/>
              <a:t>To describe discrepancies between current and desired proficiencies</a:t>
            </a:r>
          </a:p>
          <a:p>
            <a:r>
              <a:rPr lang="en-US" b="1" dirty="0" smtClean="0"/>
              <a:t>To identify steps toward proficiency</a:t>
            </a:r>
          </a:p>
          <a:p>
            <a:r>
              <a:rPr lang="en-US" b="1" dirty="0" smtClean="0"/>
              <a:t>Provide the learner with:</a:t>
            </a:r>
          </a:p>
          <a:p>
            <a:pPr lvl="1"/>
            <a:r>
              <a:rPr lang="en-US" b="1" dirty="0" smtClean="0"/>
              <a:t>Motivation to persist</a:t>
            </a:r>
          </a:p>
          <a:p>
            <a:pPr lvl="1"/>
            <a:r>
              <a:rPr lang="en-US" b="1" dirty="0" smtClean="0"/>
              <a:t>Positive reinforcement of good behaviors</a:t>
            </a:r>
          </a:p>
          <a:p>
            <a:pPr lvl="1"/>
            <a:r>
              <a:rPr lang="en-US" b="1" dirty="0" smtClean="0"/>
              <a:t>Negative feedback to modify or alter undesirable behaviors</a:t>
            </a:r>
            <a:endParaRPr lang="en-US" b="1"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0200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smtClean="0">
                <a:solidFill>
                  <a:schemeClr val="tx2"/>
                </a:solidFill>
              </a:rPr>
              <a:t>The Value of Feedback</a:t>
            </a:r>
            <a:endParaRPr lang="en-US" sz="4400" b="1" dirty="0">
              <a:solidFill>
                <a:schemeClr val="tx2"/>
              </a:solidFill>
            </a:endParaRPr>
          </a:p>
        </p:txBody>
      </p:sp>
      <p:sp>
        <p:nvSpPr>
          <p:cNvPr id="3" name="Content Placeholder 2"/>
          <p:cNvSpPr>
            <a:spLocks noGrp="1"/>
          </p:cNvSpPr>
          <p:nvPr>
            <p:ph idx="1"/>
          </p:nvPr>
        </p:nvSpPr>
        <p:spPr/>
        <p:txBody>
          <a:bodyPr>
            <a:normAutofit/>
          </a:bodyPr>
          <a:lstStyle/>
          <a:p>
            <a:r>
              <a:rPr lang="en-US" b="1" dirty="0" smtClean="0"/>
              <a:t>In a one month rotation, teachers in the experimental group received “intensive feedback” on their skills as teachers, versus a group receiving no feedback. The experimental group showed significant improvement in certain target behaviors versus the control group. </a:t>
            </a:r>
          </a:p>
          <a:p>
            <a:endParaRPr lang="en-US" b="1" dirty="0" smtClean="0">
              <a:solidFill>
                <a:srgbClr val="FFFF00"/>
              </a:solidFill>
            </a:endParaRPr>
          </a:p>
          <a:p>
            <a:pPr algn="ctr">
              <a:buNone/>
            </a:pPr>
            <a:r>
              <a:rPr lang="en-US" sz="2000" b="1" dirty="0" err="1" smtClean="0"/>
              <a:t>Skeff</a:t>
            </a:r>
            <a:r>
              <a:rPr lang="en-US" sz="2000" b="1" dirty="0" smtClean="0"/>
              <a:t> KM, </a:t>
            </a:r>
            <a:r>
              <a:rPr lang="en-US" sz="2000" b="1" i="1" dirty="0" smtClean="0"/>
              <a:t>Am J Med</a:t>
            </a:r>
            <a:r>
              <a:rPr lang="en-US" sz="2000" b="1" dirty="0" smtClean="0"/>
              <a:t>, 1983</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4289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ACS 100 Ye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ACS 100 Years</Template>
  <TotalTime>5479</TotalTime>
  <Words>4192</Words>
  <Application>Microsoft Office PowerPoint</Application>
  <PresentationFormat>Letter Paper (8.5x11 in)</PresentationFormat>
  <Paragraphs>371</Paragraphs>
  <Slides>41</Slides>
  <Notes>41</Notes>
  <HiddenSlides>0</HiddenSlides>
  <MMClips>41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ACS 100 Years</vt:lpstr>
      <vt:lpstr>  Feedback Skills: Enhancing Trainee Performance    Board of Governors Education Pillar Surgical Training Workgroup  </vt:lpstr>
      <vt:lpstr>Objectives</vt:lpstr>
      <vt:lpstr>Feedback: Definition</vt:lpstr>
      <vt:lpstr>FEEDBACK</vt:lpstr>
      <vt:lpstr>FEEDBACK: Possible options</vt:lpstr>
      <vt:lpstr>FEEDBACK: Possible options</vt:lpstr>
      <vt:lpstr>FEEDBACK: Value to Trainees</vt:lpstr>
      <vt:lpstr>Feedback: Why Do It?</vt:lpstr>
      <vt:lpstr>The Value of Feedback</vt:lpstr>
      <vt:lpstr>Feedback: Obstacles </vt:lpstr>
      <vt:lpstr>Principles of Providing  Effective Feedback  </vt:lpstr>
      <vt:lpstr>Principles of Effective Feedback </vt:lpstr>
      <vt:lpstr>Feedback: Principles </vt:lpstr>
      <vt:lpstr>Positive Feedback ≠ Compliments</vt:lpstr>
      <vt:lpstr>Feedback Skills:  Positive Feedback</vt:lpstr>
      <vt:lpstr>Feedback Skills:  Positive Feedback</vt:lpstr>
      <vt:lpstr>Feedback Skills:  Negative Feedback</vt:lpstr>
      <vt:lpstr>Feedback Skills:  Negative Feedback</vt:lpstr>
      <vt:lpstr>Positive comments for good performance are not necessarily “good quality” feedback  AND  Negative comments for bad performance can be “good quality” feedback</vt:lpstr>
      <vt:lpstr>Traditional Feedback “Sandwich”</vt:lpstr>
      <vt:lpstr>Modified Feedback “Sandwich”</vt:lpstr>
      <vt:lpstr>Domains of learning</vt:lpstr>
      <vt:lpstr>Two Feedback Settings</vt:lpstr>
      <vt:lpstr>Formal Feedback: Principles</vt:lpstr>
      <vt:lpstr>Feedback “On the Fly”: Principles</vt:lpstr>
      <vt:lpstr>Tips to Enhance  “Feedback on the Fly”</vt:lpstr>
      <vt:lpstr>Feedback for the Learner in Difficulty</vt:lpstr>
      <vt:lpstr>Feedback for the Learner in Difficulty</vt:lpstr>
      <vt:lpstr>Feedback for the Learner in Difficulty</vt:lpstr>
      <vt:lpstr>Feedback for the Learner in Difficulty</vt:lpstr>
      <vt:lpstr>Let’s apply these concepts  to some scenarios</vt:lpstr>
      <vt:lpstr>Scenario 1 The Outpatient Clinic</vt:lpstr>
      <vt:lpstr>Scenario 1 The Clinic, (cont’d)</vt:lpstr>
      <vt:lpstr>Scenario 1 The Clinic</vt:lpstr>
      <vt:lpstr>Scenario 1 The Clinic</vt:lpstr>
      <vt:lpstr>Scenario 2 The ICU</vt:lpstr>
      <vt:lpstr>Scenario 2 The ICU, (cont’d)</vt:lpstr>
      <vt:lpstr>Scenario 2 The ICU</vt:lpstr>
      <vt:lpstr>Scenario 2 The ICU</vt:lpstr>
      <vt:lpstr>Feedback Summary</vt:lpstr>
      <vt:lpstr>Feedback Summary</vt:lpstr>
    </vt:vector>
  </TitlesOfParts>
  <Company>MEDCOM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Feedback Skills: Enhancing Performance in and out of the Operating Room    A. J. Copeland, MD, FACS COL(Ret) Dept of Surgery USUHS</dc:title>
  <dc:creator>CopelandAW</dc:creator>
  <cp:lastModifiedBy>Test</cp:lastModifiedBy>
  <cp:revision>155</cp:revision>
  <dcterms:created xsi:type="dcterms:W3CDTF">2010-03-02T13:46:25Z</dcterms:created>
  <dcterms:modified xsi:type="dcterms:W3CDTF">2016-03-23T19:36:54Z</dcterms:modified>
</cp:coreProperties>
</file>