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2"/>
  </p:notesMasterIdLst>
  <p:sldIdLst>
    <p:sldId id="269" r:id="rId2"/>
    <p:sldId id="306" r:id="rId3"/>
    <p:sldId id="257" r:id="rId4"/>
    <p:sldId id="260" r:id="rId5"/>
    <p:sldId id="259" r:id="rId6"/>
    <p:sldId id="307" r:id="rId7"/>
    <p:sldId id="308" r:id="rId8"/>
    <p:sldId id="309" r:id="rId9"/>
    <p:sldId id="310" r:id="rId10"/>
    <p:sldId id="311" r:id="rId11"/>
    <p:sldId id="264" r:id="rId12"/>
    <p:sldId id="271" r:id="rId13"/>
    <p:sldId id="265" r:id="rId14"/>
    <p:sldId id="266" r:id="rId15"/>
    <p:sldId id="256" r:id="rId16"/>
    <p:sldId id="261" r:id="rId17"/>
    <p:sldId id="262" r:id="rId18"/>
    <p:sldId id="263" r:id="rId19"/>
    <p:sldId id="312" r:id="rId20"/>
    <p:sldId id="313" r:id="rId21"/>
    <p:sldId id="315" r:id="rId22"/>
    <p:sldId id="316" r:id="rId23"/>
    <p:sldId id="2147375182" r:id="rId24"/>
    <p:sldId id="2147375183" r:id="rId25"/>
    <p:sldId id="2147375178" r:id="rId26"/>
    <p:sldId id="2147375177" r:id="rId27"/>
    <p:sldId id="2147375179" r:id="rId28"/>
    <p:sldId id="2147375181" r:id="rId29"/>
    <p:sldId id="2147375184" r:id="rId30"/>
    <p:sldId id="2147375186" r:id="rId3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144"/>
    <a:srgbClr val="E91F00"/>
    <a:srgbClr val="8AA3B0"/>
    <a:srgbClr val="D6DBDB"/>
    <a:srgbClr val="000000"/>
    <a:srgbClr val="323232"/>
    <a:srgbClr val="505050"/>
    <a:srgbClr val="787878"/>
    <a:srgbClr val="B4B4B4"/>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90613" autoAdjust="0"/>
  </p:normalViewPr>
  <p:slideViewPr>
    <p:cSldViewPr>
      <p:cViewPr varScale="1">
        <p:scale>
          <a:sx n="132" d="100"/>
          <a:sy n="132" d="100"/>
        </p:scale>
        <p:origin x="1608"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F035E-A023-8F49-BFF3-2B9C2D030E2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47F47-C0AC-5140-AA7A-FE9D19A65191}" type="slidenum">
              <a:rPr lang="en-US" smtClean="0"/>
              <a:t>‹#›</a:t>
            </a:fld>
            <a:endParaRPr lang="en-US"/>
          </a:p>
        </p:txBody>
      </p:sp>
    </p:spTree>
    <p:extLst>
      <p:ext uri="{BB962C8B-B14F-4D97-AF65-F5344CB8AC3E}">
        <p14:creationId xmlns:p14="http://schemas.microsoft.com/office/powerpoint/2010/main" val="1554932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ighlight>
                  <a:srgbClr val="FFFF00"/>
                </a:highlight>
              </a:rPr>
              <a:t>We can add the confirmed released/effective date after it is final</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D44A31-60CA-4D63-A9F6-956DBABFD24D}"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8699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JP – you have 5 min to present standards.  You can speed through these slides</a:t>
            </a:r>
          </a:p>
        </p:txBody>
      </p:sp>
      <p:sp>
        <p:nvSpPr>
          <p:cNvPr id="4" name="Slide Number Placeholder 3"/>
          <p:cNvSpPr>
            <a:spLocks noGrp="1"/>
          </p:cNvSpPr>
          <p:nvPr>
            <p:ph type="sldNum" sz="quarter" idx="5"/>
          </p:nvPr>
        </p:nvSpPr>
        <p:spPr/>
        <p:txBody>
          <a:bodyPr/>
          <a:lstStyle/>
          <a:p>
            <a:fld id="{75447F47-C0AC-5140-AA7A-FE9D19A65191}" type="slidenum">
              <a:rPr lang="en-US" smtClean="0"/>
              <a:t>3</a:t>
            </a:fld>
            <a:endParaRPr lang="en-US"/>
          </a:p>
        </p:txBody>
      </p:sp>
    </p:spTree>
    <p:extLst>
      <p:ext uri="{BB962C8B-B14F-4D97-AF65-F5344CB8AC3E}">
        <p14:creationId xmlns:p14="http://schemas.microsoft.com/office/powerpoint/2010/main" val="1245957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ANDREW:</a:t>
            </a:r>
          </a:p>
          <a:p>
            <a:pPr marL="171450" indent="-171450">
              <a:buFontTx/>
              <a:buChar char="-"/>
            </a:pPr>
            <a:r>
              <a:rPr lang="en-US" dirty="0"/>
              <a:t>We are now moving forward with in person site visits. </a:t>
            </a:r>
          </a:p>
          <a:p>
            <a:pPr marL="171450" indent="-171450">
              <a:buFontTx/>
              <a:buChar char="-"/>
            </a:pPr>
            <a:r>
              <a:rPr lang="en-US" dirty="0"/>
              <a:t>Consultations scheduled on or after October 1</a:t>
            </a:r>
            <a:r>
              <a:rPr lang="en-US" baseline="30000" dirty="0"/>
              <a:t>st</a:t>
            </a:r>
            <a:r>
              <a:rPr lang="en-US" dirty="0"/>
              <a:t> will be conducted in person</a:t>
            </a:r>
          </a:p>
          <a:p>
            <a:pPr marL="171450" indent="-171450">
              <a:buFontTx/>
              <a:buChar char="-"/>
            </a:pPr>
            <a:r>
              <a:rPr lang="en-US" dirty="0"/>
              <a:t>Initial verification site visits scheduled on or after January 1</a:t>
            </a:r>
            <a:r>
              <a:rPr lang="en-US" baseline="30000" dirty="0"/>
              <a:t>st</a:t>
            </a:r>
            <a:r>
              <a:rPr lang="en-US" dirty="0"/>
              <a:t> will be conducted in person</a:t>
            </a:r>
          </a:p>
          <a:p>
            <a:pPr marL="171450" indent="-171450">
              <a:buFontTx/>
              <a:buChar char="-"/>
            </a:pPr>
            <a:r>
              <a:rPr lang="en-US" dirty="0"/>
              <a:t>Renewals and corrective action site visits will continue to be conducted virtually</a:t>
            </a:r>
          </a:p>
        </p:txBody>
      </p:sp>
      <p:sp>
        <p:nvSpPr>
          <p:cNvPr id="4" name="Slide Number Placeholder 3"/>
          <p:cNvSpPr>
            <a:spLocks noGrp="1"/>
          </p:cNvSpPr>
          <p:nvPr>
            <p:ph type="sldNum" sz="quarter" idx="5"/>
          </p:nvPr>
        </p:nvSpPr>
        <p:spPr/>
        <p:txBody>
          <a:bodyPr/>
          <a:lstStyle/>
          <a:p>
            <a:fld id="{75447F47-C0AC-5140-AA7A-FE9D19A65191}" type="slidenum">
              <a:rPr lang="en-US" smtClean="0"/>
              <a:t>16</a:t>
            </a:fld>
            <a:endParaRPr lang="en-US"/>
          </a:p>
        </p:txBody>
      </p:sp>
    </p:spTree>
    <p:extLst>
      <p:ext uri="{BB962C8B-B14F-4D97-AF65-F5344CB8AC3E}">
        <p14:creationId xmlns:p14="http://schemas.microsoft.com/office/powerpoint/2010/main" val="1879658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Andrew</a:t>
            </a:r>
          </a:p>
          <a:p>
            <a:endParaRPr lang="en-US" dirty="0"/>
          </a:p>
          <a:p>
            <a:r>
              <a:rPr lang="en-US" dirty="0"/>
              <a:t>It’s important that our site visits are as consistent as possible, whether it is virtual or in person. </a:t>
            </a:r>
          </a:p>
          <a:p>
            <a:endParaRPr lang="en-US" dirty="0"/>
          </a:p>
          <a:p>
            <a:r>
              <a:rPr lang="en-US" dirty="0"/>
              <a:t>Travel:  The hospital will be responsible for hotel accommodations for the reviewers and meals during the site visit, like breakfast and lunch. There will be no dinners and no expectations to take reviewers for dinner.</a:t>
            </a:r>
          </a:p>
          <a:p>
            <a:endParaRPr lang="en-US" dirty="0"/>
          </a:p>
          <a:p>
            <a:r>
              <a:rPr lang="en-US" dirty="0"/>
              <a:t>The most significant change to the agenda will be the tour. In person visits will make it much easier on the centers preparing for their site visits, and allows reviewers an opportunity for a thorough assessment of a trauma center for consultations and initial verification visits</a:t>
            </a:r>
          </a:p>
        </p:txBody>
      </p:sp>
      <p:sp>
        <p:nvSpPr>
          <p:cNvPr id="4" name="Slide Number Placeholder 3"/>
          <p:cNvSpPr>
            <a:spLocks noGrp="1"/>
          </p:cNvSpPr>
          <p:nvPr>
            <p:ph type="sldNum" sz="quarter" idx="5"/>
          </p:nvPr>
        </p:nvSpPr>
        <p:spPr/>
        <p:txBody>
          <a:bodyPr/>
          <a:lstStyle/>
          <a:p>
            <a:fld id="{75447F47-C0AC-5140-AA7A-FE9D19A65191}" type="slidenum">
              <a:rPr lang="en-US" smtClean="0"/>
              <a:t>17</a:t>
            </a:fld>
            <a:endParaRPr lang="en-US"/>
          </a:p>
        </p:txBody>
      </p:sp>
    </p:spTree>
    <p:extLst>
      <p:ext uri="{BB962C8B-B14F-4D97-AF65-F5344CB8AC3E}">
        <p14:creationId xmlns:p14="http://schemas.microsoft.com/office/powerpoint/2010/main" val="3351650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Andrew</a:t>
            </a:r>
          </a:p>
          <a:p>
            <a:endParaRPr lang="en-US" dirty="0"/>
          </a:p>
          <a:p>
            <a:r>
              <a:rPr lang="en-US" dirty="0"/>
              <a:t>Processes that were implemented for virtual site visits, like the PCR process, pre-review call, and a PRQ meeting instead of the original dinner will remain the same for in person site visits. These processes have proved to be helpful to centers and allows the reviewers a better focus on assessing the center. (Say </a:t>
            </a:r>
            <a:r>
              <a:rPr lang="en-US"/>
              <a:t>this however you choose)</a:t>
            </a:r>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18</a:t>
            </a:fld>
            <a:endParaRPr lang="en-US"/>
          </a:p>
        </p:txBody>
      </p:sp>
    </p:spTree>
    <p:extLst>
      <p:ext uri="{BB962C8B-B14F-4D97-AF65-F5344CB8AC3E}">
        <p14:creationId xmlns:p14="http://schemas.microsoft.com/office/powerpoint/2010/main" val="87045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SLIDE SHOWS: a conceptual framework for human-in-the-loop registry work. Read it like a building: the potential is the roof, two pillars hold it up, and it all stands on guardrails.
THE POTENTIAL (roof), drawn from the ACS TQP Automated Data Extraction (ADE) Working Group terms of reference: ACS describes automated data extraction as a major and inevitable evolution in trauma registry operations and supports responsible adoption. The potential: streamlined data collection with less manual abstraction; real-time potential to enhance performance improvement and patient care; and data that stay comparable across institutions for benchmarking.
PILLAR 1, WHAT AI BRINGS: speed (fast first drafts), scale (it can read every note on every case without tiring), and pattern detection (missing data, internal conflicts such as GCS vs. intubation status, implausible values).
PILLAR 2, WHAT REGISTRARS BRING: clinical judgment, standards expertise (NTDS definitions applied correctly and consistently; consistency of the registry has always come from registrars and the data dictionary), and accountability for every record.
WORDING NOTE: consistency is deliberately not listed as an AI strength, so the slide doesn't imply registrars are the inconsistent partner. AI's advantage is speed and scale, not better consistency.
GUARDRAILS (foundation), taken from the ADE guiding principles: data quality first (efficiency without compromising accuracy, completeness, reliability, validity); human accountability (automation reduces manual abstraction but does not eliminate the need for qualified human oversight; responsibility stays with trauma center personnel); transparency and auditability (all automatically extracted data traceable to source documentation); continuous monitoring (ongoing validation and maintenance to sustain performance).
TIE TO THE TRUST SLIDE: formality and conflict resolution again. Written standards and audit trails are the formality; human review of extraction errors is how disagreements between person and machine get resolved.</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ACS Trauma Quality Programs, Automated Data Extraction (ADE) Standards Development Working Group, Terms of Reference (revised). Seat counts and roles as listed in the terms of reference; ACS TQP leadership roles/titles are still TBD. Confirm the document is cleared for public presentation before the talk.
WHY THIS GROUP EXISTS: As trauma centers use EHRs, interoperability standards, and automated extraction for registry work, the data used for quality improvement, benchmarking, verification, and research must stay accurate, reliable, auditable, clinically meaningful, and comparable across institutions. The group will identify the validation methods, human workforce requirements, monitoring processes, and accountability mechanisms needed to make that true.
WHO'S AT THE TABLE (~15-20 members): trauma registry professionals (3); trauma clinical leadership (3), including trauma medical directors and VRC reviewers; trauma program managers (3); a health informatics expert (1); ACS TQP leadership (3); ACS TQP staff (clinical data standards and training, data and report operations, trauma center programs, VRC standards, research); and vendor advisors (1-2) from registry software and extraction-solution companies, serving in a non-voting advisory role to supply technical expertise while avoiding conflicts of interest. Meets monthly for about 6 months.
WHAT IT WILL DELIVER: an ADE Standards Framework (governance, validation, monitoring, accountability, oversight); proposed VRC standard language covering a data quality plan (validation approaches, sampling strategies, accuracy thresholds, revalidation triggers, audit methods, consistency over time); a human workforce and competency framework (functional roles, core competencies, staffing, training); and vendor/technology assessment criteria (documentation, validation evidence, transparency, auditability).
SCOPE: data mapping and specification management; validation before implementation (including high-risk clinical variables); ongoing data quality monitoring; exception management (hybrid abstraction workflows, error resolution, manual review); vendor and technology oversight; data provenance and lineage; human workforce requirements.
EXPECTED OUTCOMES: recommendations toward VRC standards that protect registry data integrity, support innovation while keeping rigorous quality expectations, establish clear accountability for data quality, and scale across centers of varying size and technical sophistication.
TIE TO THE TALK: this working group is itself an inter-institutional collaboration, and it's built with the scaffolding the literature recommends: formal terms of reference, defined seats (including a clear, non-voting role for vendors to manage conflicts of interest), a time-limited charge, and concrete deliverables. And registrars have a seat at the table.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16E5B-43B7-874E-D39A-C2999D46F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5B53F-E1D0-1EAA-2EB0-23CA7C7EF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D019D-1BE2-070C-89E3-DB5E2A535B31}"/>
              </a:ext>
            </a:extLst>
          </p:cNvPr>
          <p:cNvSpPr>
            <a:spLocks noGrp="1"/>
          </p:cNvSpPr>
          <p:nvPr>
            <p:ph type="body" idx="1"/>
          </p:nvPr>
        </p:nvSpPr>
        <p:spPr/>
        <p:txBody>
          <a:bodyPr/>
          <a:lstStyle/>
          <a:p>
            <a:r>
              <a:rPr lang="en-US" dirty="0"/>
              <a:t>SOURCE: ACS Trauma Quality Programs, Automated Data Extraction (ADE) Standards Development Working Group, Terms of Reference (revised). Seat counts and roles as listed in the terms of reference; ACS TQP leadership roles/titles are still TBD. Confirm the document is cleared for public presentation before the talk.
WHY THIS GROUP EXISTS: As trauma centers use EHRs, interoperability standards, and automated extraction for registry work, the data used for quality improvement, benchmarking, verification, and research must stay accurate, reliable, auditable, clinically meaningful, and comparable across institutions. The group will identify the validation methods, human workforce requirements, monitoring processes, and accountability mechanisms needed to make that true.
WHO'S AT THE TABLE (~15-20 members): trauma registry professionals (3); trauma clinical leadership (3), including trauma medical directors and VRC reviewers; trauma program managers (3); a health informatics expert (1); ACS TQP leadership (3); ACS TQP staff (clinical data standards and training, data and report operations, trauma center programs, VRC standards, research); and vendor advisors (1-2) from registry software and extraction-solution companies, serving in a non-voting advisory role to supply technical expertise while avoiding conflicts of interest. Meets monthly for about 6 months.
WHAT IT WILL DELIVER: an ADE Standards Framework (governance, validation, monitoring, accountability, oversight); proposed VRC standard language covering a data quality plan (validation approaches, sampling strategies, accuracy thresholds, revalidation triggers, audit methods, consistency over time); a human workforce and competency framework (functional roles, core competencies, staffing, training); and vendor/technology assessment criteria (documentation, validation evidence, transparency, auditability).
SCOPE: data mapping and specification management; validation before implementation (including high-risk clinical variables); ongoing data quality monitoring; exception management (hybrid abstraction workflows, error resolution, manual review); vendor and technology oversight; data provenance and lineage; human workforce requirements.
EXPECTED OUTCOMES: recommendations toward VRC standards that protect registry data integrity, support innovation while keeping rigorous quality expectations, establish clear accountability for data quality, and scale across centers of varying size and technical sophistication.
TIE TO THE TALK: this working group is itself an inter-institutional collaboration, and it's built with the scaffolding the literature recommends: formal terms of reference, defined seats (including a clear, non-voting role for vendors to manage conflicts of interest), a time-limited charge, and concrete deliverables. And registrars have a seat at the table.</a:t>
            </a:r>
          </a:p>
        </p:txBody>
      </p:sp>
      <p:sp>
        <p:nvSpPr>
          <p:cNvPr id="4" name="Slide Number Placeholder 3">
            <a:extLst>
              <a:ext uri="{FF2B5EF4-FFF2-40B4-BE49-F238E27FC236}">
                <a16:creationId xmlns:a16="http://schemas.microsoft.com/office/drawing/2014/main" id="{60CA35C1-34E7-D598-78EA-927453AAD7C7}"/>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487588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0"/>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5"/>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200600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4" name="TextBox 3">
            <a:extLst>
              <a:ext uri="{FF2B5EF4-FFF2-40B4-BE49-F238E27FC236}">
                <a16:creationId xmlns:a16="http://schemas.microsoft.com/office/drawing/2014/main" id="{48656D5E-3972-24D7-8D59-4955955A060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70949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77651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047750"/>
            <a:ext cx="4041775"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581150"/>
            <a:ext cx="4041775" cy="2438400"/>
          </a:xfrm>
          <a:prstGeom prst="rect">
            <a:avLst/>
          </a:prstGeom>
        </p:spPr>
        <p:txBody>
          <a:bodyPr>
            <a:normAutofit/>
          </a:bodyPr>
          <a:lstStyle>
            <a:lvl1pPr marL="0" indent="0">
              <a:buNone/>
              <a:defRPr sz="2000">
                <a:solidFill>
                  <a:srgbClr val="0F2144"/>
                </a:solidFill>
              </a:defRPr>
            </a:lvl1pPr>
            <a:lvl2pPr>
              <a:buFontTx/>
              <a:buNone/>
              <a:defRPr sz="1800">
                <a:solidFill>
                  <a:srgbClr val="0F2144"/>
                </a:solidFill>
              </a:defRPr>
            </a:lvl2pPr>
            <a:lvl3pPr>
              <a:defRPr sz="1600">
                <a:solidFill>
                  <a:srgbClr val="0F2144"/>
                </a:solidFill>
              </a:defRPr>
            </a:lvl3pPr>
            <a:lvl4pPr>
              <a:defRPr sz="1400">
                <a:solidFill>
                  <a:srgbClr val="0F2144"/>
                </a:solidFill>
              </a:defRPr>
            </a:lvl4pPr>
            <a:lvl5pPr>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047750"/>
            <a:ext cx="4057650"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581150"/>
            <a:ext cx="4057650" cy="2438400"/>
          </a:xfrm>
          <a:prstGeom prst="rect">
            <a:avLst/>
          </a:prstGeom>
        </p:spPr>
        <p:txBody>
          <a:bodyPr>
            <a:normAutofit/>
          </a:bodyPr>
          <a:lstStyle>
            <a:lvl1pPr marL="0" indent="0">
              <a:buFontTx/>
              <a:buNone/>
              <a:defRPr sz="2000">
                <a:solidFill>
                  <a:srgbClr val="0F2144"/>
                </a:solidFill>
              </a:defRPr>
            </a:lvl1pPr>
            <a:lvl2pPr>
              <a:buFontTx/>
              <a:buNone/>
              <a:defRPr sz="1800">
                <a:solidFill>
                  <a:srgbClr val="0F2144"/>
                </a:solidFill>
              </a:defRPr>
            </a:lvl2pPr>
            <a:lvl3pPr>
              <a:buFontTx/>
              <a:buNone/>
              <a:defRPr sz="1600">
                <a:solidFill>
                  <a:srgbClr val="0F2144"/>
                </a:solidFill>
              </a:defRPr>
            </a:lvl3pPr>
            <a:lvl4pPr>
              <a:buFontTx/>
              <a:buNone/>
              <a:defRPr sz="1400">
                <a:solidFill>
                  <a:srgbClr val="0F2144"/>
                </a:solidFill>
              </a:defRPr>
            </a:lvl4pPr>
            <a:lvl5pPr>
              <a:buFontTx/>
              <a:buNone/>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3A8443FC-C223-50F9-43A5-BE2C1ABCB7CF}"/>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8" name="TextBox 7">
            <a:extLst>
              <a:ext uri="{FF2B5EF4-FFF2-40B4-BE49-F238E27FC236}">
                <a16:creationId xmlns:a16="http://schemas.microsoft.com/office/drawing/2014/main" id="{702D6C0E-4552-80C4-C499-BF623919AD26}"/>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05060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51D45E-64DF-9B55-E88C-484F4936B336}"/>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4" name="TextBox 3">
            <a:extLst>
              <a:ext uri="{FF2B5EF4-FFF2-40B4-BE49-F238E27FC236}">
                <a16:creationId xmlns:a16="http://schemas.microsoft.com/office/drawing/2014/main" id="{9740F420-575F-6CA6-8308-D458D518A3B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4038615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4E4C3-96FB-02E7-59FF-E248B38BCD1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3764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10000" y="345622"/>
            <a:ext cx="4799012" cy="3735387"/>
          </a:xfrm>
          <a:prstGeom prst="rect">
            <a:avLst/>
          </a:prstGeom>
        </p:spPr>
        <p:txBody>
          <a:bodyPr>
            <a:normAutofit/>
          </a:bodyPr>
          <a:lstStyle>
            <a:lvl1pPr marL="0" indent="0">
              <a:buFontTx/>
              <a:buNone/>
              <a:defRPr sz="2000" baseline="0">
                <a:solidFill>
                  <a:srgbClr val="0F2144"/>
                </a:solidFill>
              </a:defRPr>
            </a:lvl1pPr>
            <a:lvl2pPr>
              <a:buFontTx/>
              <a:buNone/>
              <a:defRPr sz="2400">
                <a:solidFill>
                  <a:srgbClr val="0F2144"/>
                </a:solidFill>
              </a:defRPr>
            </a:lvl2pPr>
            <a:lvl3pPr>
              <a:buFontTx/>
              <a:buNone/>
              <a:defRPr sz="2000">
                <a:solidFill>
                  <a:srgbClr val="0F2144"/>
                </a:solidFill>
              </a:defRPr>
            </a:lvl3pPr>
            <a:lvl4pPr>
              <a:buFontTx/>
              <a:buNone/>
              <a:defRPr sz="1800">
                <a:solidFill>
                  <a:srgbClr val="0F2144"/>
                </a:solidFill>
              </a:defRPr>
            </a:lvl4pPr>
            <a:lvl5pPr>
              <a:buFontTx/>
              <a:buNone/>
              <a:defRPr sz="1800">
                <a:solidFill>
                  <a:srgbClr val="0F2144"/>
                </a:solidFill>
              </a:defRPr>
            </a:lvl5pPr>
            <a:lvl6pPr>
              <a:defRPr sz="2000"/>
            </a:lvl6pPr>
            <a:lvl7pPr>
              <a:defRPr sz="2000"/>
            </a:lvl7pPr>
            <a:lvl8pPr>
              <a:defRPr sz="2000"/>
            </a:lvl8pPr>
            <a:lvl9pPr>
              <a:defRPr sz="2000"/>
            </a:lvl9pPr>
          </a:lstStyle>
          <a:p>
            <a:pPr lvl="0"/>
            <a:r>
              <a:rPr lang="en-US" dirty="0"/>
              <a:t>Click to edit Master text styles</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50"/>
            <a:ext cx="3122613" cy="2423660"/>
          </a:xfrm>
          <a:prstGeom prst="rect">
            <a:avLst/>
          </a:prstGeom>
        </p:spPr>
        <p:txBody>
          <a:bodyPr/>
          <a:lstStyle>
            <a:lvl1pPr marL="0" indent="0">
              <a:buNone/>
              <a:defRPr sz="1600">
                <a:solidFill>
                  <a:srgbClr val="0F214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TextBox 1">
            <a:extLst>
              <a:ext uri="{FF2B5EF4-FFF2-40B4-BE49-F238E27FC236}">
                <a16:creationId xmlns:a16="http://schemas.microsoft.com/office/drawing/2014/main" id="{FF32ADED-6BE1-2CA7-F04A-9F26B6E71067}"/>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96937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342901"/>
            <a:ext cx="4799012" cy="37528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46455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extBox 4">
            <a:extLst>
              <a:ext uri="{FF2B5EF4-FFF2-40B4-BE49-F238E27FC236}">
                <a16:creationId xmlns:a16="http://schemas.microsoft.com/office/drawing/2014/main" id="{3EC28446-4C31-94B5-96F6-AC7CC57B5BFF}"/>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44094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4CFF5-5EE2-0D8C-6535-D4A8E80651C9}"/>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
        <p:nvSpPr>
          <p:cNvPr id="4" name="Title 1">
            <a:extLst>
              <a:ext uri="{FF2B5EF4-FFF2-40B4-BE49-F238E27FC236}">
                <a16:creationId xmlns:a16="http://schemas.microsoft.com/office/drawing/2014/main" id="{426B34E1-EB0E-744E-0D62-6772006DB08E}"/>
              </a:ext>
            </a:extLst>
          </p:cNvPr>
          <p:cNvSpPr>
            <a:spLocks noGrp="1"/>
          </p:cNvSpPr>
          <p:nvPr>
            <p:ph type="title" hasCustomPrompt="1"/>
          </p:nvPr>
        </p:nvSpPr>
        <p:spPr>
          <a:xfrm>
            <a:off x="457200" y="274639"/>
            <a:ext cx="8229600" cy="620712"/>
          </a:xfrm>
          <a:prstGeom prst="rect">
            <a:avLst/>
          </a:prstGeom>
        </p:spPr>
        <p:txBody>
          <a:bodyPr/>
          <a:lstStyle>
            <a:lvl1pPr>
              <a:defRPr sz="3200">
                <a:solidFill>
                  <a:schemeClr val="tx1"/>
                </a:solidFill>
              </a:defRPr>
            </a:lvl1pPr>
          </a:lstStyle>
          <a:p>
            <a:r>
              <a:rPr lang="en-US" dirty="0"/>
              <a:t>Disclosure</a:t>
            </a:r>
          </a:p>
        </p:txBody>
      </p:sp>
      <p:sp>
        <p:nvSpPr>
          <p:cNvPr id="5" name="Content Placeholder 2">
            <a:extLst>
              <a:ext uri="{FF2B5EF4-FFF2-40B4-BE49-F238E27FC236}">
                <a16:creationId xmlns:a16="http://schemas.microsoft.com/office/drawing/2014/main" id="{1D6A3C23-C8A5-F62D-1023-54311E1FF888}"/>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Tree>
    <p:extLst>
      <p:ext uri="{BB962C8B-B14F-4D97-AF65-F5344CB8AC3E}">
        <p14:creationId xmlns:p14="http://schemas.microsoft.com/office/powerpoint/2010/main" val="219661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ontent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57B2E-8E75-33CB-385E-8BE8CD8962CC}"/>
              </a:ext>
            </a:extLst>
          </p:cNvPr>
          <p:cNvSpPr>
            <a:spLocks noGrp="1"/>
          </p:cNvSpPr>
          <p:nvPr>
            <p:ph type="title"/>
          </p:nvPr>
        </p:nvSpPr>
        <p:spPr>
          <a:xfrm>
            <a:off x="381000" y="340519"/>
            <a:ext cx="8382000" cy="392906"/>
          </a:xfrm>
        </p:spPr>
        <p:txBody>
          <a:bodyPr/>
          <a:lstStyle>
            <a:lvl1pPr>
              <a:defRPr sz="3150" b="1" i="0" baseline="0"/>
            </a:lvl1pPr>
          </a:lstStyle>
          <a:p>
            <a:r>
              <a:rPr lang="en-US" dirty="0"/>
              <a:t>Click to edit Master title style</a:t>
            </a:r>
          </a:p>
        </p:txBody>
      </p:sp>
      <p:sp>
        <p:nvSpPr>
          <p:cNvPr id="7" name="TextBox 6">
            <a:extLst>
              <a:ext uri="{FF2B5EF4-FFF2-40B4-BE49-F238E27FC236}">
                <a16:creationId xmlns:a16="http://schemas.microsoft.com/office/drawing/2014/main" id="{6FE225B9-2024-1553-30EF-0C6A2FDB0439}"/>
              </a:ext>
            </a:extLst>
          </p:cNvPr>
          <p:cNvSpPr txBox="1"/>
          <p:nvPr userDrawn="1"/>
        </p:nvSpPr>
        <p:spPr>
          <a:xfrm>
            <a:off x="381000" y="4406060"/>
            <a:ext cx="4629150" cy="170816"/>
          </a:xfrm>
          <a:prstGeom prst="rect">
            <a:avLst/>
          </a:prstGeom>
          <a:noFill/>
        </p:spPr>
        <p:txBody>
          <a:bodyPr wrap="square" lIns="0" rtlCol="0">
            <a:spAutoFit/>
          </a:bodyPr>
          <a:lstStyle/>
          <a:p>
            <a:r>
              <a:rPr lang="en-US" sz="510" b="0" i="0" baseline="0" dirty="0">
                <a:solidFill>
                  <a:srgbClr val="8AA3B0"/>
                </a:solidFill>
                <a:effectLst/>
                <a:latin typeface="Calibri" panose="020F0502020204030204" pitchFamily="34" charset="0"/>
                <a:cs typeface="Calibri" panose="020F0502020204030204" pitchFamily="34" charset="0"/>
              </a:rPr>
              <a:t>The opinions expressed in these presentations are those of the individual participants and not necessarily those of the American College of Surgeons.</a:t>
            </a:r>
            <a:endParaRPr lang="en-US" sz="510" b="0" i="0" baseline="0" dirty="0">
              <a:solidFill>
                <a:srgbClr val="8AA3B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1129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Content-2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57B2E-8E75-33CB-385E-8BE8CD8962CC}"/>
              </a:ext>
            </a:extLst>
          </p:cNvPr>
          <p:cNvSpPr>
            <a:spLocks noGrp="1"/>
          </p:cNvSpPr>
          <p:nvPr>
            <p:ph type="title"/>
          </p:nvPr>
        </p:nvSpPr>
        <p:spPr>
          <a:xfrm>
            <a:off x="381000" y="283369"/>
            <a:ext cx="8382000" cy="392906"/>
          </a:xfrm>
        </p:spPr>
        <p:txBody>
          <a:bodyPr/>
          <a:lstStyle>
            <a:lvl1pPr>
              <a:defRPr sz="3000" b="1" i="0" baseline="0">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A66BA2A-DF75-F56A-AF6F-0C99D0D84BA6}"/>
              </a:ext>
            </a:extLst>
          </p:cNvPr>
          <p:cNvSpPr>
            <a:spLocks noGrp="1"/>
          </p:cNvSpPr>
          <p:nvPr>
            <p:ph idx="1"/>
          </p:nvPr>
        </p:nvSpPr>
        <p:spPr>
          <a:xfrm>
            <a:off x="381000" y="1114426"/>
            <a:ext cx="3981450" cy="3191357"/>
          </a:xfrm>
        </p:spPr>
        <p:txBody>
          <a:bodyPr/>
          <a:lstStyle>
            <a:lvl1pPr>
              <a:buFontTx/>
              <a:buNone/>
              <a:defRPr sz="1650" baseline="0">
                <a:solidFill>
                  <a:schemeClr val="tx2"/>
                </a:solidFill>
              </a:defRPr>
            </a:lvl1pPr>
            <a:lvl2pPr>
              <a:buFontTx/>
              <a:buNone/>
              <a:defRPr sz="1650" baseline="0">
                <a:solidFill>
                  <a:schemeClr val="tx2"/>
                </a:solidFill>
              </a:defRPr>
            </a:lvl2pPr>
            <a:lvl3pPr>
              <a:buFontTx/>
              <a:buNone/>
              <a:defRPr sz="1650" baseline="0">
                <a:solidFill>
                  <a:schemeClr val="tx2"/>
                </a:solidFill>
              </a:defRPr>
            </a:lvl3pPr>
            <a:lvl4pPr>
              <a:buFontTx/>
              <a:buNone/>
              <a:defRPr sz="1650" baseline="0">
                <a:solidFill>
                  <a:schemeClr val="tx2"/>
                </a:solidFill>
              </a:defRPr>
            </a:lvl4pPr>
            <a:lvl5pPr>
              <a:buFontTx/>
              <a:buNone/>
              <a:defRPr sz="1650"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3F233302-AE8F-3BBC-FF05-38E08945C4EC}"/>
              </a:ext>
            </a:extLst>
          </p:cNvPr>
          <p:cNvSpPr>
            <a:spLocks noGrp="1"/>
          </p:cNvSpPr>
          <p:nvPr>
            <p:ph idx="10"/>
          </p:nvPr>
        </p:nvSpPr>
        <p:spPr>
          <a:xfrm>
            <a:off x="4572000" y="1114425"/>
            <a:ext cx="4191000" cy="3191357"/>
          </a:xfrm>
        </p:spPr>
        <p:txBody>
          <a:bodyPr/>
          <a:lstStyle>
            <a:lvl1pPr>
              <a:buFontTx/>
              <a:buNone/>
              <a:defRPr sz="1650" baseline="0">
                <a:solidFill>
                  <a:schemeClr val="tx2"/>
                </a:solidFill>
              </a:defRPr>
            </a:lvl1pPr>
            <a:lvl2pPr>
              <a:buFontTx/>
              <a:buNone/>
              <a:defRPr sz="1650" baseline="0">
                <a:solidFill>
                  <a:schemeClr val="tx2"/>
                </a:solidFill>
              </a:defRPr>
            </a:lvl2pPr>
            <a:lvl3pPr>
              <a:buFontTx/>
              <a:buNone/>
              <a:defRPr sz="1650" baseline="0">
                <a:solidFill>
                  <a:schemeClr val="tx2"/>
                </a:solidFill>
              </a:defRPr>
            </a:lvl3pPr>
            <a:lvl4pPr>
              <a:buFontTx/>
              <a:buNone/>
              <a:defRPr sz="1650" baseline="0">
                <a:solidFill>
                  <a:schemeClr val="tx2"/>
                </a:solidFill>
              </a:defRPr>
            </a:lvl4pPr>
            <a:lvl5pPr>
              <a:buFontTx/>
              <a:buNone/>
              <a:defRPr sz="1650"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a:extLst>
              <a:ext uri="{FF2B5EF4-FFF2-40B4-BE49-F238E27FC236}">
                <a16:creationId xmlns:a16="http://schemas.microsoft.com/office/drawing/2014/main" id="{6A31FCB2-495F-EB0C-8CED-4113E71AC0B4}"/>
              </a:ext>
            </a:extLst>
          </p:cNvPr>
          <p:cNvSpPr txBox="1"/>
          <p:nvPr userDrawn="1"/>
        </p:nvSpPr>
        <p:spPr>
          <a:xfrm>
            <a:off x="381000" y="4406060"/>
            <a:ext cx="4629150" cy="170816"/>
          </a:xfrm>
          <a:prstGeom prst="rect">
            <a:avLst/>
          </a:prstGeom>
          <a:noFill/>
        </p:spPr>
        <p:txBody>
          <a:bodyPr wrap="square" lIns="0" rtlCol="0">
            <a:spAutoFit/>
          </a:bodyPr>
          <a:lstStyle/>
          <a:p>
            <a:r>
              <a:rPr lang="en-US" sz="510" b="0" i="0" baseline="0" dirty="0">
                <a:solidFill>
                  <a:srgbClr val="8AA3B0"/>
                </a:solidFill>
                <a:effectLst/>
                <a:latin typeface="Calibri" panose="020F0502020204030204" pitchFamily="34" charset="0"/>
                <a:cs typeface="Calibri" panose="020F0502020204030204" pitchFamily="34" charset="0"/>
              </a:rPr>
              <a:t>The opinions expressed in these presentations are those of the individual participants and not necessarily those of the American College of Surgeons.</a:t>
            </a:r>
            <a:endParaRPr lang="en-US" sz="510" b="0" i="0" baseline="0" dirty="0">
              <a:solidFill>
                <a:srgbClr val="8AA3B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122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0950"/>
      </p:ext>
    </p:extLst>
  </p:cSld>
  <p:clrMap bg1="lt1" tx1="dk1" bg2="lt2" tx2="dk2" accent1="accent1" accent2="accent2" accent3="accent3" accent4="accent4" accent5="accent5" accent6="accent6" hlink="hlink" folHlink="folHlink"/>
  <p:sldLayoutIdLst>
    <p:sldLayoutId id="2147483671" r:id="rId1"/>
    <p:sldLayoutId id="2147483663" r:id="rId2"/>
    <p:sldLayoutId id="2147483665" r:id="rId3"/>
    <p:sldLayoutId id="2147483666" r:id="rId4"/>
    <p:sldLayoutId id="2147483667" r:id="rId5"/>
    <p:sldLayoutId id="2147483668" r:id="rId6"/>
    <p:sldLayoutId id="2147483669" r:id="rId7"/>
    <p:sldLayoutId id="2147483670"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a:xfrm>
            <a:off x="457200" y="2215696"/>
            <a:ext cx="8305800" cy="993775"/>
          </a:xfrm>
        </p:spPr>
        <p:txBody>
          <a:bodyPr>
            <a:normAutofit fontScale="90000"/>
          </a:bodyPr>
          <a:lstStyle/>
          <a:p>
            <a:pPr algn="ctr"/>
            <a:r>
              <a:rPr lang="en-US" dirty="0"/>
              <a:t>Resources for Optimal Care </a:t>
            </a:r>
            <a:br>
              <a:rPr lang="en-US" dirty="0"/>
            </a:br>
            <a:r>
              <a:rPr lang="en-US" dirty="0"/>
              <a:t>of the Injured Patient</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a:xfrm>
            <a:off x="533400" y="3181350"/>
            <a:ext cx="8305800" cy="1125537"/>
          </a:xfrm>
        </p:spPr>
        <p:txBody>
          <a:bodyPr/>
          <a:lstStyle/>
          <a:p>
            <a:pPr algn="ctr"/>
            <a:r>
              <a:rPr lang="en-US" dirty="0"/>
              <a:t>2026 Standards Revision</a:t>
            </a:r>
          </a:p>
        </p:txBody>
      </p:sp>
      <p:sp>
        <p:nvSpPr>
          <p:cNvPr id="4" name="Content Placeholder 2">
            <a:extLst>
              <a:ext uri="{FF2B5EF4-FFF2-40B4-BE49-F238E27FC236}">
                <a16:creationId xmlns:a16="http://schemas.microsoft.com/office/drawing/2014/main" id="{9B47D4C9-EE46-E54E-A834-1AAE9E00E540}"/>
              </a:ext>
            </a:extLst>
          </p:cNvPr>
          <p:cNvSpPr txBox="1">
            <a:spLocks/>
          </p:cNvSpPr>
          <p:nvPr/>
        </p:nvSpPr>
        <p:spPr>
          <a:xfrm>
            <a:off x="419100" y="3790950"/>
            <a:ext cx="8305800" cy="1125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2800" kern="1200" baseline="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Jon Perlstein, MD, FACS</a:t>
            </a:r>
          </a:p>
          <a:p>
            <a:r>
              <a:rPr lang="en-US" dirty="0"/>
              <a:t>VRC Program Area Chair</a:t>
            </a:r>
          </a:p>
        </p:txBody>
      </p:sp>
    </p:spTree>
    <p:extLst>
      <p:ext uri="{BB962C8B-B14F-4D97-AF65-F5344CB8AC3E}">
        <p14:creationId xmlns:p14="http://schemas.microsoft.com/office/powerpoint/2010/main" val="3435463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0FD86E55-7A1D-FD30-33E9-9F2160428D1E}"/>
              </a:ext>
            </a:extLst>
          </p:cNvPr>
          <p:cNvSpPr>
            <a:spLocks noGrp="1"/>
          </p:cNvSpPr>
          <p:nvPr>
            <p:ph sz="half" idx="1"/>
          </p:nvPr>
        </p:nvSpPr>
        <p:spPr>
          <a:xfrm>
            <a:off x="457200" y="971550"/>
            <a:ext cx="4114800" cy="3124200"/>
          </a:xfrm>
        </p:spPr>
        <p:txBody>
          <a:bodyPr>
            <a:normAutofit/>
          </a:bodyPr>
          <a:lstStyle/>
          <a:p>
            <a:r>
              <a:rPr lang="en-US" b="1"/>
              <a:t>2026 Standards Revision</a:t>
            </a:r>
            <a:br>
              <a:rPr lang="en-US"/>
            </a:br>
            <a:endParaRPr lang="en-US"/>
          </a:p>
          <a:p>
            <a:endParaRPr lang="en-US"/>
          </a:p>
          <a:p>
            <a:endParaRPr lang="en-US" dirty="0"/>
          </a:p>
          <a:p>
            <a:endParaRPr lang="en-US" dirty="0"/>
          </a:p>
          <a:p>
            <a:endParaRPr lang="en-US" dirty="0"/>
          </a:p>
        </p:txBody>
      </p:sp>
      <p:pic>
        <p:nvPicPr>
          <p:cNvPr id="6" name="Picture 5">
            <a:extLst>
              <a:ext uri="{FF2B5EF4-FFF2-40B4-BE49-F238E27FC236}">
                <a16:creationId xmlns:a16="http://schemas.microsoft.com/office/drawing/2014/main" id="{E9B641C5-70CC-A2EA-F7BD-5C4A31D8BF23}"/>
              </a:ext>
            </a:extLst>
          </p:cNvPr>
          <p:cNvPicPr>
            <a:picLocks noChangeAspect="1"/>
          </p:cNvPicPr>
          <p:nvPr/>
        </p:nvPicPr>
        <p:blipFill>
          <a:blip r:embed="rId3"/>
          <a:stretch>
            <a:fillRect/>
          </a:stretch>
        </p:blipFill>
        <p:spPr>
          <a:xfrm>
            <a:off x="5139585" y="971550"/>
            <a:ext cx="3132030" cy="3124200"/>
          </a:xfrm>
          <a:prstGeom prst="rect">
            <a:avLst/>
          </a:prstGeom>
          <a:noFill/>
        </p:spPr>
      </p:pic>
      <p:sp>
        <p:nvSpPr>
          <p:cNvPr id="10" name="Title 1">
            <a:extLst>
              <a:ext uri="{FF2B5EF4-FFF2-40B4-BE49-F238E27FC236}">
                <a16:creationId xmlns:a16="http://schemas.microsoft.com/office/drawing/2014/main" id="{F837AA55-E627-621E-459A-0AC57D353F7E}"/>
              </a:ext>
            </a:extLst>
          </p:cNvPr>
          <p:cNvSpPr>
            <a:spLocks noGrp="1"/>
          </p:cNvSpPr>
          <p:nvPr>
            <p:ph type="title"/>
          </p:nvPr>
        </p:nvSpPr>
        <p:spPr>
          <a:xfrm>
            <a:off x="457200" y="274639"/>
            <a:ext cx="8229600" cy="620712"/>
          </a:xfrm>
        </p:spPr>
        <p:txBody>
          <a:bodyPr>
            <a:normAutofit/>
          </a:bodyPr>
          <a:lstStyle/>
          <a:p>
            <a:r>
              <a:rPr lang="en-US" sz="2700"/>
              <a:t>Resources for Optimal Care of the Injured Patient</a:t>
            </a:r>
          </a:p>
        </p:txBody>
      </p:sp>
    </p:spTree>
    <p:extLst>
      <p:ext uri="{BB962C8B-B14F-4D97-AF65-F5344CB8AC3E}">
        <p14:creationId xmlns:p14="http://schemas.microsoft.com/office/powerpoint/2010/main" val="2289396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p:txBody>
          <a:bodyPr/>
          <a:lstStyle/>
          <a:p>
            <a:r>
              <a:rPr lang="en-US" sz="2800" dirty="0"/>
              <a:t>Resources for Optimal Care of the Injured Patient: 2026 Standards</a:t>
            </a:r>
          </a:p>
        </p:txBody>
      </p:sp>
      <p:sp>
        <p:nvSpPr>
          <p:cNvPr id="7" name="Content Placeholder 2">
            <a:extLst>
              <a:ext uri="{FF2B5EF4-FFF2-40B4-BE49-F238E27FC236}">
                <a16:creationId xmlns:a16="http://schemas.microsoft.com/office/drawing/2014/main" id="{98A3D9A9-25AC-5B1C-B1AD-521DDDAB8F2E}"/>
              </a:ext>
            </a:extLst>
          </p:cNvPr>
          <p:cNvSpPr>
            <a:spLocks noGrp="1"/>
          </p:cNvSpPr>
          <p:nvPr>
            <p:ph idx="1"/>
          </p:nvPr>
        </p:nvSpPr>
        <p:spPr>
          <a:xfrm>
            <a:off x="457200" y="1328738"/>
            <a:ext cx="4648200" cy="620712"/>
          </a:xfrm>
        </p:spPr>
        <p:txBody>
          <a:bodyPr>
            <a:noAutofit/>
          </a:bodyPr>
          <a:lstStyle/>
          <a:p>
            <a:r>
              <a:rPr lang="en-US" sz="2800" b="1" dirty="0"/>
              <a:t>2026 Standards Revision</a:t>
            </a:r>
            <a:endParaRPr lang="en-US" sz="2800" dirty="0"/>
          </a:p>
        </p:txBody>
      </p:sp>
      <p:sp>
        <p:nvSpPr>
          <p:cNvPr id="8" name="Content Placeholder 2">
            <a:extLst>
              <a:ext uri="{FF2B5EF4-FFF2-40B4-BE49-F238E27FC236}">
                <a16:creationId xmlns:a16="http://schemas.microsoft.com/office/drawing/2014/main" id="{A48C2957-2C83-42CA-8136-0961E5A56BFB}"/>
              </a:ext>
            </a:extLst>
          </p:cNvPr>
          <p:cNvSpPr txBox="1">
            <a:spLocks/>
          </p:cNvSpPr>
          <p:nvPr/>
        </p:nvSpPr>
        <p:spPr>
          <a:xfrm>
            <a:off x="425116" y="1942432"/>
            <a:ext cx="4648200" cy="8748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None/>
              <a:defRPr sz="22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Tx/>
              <a:buNone/>
              <a:defRPr sz="22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Tx/>
              <a:buNone/>
              <a:defRPr sz="22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Tx/>
              <a:buNone/>
              <a:defRPr sz="22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Tx/>
              <a:buNone/>
              <a:defRPr sz="22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t>Changes in effect for site visits beginning October 2027</a:t>
            </a:r>
            <a:endParaRPr lang="en-US" sz="2800" dirty="0"/>
          </a:p>
        </p:txBody>
      </p:sp>
      <p:pic>
        <p:nvPicPr>
          <p:cNvPr id="9" name="Picture 8">
            <a:extLst>
              <a:ext uri="{FF2B5EF4-FFF2-40B4-BE49-F238E27FC236}">
                <a16:creationId xmlns:a16="http://schemas.microsoft.com/office/drawing/2014/main" id="{F11183AC-E901-5102-BED8-C088519C1997}"/>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PaintStrokes trans="12000" intensity="10"/>
                    </a14:imgEffect>
                  </a14:imgLayer>
                </a14:imgProps>
              </a:ext>
            </a:extLst>
          </a:blip>
          <a:stretch>
            <a:fillRect/>
          </a:stretch>
        </p:blipFill>
        <p:spPr>
          <a:xfrm>
            <a:off x="832338" y="3093764"/>
            <a:ext cx="3352800" cy="194365"/>
          </a:xfrm>
          <a:prstGeom prst="rect">
            <a:avLst/>
          </a:prstGeom>
        </p:spPr>
      </p:pic>
      <p:pic>
        <p:nvPicPr>
          <p:cNvPr id="11" name="Picture 10">
            <a:extLst>
              <a:ext uri="{FF2B5EF4-FFF2-40B4-BE49-F238E27FC236}">
                <a16:creationId xmlns:a16="http://schemas.microsoft.com/office/drawing/2014/main" id="{7BF87FE0-0B55-B883-EAE4-16236D354327}"/>
              </a:ext>
            </a:extLst>
          </p:cNvPr>
          <p:cNvPicPr>
            <a:picLocks noChangeAspect="1"/>
          </p:cNvPicPr>
          <p:nvPr/>
        </p:nvPicPr>
        <p:blipFill>
          <a:blip r:embed="rId5"/>
          <a:stretch>
            <a:fillRect/>
          </a:stretch>
        </p:blipFill>
        <p:spPr>
          <a:xfrm>
            <a:off x="5635470" y="895351"/>
            <a:ext cx="3344108" cy="3333047"/>
          </a:xfrm>
          <a:prstGeom prst="rect">
            <a:avLst/>
          </a:prstGeom>
        </p:spPr>
      </p:pic>
      <p:pic>
        <p:nvPicPr>
          <p:cNvPr id="12" name="Picture 11">
            <a:extLst>
              <a:ext uri="{FF2B5EF4-FFF2-40B4-BE49-F238E27FC236}">
                <a16:creationId xmlns:a16="http://schemas.microsoft.com/office/drawing/2014/main" id="{F4E2F4F0-3609-268B-9696-691033B59C50}"/>
              </a:ext>
            </a:extLst>
          </p:cNvPr>
          <p:cNvPicPr>
            <a:picLocks noChangeAspect="1"/>
          </p:cNvPicPr>
          <p:nvPr/>
        </p:nvPicPr>
        <p:blipFill>
          <a:blip r:embed="rId6"/>
          <a:srcRect/>
          <a:stretch>
            <a:fillRect/>
          </a:stretch>
        </p:blipFill>
        <p:spPr>
          <a:xfrm rot="7051347">
            <a:off x="3202910" y="722118"/>
            <a:ext cx="4705977" cy="4938902"/>
          </a:xfrm>
          <a:prstGeom prst="rect">
            <a:avLst/>
          </a:prstGeom>
        </p:spPr>
      </p:pic>
      <p:pic>
        <p:nvPicPr>
          <p:cNvPr id="13" name="Picture 12">
            <a:extLst>
              <a:ext uri="{FF2B5EF4-FFF2-40B4-BE49-F238E27FC236}">
                <a16:creationId xmlns:a16="http://schemas.microsoft.com/office/drawing/2014/main" id="{252761BF-94E6-E008-C6E2-45CCEF26FD41}"/>
              </a:ext>
            </a:extLst>
          </p:cNvPr>
          <p:cNvPicPr>
            <a:picLocks/>
          </p:cNvPicPr>
          <p:nvPr/>
        </p:nvPicPr>
        <p:blipFill rotWithShape="1">
          <a:blip r:embed="rId5"/>
          <a:srcRect l="4716" t="34841" r="60843" b="30591"/>
          <a:stretch>
            <a:fillRect/>
          </a:stretch>
        </p:blipFill>
        <p:spPr>
          <a:xfrm>
            <a:off x="5595140" y="1826958"/>
            <a:ext cx="2177260" cy="2192592"/>
          </a:xfrm>
          <a:prstGeom prst="ellipse">
            <a:avLst/>
          </a:prstGeom>
          <a:ln>
            <a:solidFill>
              <a:schemeClr val="bg1"/>
            </a:solidFill>
          </a:ln>
        </p:spPr>
      </p:pic>
    </p:spTree>
    <p:extLst>
      <p:ext uri="{BB962C8B-B14F-4D97-AF65-F5344CB8AC3E}">
        <p14:creationId xmlns:p14="http://schemas.microsoft.com/office/powerpoint/2010/main" val="231100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A82182-3AD5-D405-9534-2940F5AA0466}"/>
              </a:ext>
            </a:extLst>
          </p:cNvPr>
          <p:cNvSpPr>
            <a:spLocks noGrp="1"/>
          </p:cNvSpPr>
          <p:nvPr>
            <p:ph sz="half" idx="1"/>
          </p:nvPr>
        </p:nvSpPr>
        <p:spPr>
          <a:xfrm>
            <a:off x="457200" y="895351"/>
            <a:ext cx="4648200" cy="3124200"/>
          </a:xfrm>
        </p:spPr>
        <p:txBody>
          <a:bodyPr/>
          <a:lstStyle/>
          <a:p>
            <a:pPr marL="342900" lvl="0" indent="-342900">
              <a:buFont typeface="Arial" panose="020B0604020202020204" pitchFamily="34" charset="0"/>
              <a:buChar char="•"/>
            </a:pPr>
            <a:r>
              <a:rPr lang="en-US" sz="2200" b="0" dirty="0"/>
              <a:t>Updated standards to reflect current best practices in trauma care</a:t>
            </a:r>
          </a:p>
          <a:p>
            <a:pPr marL="342900" lvl="0" indent="-342900">
              <a:buFont typeface="Arial" panose="020B0604020202020204" pitchFamily="34" charset="0"/>
              <a:buChar char="•"/>
            </a:pPr>
            <a:r>
              <a:rPr lang="en-US" sz="2200" b="0" dirty="0"/>
              <a:t>Consolidated and revised requirements for clarity, feasibility, and alignment</a:t>
            </a:r>
          </a:p>
          <a:p>
            <a:pPr marL="342900" lvl="0" indent="-342900">
              <a:buFont typeface="Arial" panose="020B0604020202020204" pitchFamily="34" charset="0"/>
              <a:buChar char="•"/>
            </a:pPr>
            <a:r>
              <a:rPr lang="en-US" sz="2200" b="0" dirty="0"/>
              <a:t>Added a new standard and incorporated stakeholder/public comment feedback</a:t>
            </a:r>
          </a:p>
          <a:p>
            <a:endParaRPr lang="en-US" dirty="0"/>
          </a:p>
        </p:txBody>
      </p:sp>
      <p:sp>
        <p:nvSpPr>
          <p:cNvPr id="4" name="Title 3">
            <a:extLst>
              <a:ext uri="{FF2B5EF4-FFF2-40B4-BE49-F238E27FC236}">
                <a16:creationId xmlns:a16="http://schemas.microsoft.com/office/drawing/2014/main" id="{439050E8-48F1-1172-72AA-DB90231A828D}"/>
              </a:ext>
            </a:extLst>
          </p:cNvPr>
          <p:cNvSpPr>
            <a:spLocks noGrp="1"/>
          </p:cNvSpPr>
          <p:nvPr>
            <p:ph type="title"/>
          </p:nvPr>
        </p:nvSpPr>
        <p:spPr/>
        <p:txBody>
          <a:bodyPr/>
          <a:lstStyle/>
          <a:p>
            <a:r>
              <a:rPr lang="en-US" sz="2800" dirty="0"/>
              <a:t>Improvements and Changes to Standards</a:t>
            </a:r>
          </a:p>
        </p:txBody>
      </p:sp>
      <p:pic>
        <p:nvPicPr>
          <p:cNvPr id="7" name="Picture 6" descr="A table with numbers and a number on it&#10;&#10;Description automatically generated">
            <a:extLst>
              <a:ext uri="{FF2B5EF4-FFF2-40B4-BE49-F238E27FC236}">
                <a16:creationId xmlns:a16="http://schemas.microsoft.com/office/drawing/2014/main" id="{32DC988F-8AA6-82EF-0139-F7D0C9AF4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864269"/>
            <a:ext cx="3505200" cy="3263900"/>
          </a:xfrm>
          <a:prstGeom prst="rect">
            <a:avLst/>
          </a:prstGeom>
        </p:spPr>
      </p:pic>
    </p:spTree>
    <p:extLst>
      <p:ext uri="{BB962C8B-B14F-4D97-AF65-F5344CB8AC3E}">
        <p14:creationId xmlns:p14="http://schemas.microsoft.com/office/powerpoint/2010/main" val="189875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5330-00CB-D021-31EF-3F1FBD557D3A}"/>
              </a:ext>
            </a:extLst>
          </p:cNvPr>
          <p:cNvSpPr>
            <a:spLocks noGrp="1"/>
          </p:cNvSpPr>
          <p:nvPr>
            <p:ph type="title"/>
          </p:nvPr>
        </p:nvSpPr>
        <p:spPr/>
        <p:txBody>
          <a:bodyPr/>
          <a:lstStyle/>
          <a:p>
            <a:r>
              <a:rPr lang="en-US" sz="2800" dirty="0"/>
              <a:t>Substantive Standards Changes</a:t>
            </a:r>
          </a:p>
        </p:txBody>
      </p:sp>
      <p:sp>
        <p:nvSpPr>
          <p:cNvPr id="3" name="Content Placeholder 2">
            <a:extLst>
              <a:ext uri="{FF2B5EF4-FFF2-40B4-BE49-F238E27FC236}">
                <a16:creationId xmlns:a16="http://schemas.microsoft.com/office/drawing/2014/main" id="{912AE9F2-5040-A27E-3857-A5470CDE4F23}"/>
              </a:ext>
            </a:extLst>
          </p:cNvPr>
          <p:cNvSpPr>
            <a:spLocks noGrp="1"/>
          </p:cNvSpPr>
          <p:nvPr>
            <p:ph idx="1"/>
          </p:nvPr>
        </p:nvSpPr>
        <p:spPr>
          <a:xfrm>
            <a:off x="457200" y="1018381"/>
            <a:ext cx="8610600" cy="3106737"/>
          </a:xfrm>
        </p:spPr>
        <p:txBody>
          <a:bodyPr/>
          <a:lstStyle/>
          <a:p>
            <a:pPr lvl="0"/>
            <a:r>
              <a:rPr lang="en-US" dirty="0"/>
              <a:t>2.8 Trauma Medical Director Requirements</a:t>
            </a:r>
          </a:p>
          <a:p>
            <a:pPr lvl="0"/>
            <a:r>
              <a:rPr lang="en-US" dirty="0"/>
              <a:t>2.10 Trauma Program Manager Requirements</a:t>
            </a:r>
          </a:p>
          <a:p>
            <a:pPr lvl="0"/>
            <a:r>
              <a:rPr lang="en-US" dirty="0"/>
              <a:t>4.21 Surgical Specialists Availability</a:t>
            </a:r>
          </a:p>
          <a:p>
            <a:pPr lvl="0"/>
            <a:r>
              <a:rPr lang="en-US" dirty="0"/>
              <a:t>4.31 Trauma Registry Staffing Requirements</a:t>
            </a:r>
          </a:p>
          <a:p>
            <a:pPr lvl="0"/>
            <a:r>
              <a:rPr lang="en-US" dirty="0"/>
              <a:t>5.1 Clinical Practice Guidelines</a:t>
            </a:r>
          </a:p>
          <a:p>
            <a:pPr lvl="0"/>
            <a:r>
              <a:rPr lang="en-US" dirty="0"/>
              <a:t>5.18 Treatment Guidelines for Neurological and Spinal Cord Injuries </a:t>
            </a:r>
            <a:r>
              <a:rPr lang="en-US" b="1" i="1" dirty="0">
                <a:solidFill>
                  <a:schemeClr val="tx1"/>
                </a:solidFill>
              </a:rPr>
              <a:t>New!</a:t>
            </a:r>
          </a:p>
          <a:p>
            <a:endParaRPr lang="en-US" dirty="0"/>
          </a:p>
        </p:txBody>
      </p:sp>
    </p:spTree>
    <p:extLst>
      <p:ext uri="{BB962C8B-B14F-4D97-AF65-F5344CB8AC3E}">
        <p14:creationId xmlns:p14="http://schemas.microsoft.com/office/powerpoint/2010/main" val="163755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FA63-7FB1-D1A2-98CC-A29EB83C09BF}"/>
              </a:ext>
            </a:extLst>
          </p:cNvPr>
          <p:cNvSpPr>
            <a:spLocks noGrp="1"/>
          </p:cNvSpPr>
          <p:nvPr>
            <p:ph type="title"/>
          </p:nvPr>
        </p:nvSpPr>
        <p:spPr/>
        <p:txBody>
          <a:bodyPr/>
          <a:lstStyle/>
          <a:p>
            <a:r>
              <a:rPr lang="en-US" sz="2800" dirty="0"/>
              <a:t>Standards Changed from TYPE I to TYPE II</a:t>
            </a:r>
          </a:p>
        </p:txBody>
      </p:sp>
      <p:graphicFrame>
        <p:nvGraphicFramePr>
          <p:cNvPr id="4" name="Content Placeholder 3">
            <a:extLst>
              <a:ext uri="{FF2B5EF4-FFF2-40B4-BE49-F238E27FC236}">
                <a16:creationId xmlns:a16="http://schemas.microsoft.com/office/drawing/2014/main" id="{67780837-DDF5-13C0-E51E-1B4E9764D7F8}"/>
              </a:ext>
            </a:extLst>
          </p:cNvPr>
          <p:cNvGraphicFramePr>
            <a:graphicFrameLocks noGrp="1"/>
          </p:cNvGraphicFramePr>
          <p:nvPr>
            <p:ph idx="1"/>
          </p:nvPr>
        </p:nvGraphicFramePr>
        <p:xfrm>
          <a:off x="533400" y="895351"/>
          <a:ext cx="5943600" cy="2858058"/>
        </p:xfrm>
        <a:graphic>
          <a:graphicData uri="http://schemas.openxmlformats.org/drawingml/2006/table">
            <a:tbl>
              <a:tblPr firstRow="1" bandRow="1">
                <a:tableStyleId>{5C22544A-7EE6-4342-B048-85BDC9FD1C3A}</a:tableStyleId>
              </a:tblPr>
              <a:tblGrid>
                <a:gridCol w="1513936">
                  <a:extLst>
                    <a:ext uri="{9D8B030D-6E8A-4147-A177-3AD203B41FA5}">
                      <a16:colId xmlns:a16="http://schemas.microsoft.com/office/drawing/2014/main" val="293176635"/>
                    </a:ext>
                  </a:extLst>
                </a:gridCol>
                <a:gridCol w="4429664">
                  <a:extLst>
                    <a:ext uri="{9D8B030D-6E8A-4147-A177-3AD203B41FA5}">
                      <a16:colId xmlns:a16="http://schemas.microsoft.com/office/drawing/2014/main" val="3064095724"/>
                    </a:ext>
                  </a:extLst>
                </a:gridCol>
              </a:tblGrid>
              <a:tr h="343458">
                <a:tc>
                  <a:txBody>
                    <a:bodyPr/>
                    <a:lstStyle/>
                    <a:p>
                      <a:pPr algn="l"/>
                      <a:r>
                        <a:rPr lang="en-US" dirty="0"/>
                        <a:t>Standard</a:t>
                      </a:r>
                    </a:p>
                  </a:txBody>
                  <a:tcPr/>
                </a:tc>
                <a:tc>
                  <a:txBody>
                    <a:bodyPr/>
                    <a:lstStyle/>
                    <a:p>
                      <a:pPr algn="l"/>
                      <a:r>
                        <a:rPr lang="en-US" dirty="0"/>
                        <a:t>Standard Title</a:t>
                      </a:r>
                    </a:p>
                  </a:txBody>
                  <a:tcPr/>
                </a:tc>
                <a:extLst>
                  <a:ext uri="{0D108BD9-81ED-4DB2-BD59-A6C34878D82A}">
                    <a16:rowId xmlns:a16="http://schemas.microsoft.com/office/drawing/2014/main" val="120998145"/>
                  </a:ext>
                </a:extLst>
              </a:tr>
              <a:tr h="548640">
                <a:tc>
                  <a:txBody>
                    <a:bodyPr/>
                    <a:lstStyle/>
                    <a:p>
                      <a:r>
                        <a:rPr lang="en-US" dirty="0"/>
                        <a:t>2.7</a:t>
                      </a:r>
                    </a:p>
                  </a:txBody>
                  <a:tcPr/>
                </a:tc>
                <a:tc>
                  <a:txBody>
                    <a:bodyPr/>
                    <a:lstStyle/>
                    <a:p>
                      <a:r>
                        <a:rPr lang="en-US" dirty="0"/>
                        <a:t>Trauma Multidisciplinary PIPS Committee</a:t>
                      </a:r>
                    </a:p>
                  </a:txBody>
                  <a:tcPr/>
                </a:tc>
                <a:extLst>
                  <a:ext uri="{0D108BD9-81ED-4DB2-BD59-A6C34878D82A}">
                    <a16:rowId xmlns:a16="http://schemas.microsoft.com/office/drawing/2014/main" val="2067060464"/>
                  </a:ext>
                </a:extLst>
              </a:tr>
              <a:tr h="533400">
                <a:tc>
                  <a:txBody>
                    <a:bodyPr/>
                    <a:lstStyle/>
                    <a:p>
                      <a:r>
                        <a:rPr lang="en-US" dirty="0"/>
                        <a:t>4.5</a:t>
                      </a:r>
                    </a:p>
                  </a:txBody>
                  <a:tcPr/>
                </a:tc>
                <a:tc>
                  <a:txBody>
                    <a:bodyPr/>
                    <a:lstStyle/>
                    <a:p>
                      <a:r>
                        <a:rPr lang="en-US" dirty="0"/>
                        <a:t>Emergency Department Director</a:t>
                      </a:r>
                    </a:p>
                  </a:txBody>
                  <a:tcPr/>
                </a:tc>
                <a:extLst>
                  <a:ext uri="{0D108BD9-81ED-4DB2-BD59-A6C34878D82A}">
                    <a16:rowId xmlns:a16="http://schemas.microsoft.com/office/drawing/2014/main" val="601273540"/>
                  </a:ext>
                </a:extLst>
              </a:tr>
              <a:tr h="511098">
                <a:tc>
                  <a:txBody>
                    <a:bodyPr/>
                    <a:lstStyle/>
                    <a:p>
                      <a:r>
                        <a:rPr lang="en-US" dirty="0"/>
                        <a:t>4.21</a:t>
                      </a:r>
                    </a:p>
                  </a:txBody>
                  <a:tcPr/>
                </a:tc>
                <a:tc>
                  <a:txBody>
                    <a:bodyPr/>
                    <a:lstStyle/>
                    <a:p>
                      <a:r>
                        <a:rPr lang="en-US" dirty="0"/>
                        <a:t>Surgical Specialists Availability</a:t>
                      </a:r>
                    </a:p>
                  </a:txBody>
                  <a:tcPr/>
                </a:tc>
                <a:extLst>
                  <a:ext uri="{0D108BD9-81ED-4DB2-BD59-A6C34878D82A}">
                    <a16:rowId xmlns:a16="http://schemas.microsoft.com/office/drawing/2014/main" val="4261092420"/>
                  </a:ext>
                </a:extLst>
              </a:tr>
              <a:tr h="533400">
                <a:tc>
                  <a:txBody>
                    <a:bodyPr/>
                    <a:lstStyle/>
                    <a:p>
                      <a:r>
                        <a:rPr lang="en-US" dirty="0"/>
                        <a:t>4.23</a:t>
                      </a:r>
                    </a:p>
                  </a:txBody>
                  <a:tcPr/>
                </a:tc>
                <a:tc>
                  <a:txBody>
                    <a:bodyPr/>
                    <a:lstStyle/>
                    <a:p>
                      <a:r>
                        <a:rPr lang="en-US" dirty="0"/>
                        <a:t>Soft Tissue Coverage Expertise</a:t>
                      </a:r>
                    </a:p>
                  </a:txBody>
                  <a:tcPr/>
                </a:tc>
                <a:extLst>
                  <a:ext uri="{0D108BD9-81ED-4DB2-BD59-A6C34878D82A}">
                    <a16:rowId xmlns:a16="http://schemas.microsoft.com/office/drawing/2014/main" val="4085466668"/>
                  </a:ext>
                </a:extLst>
              </a:tr>
              <a:tr h="343458">
                <a:tc>
                  <a:txBody>
                    <a:bodyPr/>
                    <a:lstStyle/>
                    <a:p>
                      <a:r>
                        <a:rPr lang="en-US" dirty="0"/>
                        <a:t>4.24</a:t>
                      </a:r>
                    </a:p>
                  </a:txBody>
                  <a:tcPr/>
                </a:tc>
                <a:tc>
                  <a:txBody>
                    <a:bodyPr/>
                    <a:lstStyle/>
                    <a:p>
                      <a:r>
                        <a:rPr lang="en-US" dirty="0"/>
                        <a:t>Craniofacial Expertise</a:t>
                      </a:r>
                    </a:p>
                  </a:txBody>
                  <a:tcPr/>
                </a:tc>
                <a:extLst>
                  <a:ext uri="{0D108BD9-81ED-4DB2-BD59-A6C34878D82A}">
                    <a16:rowId xmlns:a16="http://schemas.microsoft.com/office/drawing/2014/main" val="3891800633"/>
                  </a:ext>
                </a:extLst>
              </a:tr>
            </a:tbl>
          </a:graphicData>
        </a:graphic>
      </p:graphicFrame>
      <p:pic>
        <p:nvPicPr>
          <p:cNvPr id="5" name="Picture 4">
            <a:extLst>
              <a:ext uri="{FF2B5EF4-FFF2-40B4-BE49-F238E27FC236}">
                <a16:creationId xmlns:a16="http://schemas.microsoft.com/office/drawing/2014/main" id="{8D1931C1-A30B-B21F-58E3-79FCCFAA32C6}"/>
              </a:ext>
            </a:extLst>
          </p:cNvPr>
          <p:cNvPicPr>
            <a:picLocks noChangeAspect="1"/>
          </p:cNvPicPr>
          <p:nvPr/>
        </p:nvPicPr>
        <p:blipFill>
          <a:blip r:embed="rId2"/>
          <a:srcRect l="75000"/>
          <a:stretch>
            <a:fillRect/>
          </a:stretch>
        </p:blipFill>
        <p:spPr>
          <a:xfrm>
            <a:off x="7162800" y="735144"/>
            <a:ext cx="1134000" cy="3236624"/>
          </a:xfrm>
          <a:prstGeom prst="rect">
            <a:avLst/>
          </a:prstGeom>
        </p:spPr>
      </p:pic>
      <p:pic>
        <p:nvPicPr>
          <p:cNvPr id="6" name="Picture 5">
            <a:extLst>
              <a:ext uri="{FF2B5EF4-FFF2-40B4-BE49-F238E27FC236}">
                <a16:creationId xmlns:a16="http://schemas.microsoft.com/office/drawing/2014/main" id="{A7CB339F-9BD1-C5F1-2572-CC447088DE6F}"/>
              </a:ext>
            </a:extLst>
          </p:cNvPr>
          <p:cNvPicPr>
            <a:picLocks noChangeAspect="1"/>
          </p:cNvPicPr>
          <p:nvPr/>
        </p:nvPicPr>
        <p:blipFill>
          <a:blip r:embed="rId2"/>
          <a:srcRect r="74346"/>
          <a:stretch>
            <a:fillRect/>
          </a:stretch>
        </p:blipFill>
        <p:spPr>
          <a:xfrm>
            <a:off x="7133100" y="735144"/>
            <a:ext cx="1163700" cy="3236773"/>
          </a:xfrm>
          <a:prstGeom prst="rect">
            <a:avLst/>
          </a:prstGeom>
        </p:spPr>
      </p:pic>
    </p:spTree>
    <p:extLst>
      <p:ext uri="{BB962C8B-B14F-4D97-AF65-F5344CB8AC3E}">
        <p14:creationId xmlns:p14="http://schemas.microsoft.com/office/powerpoint/2010/main" val="278519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45913-A584-5952-271F-3495245431D6}"/>
              </a:ext>
            </a:extLst>
          </p:cNvPr>
          <p:cNvSpPr>
            <a:spLocks noGrp="1"/>
          </p:cNvSpPr>
          <p:nvPr>
            <p:ph type="title"/>
          </p:nvPr>
        </p:nvSpPr>
        <p:spPr/>
        <p:txBody>
          <a:bodyPr/>
          <a:lstStyle/>
          <a:p>
            <a:r>
              <a:rPr lang="en-US" sz="2400" dirty="0"/>
              <a:t>Neurosurgeon and Orthopaedic Surgeon Requirements</a:t>
            </a:r>
          </a:p>
        </p:txBody>
      </p:sp>
      <p:graphicFrame>
        <p:nvGraphicFramePr>
          <p:cNvPr id="4" name="Content Placeholder 3">
            <a:extLst>
              <a:ext uri="{FF2B5EF4-FFF2-40B4-BE49-F238E27FC236}">
                <a16:creationId xmlns:a16="http://schemas.microsoft.com/office/drawing/2014/main" id="{98558CC3-47AF-02B2-3D2D-84323CC747AF}"/>
              </a:ext>
            </a:extLst>
          </p:cNvPr>
          <p:cNvGraphicFramePr>
            <a:graphicFrameLocks noGrp="1"/>
          </p:cNvGraphicFramePr>
          <p:nvPr>
            <p:ph idx="1"/>
          </p:nvPr>
        </p:nvGraphicFramePr>
        <p:xfrm>
          <a:off x="152400" y="895351"/>
          <a:ext cx="8686800" cy="2992120"/>
        </p:xfrm>
        <a:graphic>
          <a:graphicData uri="http://schemas.openxmlformats.org/drawingml/2006/table">
            <a:tbl>
              <a:tblPr firstRow="1" bandRow="1">
                <a:tableStyleId>{5C22544A-7EE6-4342-B048-85BDC9FD1C3A}</a:tableStyleId>
              </a:tblPr>
              <a:tblGrid>
                <a:gridCol w="1126066">
                  <a:extLst>
                    <a:ext uri="{9D8B030D-6E8A-4147-A177-3AD203B41FA5}">
                      <a16:colId xmlns:a16="http://schemas.microsoft.com/office/drawing/2014/main" val="3387728318"/>
                    </a:ext>
                  </a:extLst>
                </a:gridCol>
                <a:gridCol w="3699934">
                  <a:extLst>
                    <a:ext uri="{9D8B030D-6E8A-4147-A177-3AD203B41FA5}">
                      <a16:colId xmlns:a16="http://schemas.microsoft.com/office/drawing/2014/main" val="2444615792"/>
                    </a:ext>
                  </a:extLst>
                </a:gridCol>
                <a:gridCol w="3860800">
                  <a:extLst>
                    <a:ext uri="{9D8B030D-6E8A-4147-A177-3AD203B41FA5}">
                      <a16:colId xmlns:a16="http://schemas.microsoft.com/office/drawing/2014/main" val="682479342"/>
                    </a:ext>
                  </a:extLst>
                </a:gridCol>
              </a:tblGrid>
              <a:tr h="370840">
                <a:tc>
                  <a:txBody>
                    <a:bodyPr/>
                    <a:lstStyle/>
                    <a:p>
                      <a:r>
                        <a:rPr lang="en-US" sz="1600" dirty="0"/>
                        <a:t>Standard</a:t>
                      </a:r>
                    </a:p>
                  </a:txBody>
                  <a:tcPr/>
                </a:tc>
                <a:tc>
                  <a:txBody>
                    <a:bodyPr/>
                    <a:lstStyle/>
                    <a:p>
                      <a:r>
                        <a:rPr lang="en-US" sz="1600" dirty="0"/>
                        <a:t>Standard Title</a:t>
                      </a:r>
                    </a:p>
                  </a:txBody>
                  <a:tcPr/>
                </a:tc>
                <a:tc>
                  <a:txBody>
                    <a:bodyPr/>
                    <a:lstStyle/>
                    <a:p>
                      <a:r>
                        <a:rPr lang="en-US" sz="1600" dirty="0"/>
                        <a:t>Standard Restructured</a:t>
                      </a:r>
                    </a:p>
                  </a:txBody>
                  <a:tcPr/>
                </a:tc>
                <a:extLst>
                  <a:ext uri="{0D108BD9-81ED-4DB2-BD59-A6C34878D82A}">
                    <a16:rowId xmlns:a16="http://schemas.microsoft.com/office/drawing/2014/main" val="3404214929"/>
                  </a:ext>
                </a:extLst>
              </a:tr>
              <a:tr h="370840">
                <a:tc>
                  <a:txBody>
                    <a:bodyPr/>
                    <a:lstStyle/>
                    <a:p>
                      <a:r>
                        <a:rPr lang="en-US" sz="1600" dirty="0"/>
                        <a:t>4.9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Neurosurgeon Requirements</a:t>
                      </a:r>
                    </a:p>
                  </a:txBody>
                  <a:tcPr/>
                </a:tc>
                <a:tc>
                  <a:txBody>
                    <a:bodyPr/>
                    <a:lstStyle/>
                    <a:p>
                      <a:pPr marL="285750" indent="-285750">
                        <a:lnSpc>
                          <a:spcPct val="100000"/>
                        </a:lnSpc>
                        <a:buFont typeface="Arial" panose="020B0604020202020204" pitchFamily="34" charset="0"/>
                        <a:buChar char="•"/>
                      </a:pPr>
                      <a:r>
                        <a:rPr lang="en-US" sz="1600" dirty="0"/>
                        <a:t>Changed from TYPE I to TYPE II</a:t>
                      </a:r>
                    </a:p>
                    <a:p>
                      <a:pPr marL="285750" indent="-285750">
                        <a:lnSpc>
                          <a:spcPct val="100000"/>
                        </a:lnSpc>
                        <a:buFont typeface="Arial" panose="020B0604020202020204" pitchFamily="34" charset="0"/>
                        <a:buChar char="•"/>
                      </a:pPr>
                      <a:r>
                        <a:rPr lang="en-US" sz="1600" dirty="0"/>
                        <a:t>Continuous neurosurgical coverage separated from board certification into a standalone standard</a:t>
                      </a:r>
                    </a:p>
                    <a:p>
                      <a:pPr marL="285750" indent="-285750">
                        <a:lnSpc>
                          <a:spcPct val="100000"/>
                        </a:lnSpc>
                        <a:buFont typeface="Arial" panose="020B0604020202020204" pitchFamily="34" charset="0"/>
                        <a:buChar char="•"/>
                      </a:pPr>
                      <a:r>
                        <a:rPr lang="en-US" sz="1600" dirty="0">
                          <a:solidFill>
                            <a:srgbClr val="FF0000"/>
                          </a:solidFill>
                        </a:rPr>
                        <a:t>Continuous coverage remains a TYPE I</a:t>
                      </a:r>
                      <a:endParaRPr lang="en-US" sz="1600" dirty="0"/>
                    </a:p>
                  </a:txBody>
                  <a:tcPr/>
                </a:tc>
                <a:extLst>
                  <a:ext uri="{0D108BD9-81ED-4DB2-BD59-A6C34878D82A}">
                    <a16:rowId xmlns:a16="http://schemas.microsoft.com/office/drawing/2014/main" val="2746810790"/>
                  </a:ext>
                </a:extLst>
              </a:tr>
              <a:tr h="370840">
                <a:tc>
                  <a:txBody>
                    <a:bodyPr/>
                    <a:lstStyle/>
                    <a:p>
                      <a:r>
                        <a:rPr lang="en-US" sz="1600" dirty="0"/>
                        <a:t>4.11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Orthopaedic Surgeon Requirements</a:t>
                      </a:r>
                    </a:p>
                  </a:txBody>
                  <a:tcPr/>
                </a:tc>
                <a:tc>
                  <a:txBody>
                    <a:bodyPr/>
                    <a:lstStyle/>
                    <a:p>
                      <a:pPr marL="285750" indent="-285750">
                        <a:buFont typeface="Arial" panose="020B0604020202020204" pitchFamily="34" charset="0"/>
                        <a:buChar char="•"/>
                      </a:pPr>
                      <a:r>
                        <a:rPr lang="en-US" sz="1600" dirty="0"/>
                        <a:t>Changed from TYPE I to TYPE II</a:t>
                      </a:r>
                    </a:p>
                    <a:p>
                      <a:pPr marL="285750" indent="-285750">
                        <a:buFont typeface="Arial" panose="020B0604020202020204" pitchFamily="34" charset="0"/>
                        <a:buChar char="•"/>
                      </a:pPr>
                      <a:r>
                        <a:rPr lang="en-US" sz="1600" dirty="0"/>
                        <a:t>Continuous orthopaedic surgical coverage separated from board certification into a standalone standard</a:t>
                      </a:r>
                    </a:p>
                    <a:p>
                      <a:pPr marL="285750" indent="-285750">
                        <a:buFont typeface="Arial" panose="020B0604020202020204" pitchFamily="34" charset="0"/>
                        <a:buChar char="•"/>
                      </a:pPr>
                      <a:r>
                        <a:rPr lang="en-US" sz="1600" dirty="0">
                          <a:solidFill>
                            <a:srgbClr val="FF0000"/>
                          </a:solidFill>
                        </a:rPr>
                        <a:t>Continuous coverage remains a TYPE I</a:t>
                      </a:r>
                    </a:p>
                  </a:txBody>
                  <a:tcPr/>
                </a:tc>
                <a:extLst>
                  <a:ext uri="{0D108BD9-81ED-4DB2-BD59-A6C34878D82A}">
                    <a16:rowId xmlns:a16="http://schemas.microsoft.com/office/drawing/2014/main" val="1563948337"/>
                  </a:ext>
                </a:extLst>
              </a:tr>
            </a:tbl>
          </a:graphicData>
        </a:graphic>
      </p:graphicFrame>
    </p:spTree>
    <p:extLst>
      <p:ext uri="{BB962C8B-B14F-4D97-AF65-F5344CB8AC3E}">
        <p14:creationId xmlns:p14="http://schemas.microsoft.com/office/powerpoint/2010/main" val="3977462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B702-F89E-59C1-1FED-2019D1528FF1}"/>
              </a:ext>
            </a:extLst>
          </p:cNvPr>
          <p:cNvSpPr>
            <a:spLocks noGrp="1"/>
          </p:cNvSpPr>
          <p:nvPr>
            <p:ph type="title"/>
          </p:nvPr>
        </p:nvSpPr>
        <p:spPr/>
        <p:txBody>
          <a:bodyPr/>
          <a:lstStyle/>
          <a:p>
            <a:r>
              <a:rPr lang="en-US" sz="2800" dirty="0"/>
              <a:t>2.8 Trauma Medical Director Requirements</a:t>
            </a:r>
          </a:p>
        </p:txBody>
      </p:sp>
      <p:graphicFrame>
        <p:nvGraphicFramePr>
          <p:cNvPr id="10" name="Content Placeholder 17">
            <a:extLst>
              <a:ext uri="{FF2B5EF4-FFF2-40B4-BE49-F238E27FC236}">
                <a16:creationId xmlns:a16="http://schemas.microsoft.com/office/drawing/2014/main" id="{2D3DD160-0F14-7BA0-6332-8CC29E138F4A}"/>
              </a:ext>
            </a:extLst>
          </p:cNvPr>
          <p:cNvGraphicFramePr>
            <a:graphicFrameLocks/>
          </p:cNvGraphicFramePr>
          <p:nvPr/>
        </p:nvGraphicFramePr>
        <p:xfrm>
          <a:off x="3608173" y="736883"/>
          <a:ext cx="5301050" cy="3392871"/>
        </p:xfrm>
        <a:graphic>
          <a:graphicData uri="http://schemas.openxmlformats.org/drawingml/2006/table">
            <a:tbl>
              <a:tblPr firstRow="1" bandRow="1">
                <a:tableStyleId>{5C22544A-7EE6-4342-B048-85BDC9FD1C3A}</a:tableStyleId>
              </a:tblPr>
              <a:tblGrid>
                <a:gridCol w="1248034">
                  <a:extLst>
                    <a:ext uri="{9D8B030D-6E8A-4147-A177-3AD203B41FA5}">
                      <a16:colId xmlns:a16="http://schemas.microsoft.com/office/drawing/2014/main" val="3334070609"/>
                    </a:ext>
                  </a:extLst>
                </a:gridCol>
                <a:gridCol w="691978">
                  <a:extLst>
                    <a:ext uri="{9D8B030D-6E8A-4147-A177-3AD203B41FA5}">
                      <a16:colId xmlns:a16="http://schemas.microsoft.com/office/drawing/2014/main" val="1694802461"/>
                    </a:ext>
                  </a:extLst>
                </a:gridCol>
                <a:gridCol w="1121264">
                  <a:extLst>
                    <a:ext uri="{9D8B030D-6E8A-4147-A177-3AD203B41FA5}">
                      <a16:colId xmlns:a16="http://schemas.microsoft.com/office/drawing/2014/main" val="3150969408"/>
                    </a:ext>
                  </a:extLst>
                </a:gridCol>
                <a:gridCol w="2239774">
                  <a:extLst>
                    <a:ext uri="{9D8B030D-6E8A-4147-A177-3AD203B41FA5}">
                      <a16:colId xmlns:a16="http://schemas.microsoft.com/office/drawing/2014/main" val="2565050304"/>
                    </a:ext>
                  </a:extLst>
                </a:gridCol>
              </a:tblGrid>
              <a:tr h="251460">
                <a:tc>
                  <a:txBody>
                    <a:bodyPr/>
                    <a:lstStyle/>
                    <a:p>
                      <a:endParaRPr lang="en-US" sz="1200" dirty="0">
                        <a:solidFill>
                          <a:schemeClr val="tx2"/>
                        </a:solidFill>
                      </a:endParaRPr>
                    </a:p>
                  </a:txBody>
                  <a:tcPr marL="68580" marR="68580" marT="34290" marB="34290"/>
                </a:tc>
                <a:tc>
                  <a:txBody>
                    <a:bodyPr/>
                    <a:lstStyle/>
                    <a:p>
                      <a:pPr algn="ctr"/>
                      <a:r>
                        <a:rPr lang="en-US" sz="1200" dirty="0">
                          <a:solidFill>
                            <a:schemeClr val="bg1"/>
                          </a:solidFill>
                        </a:rPr>
                        <a:t>Current</a:t>
                      </a:r>
                    </a:p>
                  </a:txBody>
                  <a:tcPr marL="68580" marR="68580" marT="34290" marB="34290"/>
                </a:tc>
                <a:tc>
                  <a:txBody>
                    <a:bodyPr/>
                    <a:lstStyle/>
                    <a:p>
                      <a:pPr algn="ctr"/>
                      <a:r>
                        <a:rPr lang="en-US" sz="1200" dirty="0">
                          <a:solidFill>
                            <a:schemeClr val="bg1"/>
                          </a:solidFill>
                        </a:rPr>
                        <a:t>Future</a:t>
                      </a:r>
                    </a:p>
                  </a:txBody>
                  <a:tcPr marL="68580" marR="68580" marT="34290" marB="34290"/>
                </a:tc>
                <a:tc>
                  <a:txBody>
                    <a:bodyPr/>
                    <a:lstStyle/>
                    <a:p>
                      <a:r>
                        <a:rPr lang="en-US" sz="1200" dirty="0">
                          <a:solidFill>
                            <a:schemeClr val="bg1"/>
                          </a:solidFill>
                        </a:rPr>
                        <a:t>Applicable standard</a:t>
                      </a:r>
                    </a:p>
                  </a:txBody>
                  <a:tcPr marL="68580" marR="68580" marT="34290" marB="34290"/>
                </a:tc>
                <a:extLst>
                  <a:ext uri="{0D108BD9-81ED-4DB2-BD59-A6C34878D82A}">
                    <a16:rowId xmlns:a16="http://schemas.microsoft.com/office/drawing/2014/main" val="2741298401"/>
                  </a:ext>
                </a:extLst>
              </a:tr>
              <a:tr h="434340">
                <a:tc>
                  <a:txBody>
                    <a:bodyPr/>
                    <a:lstStyle/>
                    <a:p>
                      <a:r>
                        <a:rPr lang="en-US" sz="1200" dirty="0">
                          <a:solidFill>
                            <a:schemeClr val="tx2"/>
                          </a:solidFill>
                        </a:rPr>
                        <a:t>Affiliate TMD</a:t>
                      </a:r>
                    </a:p>
                  </a:txBody>
                  <a:tcPr marL="68580" marR="68580" marT="34290" marB="34290"/>
                </a:tc>
                <a:tc>
                  <a:txBody>
                    <a:bodyPr/>
                    <a:lstStyle/>
                    <a:p>
                      <a:pPr algn="ctr"/>
                      <a:r>
                        <a:rPr lang="en-US" sz="1200" dirty="0">
                          <a:solidFill>
                            <a:schemeClr val="tx2"/>
                          </a:solidFill>
                        </a:rPr>
                        <a:t>Yes</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marL="115888" indent="-115888">
                        <a:buFont typeface="Arial" panose="020B0604020202020204" pitchFamily="34" charset="0"/>
                        <a:buChar char="•"/>
                      </a:pPr>
                      <a:r>
                        <a:rPr lang="en-US" sz="1200" dirty="0">
                          <a:solidFill>
                            <a:schemeClr val="tx2"/>
                          </a:solidFill>
                        </a:rPr>
                        <a:t>2.8 Trauma Medical Director Requirements</a:t>
                      </a:r>
                    </a:p>
                  </a:txBody>
                  <a:tcPr marL="68580" marR="68580" marT="34290" marB="34290"/>
                </a:tc>
                <a:extLst>
                  <a:ext uri="{0D108BD9-81ED-4DB2-BD59-A6C34878D82A}">
                    <a16:rowId xmlns:a16="http://schemas.microsoft.com/office/drawing/2014/main" val="1380486537"/>
                  </a:ext>
                </a:extLst>
              </a:tr>
              <a:tr h="434340">
                <a:tc>
                  <a:txBody>
                    <a:bodyPr/>
                    <a:lstStyle/>
                    <a:p>
                      <a:r>
                        <a:rPr lang="en-US" sz="1200" dirty="0">
                          <a:solidFill>
                            <a:schemeClr val="tx2"/>
                          </a:solidFill>
                        </a:rPr>
                        <a:t>PALS</a:t>
                      </a:r>
                    </a:p>
                  </a:txBody>
                  <a:tcPr marL="68580" marR="68580" marT="34290" marB="34290"/>
                </a:tc>
                <a:tc>
                  <a:txBody>
                    <a:bodyPr/>
                    <a:lstStyle/>
                    <a:p>
                      <a:pPr algn="ctr"/>
                      <a:r>
                        <a:rPr lang="en-US" sz="1200" dirty="0">
                          <a:solidFill>
                            <a:schemeClr val="tx2"/>
                          </a:solidFill>
                        </a:rPr>
                        <a:t>Yes</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E2841"/>
                          </a:solidFill>
                          <a:effectLst/>
                          <a:uLnTx/>
                          <a:uFillTx/>
                          <a:latin typeface="Aptos" panose="02110004020202020204"/>
                          <a:ea typeface="+mn-ea"/>
                          <a:cs typeface="+mn-cs"/>
                        </a:rPr>
                        <a:t>2.8 Trauma Medical Director Requirements</a:t>
                      </a:r>
                      <a:endParaRPr kumimoji="0" lang="en-US" sz="1200" b="0" i="0" u="none" strike="noStrike" kern="1200" cap="none" spc="0" normalizeH="0" baseline="0" noProof="0" dirty="0">
                        <a:ln>
                          <a:noFill/>
                        </a:ln>
                        <a:solidFill>
                          <a:srgbClr val="0E2841"/>
                        </a:solidFill>
                        <a:effectLst/>
                        <a:uLnTx/>
                        <a:uFillTx/>
                        <a:latin typeface="Aptos" panose="02110004020202020204"/>
                        <a:ea typeface="+mn-ea"/>
                        <a:cs typeface="+mn-cs"/>
                      </a:endParaRPr>
                    </a:p>
                  </a:txBody>
                  <a:tcPr marL="68580" marR="68580" marT="34290" marB="34290"/>
                </a:tc>
                <a:extLst>
                  <a:ext uri="{0D108BD9-81ED-4DB2-BD59-A6C34878D82A}">
                    <a16:rowId xmlns:a16="http://schemas.microsoft.com/office/drawing/2014/main" val="706163969"/>
                  </a:ext>
                </a:extLst>
              </a:tr>
              <a:tr h="434340">
                <a:tc>
                  <a:txBody>
                    <a:bodyPr/>
                    <a:lstStyle/>
                    <a:p>
                      <a:r>
                        <a:rPr lang="en-US" sz="1200" dirty="0">
                          <a:solidFill>
                            <a:schemeClr val="tx2"/>
                          </a:solidFill>
                        </a:rPr>
                        <a:t>Pediatric specific CME</a:t>
                      </a:r>
                    </a:p>
                  </a:txBody>
                  <a:tcPr marL="68580" marR="68580" marT="34290" marB="34290"/>
                </a:tc>
                <a:tc>
                  <a:txBody>
                    <a:bodyPr/>
                    <a:lstStyle/>
                    <a:p>
                      <a:pPr algn="ctr"/>
                      <a:r>
                        <a:rPr lang="en-US" sz="1200" dirty="0">
                          <a:solidFill>
                            <a:schemeClr val="tx2"/>
                          </a:solidFill>
                        </a:rPr>
                        <a:t>9 of 36</a:t>
                      </a:r>
                    </a:p>
                  </a:txBody>
                  <a:tcPr marL="68580" marR="68580" marT="34290" marB="34290"/>
                </a:tc>
                <a:tc>
                  <a:txBody>
                    <a:bodyPr/>
                    <a:lstStyle/>
                    <a:p>
                      <a:pPr algn="ctr"/>
                      <a:r>
                        <a:rPr lang="en-US" sz="1200" dirty="0">
                          <a:solidFill>
                            <a:schemeClr val="tx2"/>
                          </a:solidFill>
                        </a:rPr>
                        <a:t>12 of 36</a:t>
                      </a:r>
                    </a:p>
                  </a:txBody>
                  <a:tcPr marL="68580" marR="68580" marT="34290" marB="3429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E2841"/>
                          </a:solidFill>
                          <a:effectLst/>
                          <a:uLnTx/>
                          <a:uFillTx/>
                          <a:latin typeface="Aptos" panose="02110004020202020204"/>
                          <a:ea typeface="+mn-ea"/>
                          <a:cs typeface="+mn-cs"/>
                        </a:rPr>
                        <a:t>2.8 Trauma Medical Director Requirements</a:t>
                      </a:r>
                    </a:p>
                  </a:txBody>
                  <a:tcPr marL="68580" marR="68580" marT="34290" marB="34290"/>
                </a:tc>
                <a:extLst>
                  <a:ext uri="{0D108BD9-81ED-4DB2-BD59-A6C34878D82A}">
                    <a16:rowId xmlns:a16="http://schemas.microsoft.com/office/drawing/2014/main" val="3053591907"/>
                  </a:ext>
                </a:extLst>
              </a:tr>
              <a:tr h="1165860">
                <a:tc>
                  <a:txBody>
                    <a:bodyPr/>
                    <a:lstStyle/>
                    <a:p>
                      <a:r>
                        <a:rPr lang="en-US" sz="1200" dirty="0">
                          <a:solidFill>
                            <a:schemeClr val="tx2"/>
                          </a:solidFill>
                        </a:rPr>
                        <a:t>Pediatric liaison</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algn="ctr"/>
                      <a:r>
                        <a:rPr lang="en-US" sz="1200" dirty="0">
                          <a:solidFill>
                            <a:schemeClr val="tx2"/>
                          </a:solidFill>
                        </a:rPr>
                        <a:t>Yes – with 12 </a:t>
                      </a:r>
                      <a:r>
                        <a:rPr lang="en-US" sz="1200" dirty="0" err="1">
                          <a:solidFill>
                            <a:schemeClr val="tx2"/>
                          </a:solidFill>
                        </a:rPr>
                        <a:t>hrs</a:t>
                      </a:r>
                      <a:r>
                        <a:rPr lang="en-US" sz="1200" dirty="0">
                          <a:solidFill>
                            <a:schemeClr val="tx2"/>
                          </a:solidFill>
                        </a:rPr>
                        <a:t> trauma CME/50% attendance at PIPS committee</a:t>
                      </a:r>
                    </a:p>
                  </a:txBody>
                  <a:tcPr marL="68580" marR="68580" marT="34290" marB="3429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2"/>
                          </a:solidFill>
                        </a:rPr>
                        <a:t>2.8 Trauma Medical Director Requirements</a:t>
                      </a:r>
                    </a:p>
                    <a:p>
                      <a:pPr marL="115888" indent="-115888">
                        <a:buFont typeface="Arial" panose="020B0604020202020204" pitchFamily="34" charset="0"/>
                        <a:buChar char="•"/>
                      </a:pPr>
                      <a:r>
                        <a:rPr lang="en-US" sz="1200" dirty="0">
                          <a:solidFill>
                            <a:schemeClr val="tx2"/>
                          </a:solidFill>
                        </a:rPr>
                        <a:t>4.4 Specialty Liaisons to the Trauma Service</a:t>
                      </a:r>
                    </a:p>
                    <a:p>
                      <a:pPr marL="115888" indent="-115888">
                        <a:buFont typeface="Arial" panose="020B0604020202020204" pitchFamily="34" charset="0"/>
                        <a:buChar char="•"/>
                      </a:pPr>
                      <a:r>
                        <a:rPr lang="en-US" sz="1200" kern="1200" dirty="0">
                          <a:solidFill>
                            <a:schemeClr val="tx2"/>
                          </a:solidFill>
                          <a:effectLst/>
                          <a:latin typeface="+mn-lt"/>
                          <a:ea typeface="+mn-ea"/>
                          <a:cs typeface="+mn-cs"/>
                        </a:rPr>
                        <a:t>7.6 Trauma Multidisciplinary PIPS Committee </a:t>
                      </a:r>
                      <a:endParaRPr lang="en-US" sz="1200" dirty="0">
                        <a:solidFill>
                          <a:schemeClr val="tx2"/>
                        </a:solidFill>
                      </a:endParaRPr>
                    </a:p>
                  </a:txBody>
                  <a:tcPr marL="68580" marR="68580" marT="34290" marB="34290"/>
                </a:tc>
                <a:extLst>
                  <a:ext uri="{0D108BD9-81ED-4DB2-BD59-A6C34878D82A}">
                    <a16:rowId xmlns:a16="http://schemas.microsoft.com/office/drawing/2014/main" val="430792589"/>
                  </a:ext>
                </a:extLst>
              </a:tr>
              <a:tr h="672531">
                <a:tc>
                  <a:txBody>
                    <a:bodyPr/>
                    <a:lstStyle/>
                    <a:p>
                      <a:r>
                        <a:rPr lang="en-US" sz="1200" dirty="0">
                          <a:solidFill>
                            <a:schemeClr val="tx2"/>
                          </a:solidFill>
                        </a:rPr>
                        <a:t>Pediatric surgical response criteria</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algn="ctr"/>
                      <a:r>
                        <a:rPr lang="en-US" sz="1200" dirty="0">
                          <a:solidFill>
                            <a:schemeClr val="tx2"/>
                          </a:solidFill>
                        </a:rPr>
                        <a:t>Yes</a:t>
                      </a:r>
                    </a:p>
                  </a:txBody>
                  <a:tcPr marL="68580" marR="68580" marT="34290" marB="34290"/>
                </a:tc>
                <a:tc>
                  <a:txBody>
                    <a:bodyPr/>
                    <a:lstStyle/>
                    <a:p>
                      <a:pPr marL="115888" indent="-115888">
                        <a:buFont typeface="Arial" panose="020B0604020202020204" pitchFamily="34" charset="0"/>
                        <a:buChar char="•"/>
                      </a:pPr>
                      <a:r>
                        <a:rPr lang="en-US" sz="1200" dirty="0">
                          <a:solidFill>
                            <a:schemeClr val="tx2"/>
                          </a:solidFill>
                        </a:rPr>
                        <a:t>2.8 Trauma Medical Director Requirements</a:t>
                      </a:r>
                    </a:p>
                  </a:txBody>
                  <a:tcPr marL="68580" marR="68580" marT="34290" marB="34290"/>
                </a:tc>
                <a:extLst>
                  <a:ext uri="{0D108BD9-81ED-4DB2-BD59-A6C34878D82A}">
                    <a16:rowId xmlns:a16="http://schemas.microsoft.com/office/drawing/2014/main" val="1652995297"/>
                  </a:ext>
                </a:extLst>
              </a:tr>
            </a:tbl>
          </a:graphicData>
        </a:graphic>
      </p:graphicFrame>
      <p:sp>
        <p:nvSpPr>
          <p:cNvPr id="13" name="Content Placeholder 15">
            <a:extLst>
              <a:ext uri="{FF2B5EF4-FFF2-40B4-BE49-F238E27FC236}">
                <a16:creationId xmlns:a16="http://schemas.microsoft.com/office/drawing/2014/main" id="{B44DF0C2-0BCA-C0E3-038E-92D6E8EE41DE}"/>
              </a:ext>
            </a:extLst>
          </p:cNvPr>
          <p:cNvSpPr>
            <a:spLocks noGrp="1"/>
          </p:cNvSpPr>
          <p:nvPr>
            <p:ph idx="1"/>
          </p:nvPr>
        </p:nvSpPr>
        <p:spPr>
          <a:xfrm>
            <a:off x="381000" y="779928"/>
            <a:ext cx="3227173" cy="3191357"/>
          </a:xfrm>
        </p:spPr>
        <p:txBody>
          <a:bodyPr/>
          <a:lstStyle/>
          <a:p>
            <a:r>
              <a:rPr lang="en-CA" sz="1600" b="1" dirty="0"/>
              <a:t>Currently</a:t>
            </a:r>
          </a:p>
          <a:p>
            <a:pPr marL="0"/>
            <a:r>
              <a:rPr lang="en-CA" sz="1600" dirty="0"/>
              <a:t>Adult surgeons can currently direct a pediatric program providing they have an affiliate TMD from a pediatric Level I center</a:t>
            </a:r>
          </a:p>
          <a:p>
            <a:pPr marL="0"/>
            <a:r>
              <a:rPr lang="en-CA" sz="1600" b="1" dirty="0"/>
              <a:t>Goal</a:t>
            </a:r>
          </a:p>
          <a:p>
            <a:pPr marL="0"/>
            <a:r>
              <a:rPr lang="en-CA" sz="1600" dirty="0"/>
              <a:t>Expect programs to engage their own pediatric surgeon as a liaison - build the pipeline of pediatric surgeons invested in trauma care</a:t>
            </a:r>
            <a:endParaRPr lang="en-US" sz="1600" dirty="0"/>
          </a:p>
        </p:txBody>
      </p:sp>
    </p:spTree>
    <p:extLst>
      <p:ext uri="{BB962C8B-B14F-4D97-AF65-F5344CB8AC3E}">
        <p14:creationId xmlns:p14="http://schemas.microsoft.com/office/powerpoint/2010/main" val="886726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C50E1-C93A-4CEE-C1B3-03806EFF70E9}"/>
              </a:ext>
            </a:extLst>
          </p:cNvPr>
          <p:cNvSpPr>
            <a:spLocks noGrp="1"/>
          </p:cNvSpPr>
          <p:nvPr>
            <p:ph type="title"/>
          </p:nvPr>
        </p:nvSpPr>
        <p:spPr/>
        <p:txBody>
          <a:bodyPr/>
          <a:lstStyle/>
          <a:p>
            <a:r>
              <a:rPr lang="en-US" sz="2800" dirty="0"/>
              <a:t>2.10 Trauma Program Manager Requirements</a:t>
            </a:r>
          </a:p>
        </p:txBody>
      </p:sp>
      <p:sp>
        <p:nvSpPr>
          <p:cNvPr id="6" name="Content Placeholder 2">
            <a:extLst>
              <a:ext uri="{FF2B5EF4-FFF2-40B4-BE49-F238E27FC236}">
                <a16:creationId xmlns:a16="http://schemas.microsoft.com/office/drawing/2014/main" id="{55207108-B8DB-C1C7-7FDA-0C5D4035A716}"/>
              </a:ext>
            </a:extLst>
          </p:cNvPr>
          <p:cNvSpPr txBox="1">
            <a:spLocks/>
          </p:cNvSpPr>
          <p:nvPr/>
        </p:nvSpPr>
        <p:spPr>
          <a:xfrm>
            <a:off x="260102" y="895967"/>
            <a:ext cx="4114800" cy="3106737"/>
          </a:xfrm>
          <a:prstGeom prst="rect">
            <a:avLst/>
          </a:prstGeom>
        </p:spPr>
        <p:txBody>
          <a:bodyPr/>
          <a:lstStyle>
            <a:lvl1pPr marL="0" indent="0" algn="l" defTabSz="914400" rtl="0" eaLnBrk="1" latinLnBrk="0" hangingPunct="1">
              <a:lnSpc>
                <a:spcPct val="90000"/>
              </a:lnSpc>
              <a:spcBef>
                <a:spcPts val="1000"/>
              </a:spcBef>
              <a:buFontTx/>
              <a:buNone/>
              <a:defRPr sz="2000" kern="1200">
                <a:solidFill>
                  <a:srgbClr val="0F2144"/>
                </a:solidFill>
                <a:latin typeface="Helvetica" pitchFamily="2"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US" dirty="0"/>
              <a:t>TOPIC completion is now required for all TPMs. </a:t>
            </a:r>
          </a:p>
          <a:p>
            <a:pPr marL="800100" lvl="1" indent="-342900">
              <a:buFont typeface="Arial" panose="020B0604020202020204" pitchFamily="34" charset="0"/>
              <a:buChar char="•"/>
            </a:pPr>
            <a:r>
              <a:rPr lang="en-US" sz="1800" dirty="0">
                <a:solidFill>
                  <a:srgbClr val="0F2144"/>
                </a:solidFill>
              </a:rPr>
              <a:t>TOPIC Certificate</a:t>
            </a:r>
          </a:p>
          <a:p>
            <a:pPr marL="342900" lvl="0" indent="-342900">
              <a:buFont typeface="Arial" panose="020B0604020202020204" pitchFamily="34" charset="0"/>
              <a:buChar char="•"/>
            </a:pPr>
            <a:r>
              <a:rPr lang="en-US" dirty="0"/>
              <a:t>New TPMs at Level I/II adult and pediatric programs must have at least three years of trauma patient care experience.</a:t>
            </a:r>
          </a:p>
          <a:p>
            <a:pPr marL="800100" lvl="1" indent="-342900">
              <a:buFont typeface="Arial" panose="020B0604020202020204" pitchFamily="34" charset="0"/>
              <a:buChar char="•"/>
            </a:pPr>
            <a:r>
              <a:rPr lang="en-US" sz="1800" dirty="0">
                <a:solidFill>
                  <a:srgbClr val="0F2144"/>
                </a:solidFill>
              </a:rPr>
              <a:t>Effective for first-time TPM hires on or after October 1, 2027. </a:t>
            </a:r>
          </a:p>
        </p:txBody>
      </p:sp>
      <p:pic>
        <p:nvPicPr>
          <p:cNvPr id="3" name="Picture 2">
            <a:extLst>
              <a:ext uri="{FF2B5EF4-FFF2-40B4-BE49-F238E27FC236}">
                <a16:creationId xmlns:a16="http://schemas.microsoft.com/office/drawing/2014/main" id="{4C4CE856-B8CC-1B17-F6E8-601BB50D7881}"/>
              </a:ext>
            </a:extLst>
          </p:cNvPr>
          <p:cNvPicPr>
            <a:picLocks noChangeAspect="1"/>
          </p:cNvPicPr>
          <p:nvPr/>
        </p:nvPicPr>
        <p:blipFill>
          <a:blip r:embed="rId2"/>
          <a:stretch>
            <a:fillRect/>
          </a:stretch>
        </p:blipFill>
        <p:spPr>
          <a:xfrm>
            <a:off x="4600074" y="1007261"/>
            <a:ext cx="3016498" cy="3016498"/>
          </a:xfrm>
          <a:prstGeom prst="rect">
            <a:avLst/>
          </a:prstGeom>
        </p:spPr>
      </p:pic>
    </p:spTree>
    <p:extLst>
      <p:ext uri="{BB962C8B-B14F-4D97-AF65-F5344CB8AC3E}">
        <p14:creationId xmlns:p14="http://schemas.microsoft.com/office/powerpoint/2010/main" val="1608161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55E54-9E6F-5854-FE7B-D42F5051E3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52B83-0E97-FD67-89EA-F160A0F2138C}"/>
              </a:ext>
            </a:extLst>
          </p:cNvPr>
          <p:cNvSpPr>
            <a:spLocks noGrp="1"/>
          </p:cNvSpPr>
          <p:nvPr>
            <p:ph type="title"/>
          </p:nvPr>
        </p:nvSpPr>
        <p:spPr>
          <a:xfrm>
            <a:off x="457200" y="274639"/>
            <a:ext cx="8229600" cy="620712"/>
          </a:xfrm>
        </p:spPr>
        <p:txBody>
          <a:bodyPr>
            <a:normAutofit/>
          </a:bodyPr>
          <a:lstStyle/>
          <a:p>
            <a:r>
              <a:rPr lang="en-US" sz="2800" dirty="0"/>
              <a:t>4.21 Surgical Specialist Availability</a:t>
            </a:r>
          </a:p>
        </p:txBody>
      </p:sp>
      <p:sp>
        <p:nvSpPr>
          <p:cNvPr id="7" name="Content Placeholder 1">
            <a:extLst>
              <a:ext uri="{FF2B5EF4-FFF2-40B4-BE49-F238E27FC236}">
                <a16:creationId xmlns:a16="http://schemas.microsoft.com/office/drawing/2014/main" id="{E56A719D-8F43-0A62-4561-492F497DD7F0}"/>
              </a:ext>
            </a:extLst>
          </p:cNvPr>
          <p:cNvSpPr txBox="1">
            <a:spLocks/>
          </p:cNvSpPr>
          <p:nvPr/>
        </p:nvSpPr>
        <p:spPr>
          <a:xfrm>
            <a:off x="339469" y="758490"/>
            <a:ext cx="3186113" cy="877305"/>
          </a:xfrm>
          <a:prstGeom prst="rect">
            <a:avLst/>
          </a:prstGeom>
        </p:spPr>
        <p:txBody>
          <a:bodyPr>
            <a:normAutofit/>
          </a:bodyPr>
          <a:lstStyle>
            <a:lvl1pPr marL="0" indent="0" algn="l" defTabSz="914400" rtl="0" eaLnBrk="1" latinLnBrk="0" hangingPunct="1">
              <a:lnSpc>
                <a:spcPct val="90000"/>
              </a:lnSpc>
              <a:spcBef>
                <a:spcPts val="1000"/>
              </a:spcBef>
              <a:buFontTx/>
              <a:buNone/>
              <a:defRPr sz="2100" b="1" i="0" kern="1200" baseline="0">
                <a:solidFill>
                  <a:srgbClr val="0F2144"/>
                </a:solidFill>
                <a:latin typeface="Helvetica" pitchFamily="2" charset="0"/>
                <a:ea typeface="+mn-ea"/>
                <a:cs typeface="+mn-cs"/>
              </a:defRPr>
            </a:lvl1pPr>
            <a:lvl2pPr marL="457200" indent="0" algn="l" defTabSz="914400" rtl="0" eaLnBrk="1" latinLnBrk="0" hangingPunct="1">
              <a:lnSpc>
                <a:spcPct val="90000"/>
              </a:lnSpc>
              <a:spcBef>
                <a:spcPts val="500"/>
              </a:spcBef>
              <a:buFontTx/>
              <a:buNone/>
              <a:defRPr sz="2100" kern="1200" baseline="0">
                <a:solidFill>
                  <a:srgbClr val="0F2144"/>
                </a:solidFill>
                <a:latin typeface="Helvetica" pitchFamily="2"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F2144"/>
                </a:solidFill>
                <a:latin typeface="Helvetica" pitchFamily="2"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F2144"/>
                </a:solidFill>
                <a:latin typeface="Helvetica" pitchFamily="2"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F2144"/>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a:buFont typeface="Arial" panose="020B0604020202020204" pitchFamily="34" charset="0"/>
              <a:buChar char="•"/>
            </a:pPr>
            <a:r>
              <a:rPr lang="en-US" sz="1650" dirty="0"/>
              <a:t>Changed surgical specialist availability from Type I to Type II</a:t>
            </a:r>
          </a:p>
          <a:p>
            <a:pPr marL="257175" indent="-257175">
              <a:buFont typeface="Arial" panose="020B0604020202020204" pitchFamily="34" charset="0"/>
              <a:buChar char="•"/>
            </a:pPr>
            <a:endParaRPr lang="en-US" sz="1650" dirty="0"/>
          </a:p>
        </p:txBody>
      </p:sp>
      <p:grpSp>
        <p:nvGrpSpPr>
          <p:cNvPr id="9" name="Group 8">
            <a:extLst>
              <a:ext uri="{FF2B5EF4-FFF2-40B4-BE49-F238E27FC236}">
                <a16:creationId xmlns:a16="http://schemas.microsoft.com/office/drawing/2014/main" id="{85A47C18-7D81-4887-03D4-061F16B82C71}"/>
              </a:ext>
            </a:extLst>
          </p:cNvPr>
          <p:cNvGrpSpPr/>
          <p:nvPr/>
        </p:nvGrpSpPr>
        <p:grpSpPr>
          <a:xfrm>
            <a:off x="471948" y="1635795"/>
            <a:ext cx="4377582" cy="2368318"/>
            <a:chOff x="403223" y="2582643"/>
            <a:chExt cx="6732428" cy="3808632"/>
          </a:xfrm>
        </p:grpSpPr>
        <p:pic>
          <p:nvPicPr>
            <p:cNvPr id="10" name="Picture 9" descr="Blunt thoracic aortic injury and TEVAR: long-term outcomes and  health-related quality of life | European Journal of Trauma and Emergency  Surgery | Springer Nature Link">
              <a:extLst>
                <a:ext uri="{FF2B5EF4-FFF2-40B4-BE49-F238E27FC236}">
                  <a16:creationId xmlns:a16="http://schemas.microsoft.com/office/drawing/2014/main" id="{690376B3-1BCE-E007-FF26-7D349FE0C715}"/>
                </a:ext>
              </a:extLst>
            </p:cNvPr>
            <p:cNvPicPr>
              <a:picLocks noChangeAspect="1"/>
            </p:cNvPicPr>
            <p:nvPr/>
          </p:nvPicPr>
          <p:blipFill>
            <a:blip r:embed="rId2"/>
            <a:stretch>
              <a:fillRect/>
            </a:stretch>
          </p:blipFill>
          <p:spPr>
            <a:xfrm>
              <a:off x="403223" y="2582643"/>
              <a:ext cx="3521078" cy="380863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1" name="TextBox 10">
              <a:extLst>
                <a:ext uri="{FF2B5EF4-FFF2-40B4-BE49-F238E27FC236}">
                  <a16:creationId xmlns:a16="http://schemas.microsoft.com/office/drawing/2014/main" id="{CE94107D-A615-2CA9-0209-8DEAA3F63B96}"/>
                </a:ext>
              </a:extLst>
            </p:cNvPr>
            <p:cNvSpPr txBox="1"/>
            <p:nvPr/>
          </p:nvSpPr>
          <p:spPr>
            <a:xfrm>
              <a:off x="3719353" y="5348054"/>
              <a:ext cx="3416298" cy="800218"/>
            </a:xfrm>
            <a:prstGeom prst="rect">
              <a:avLst/>
            </a:prstGeom>
            <a:noFill/>
          </p:spPr>
          <p:txBody>
            <a:bodyPr wrap="square">
              <a:spAutoFit/>
            </a:bodyPr>
            <a:lstStyle/>
            <a:p>
              <a:pPr marL="257175" indent="-257175">
                <a:buFont typeface="Arial" panose="020B0604020202020204" pitchFamily="34" charset="0"/>
                <a:buChar char="•"/>
              </a:pPr>
              <a:r>
                <a:rPr lang="en-US" sz="1650" b="1" dirty="0">
                  <a:solidFill>
                    <a:schemeClr val="tx2"/>
                  </a:solidFill>
                </a:rPr>
                <a:t>Added</a:t>
              </a:r>
              <a:r>
                <a:rPr lang="en-US" sz="1650" dirty="0">
                  <a:solidFill>
                    <a:schemeClr val="tx2"/>
                  </a:solidFill>
                </a:rPr>
                <a:t> requirement for endovascular capability</a:t>
              </a:r>
            </a:p>
          </p:txBody>
        </p:sp>
      </p:grpSp>
      <p:pic>
        <p:nvPicPr>
          <p:cNvPr id="3" name="Picture 2">
            <a:extLst>
              <a:ext uri="{FF2B5EF4-FFF2-40B4-BE49-F238E27FC236}">
                <a16:creationId xmlns:a16="http://schemas.microsoft.com/office/drawing/2014/main" id="{B6E7B9CB-206D-C204-CDDD-936253292B46}"/>
              </a:ext>
            </a:extLst>
          </p:cNvPr>
          <p:cNvPicPr>
            <a:picLocks noChangeAspect="1"/>
          </p:cNvPicPr>
          <p:nvPr/>
        </p:nvPicPr>
        <p:blipFill>
          <a:blip r:embed="rId3"/>
          <a:stretch>
            <a:fillRect/>
          </a:stretch>
        </p:blipFill>
        <p:spPr>
          <a:xfrm>
            <a:off x="5453324" y="876077"/>
            <a:ext cx="2767677" cy="2686274"/>
          </a:xfrm>
          <a:prstGeom prst="rect">
            <a:avLst/>
          </a:prstGeom>
        </p:spPr>
      </p:pic>
    </p:spTree>
    <p:extLst>
      <p:ext uri="{BB962C8B-B14F-4D97-AF65-F5344CB8AC3E}">
        <p14:creationId xmlns:p14="http://schemas.microsoft.com/office/powerpoint/2010/main" val="234007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562A4-A546-8D0C-971E-90EAD8FC5E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26429-E613-EC6F-46B7-3A889DE3C698}"/>
              </a:ext>
            </a:extLst>
          </p:cNvPr>
          <p:cNvSpPr>
            <a:spLocks noGrp="1"/>
          </p:cNvSpPr>
          <p:nvPr>
            <p:ph type="title"/>
          </p:nvPr>
        </p:nvSpPr>
        <p:spPr/>
        <p:txBody>
          <a:bodyPr/>
          <a:lstStyle/>
          <a:p>
            <a:r>
              <a:rPr lang="en-US" sz="2800" dirty="0"/>
              <a:t>4.31 Trauma Registry Staffing Requirements</a:t>
            </a:r>
          </a:p>
        </p:txBody>
      </p:sp>
      <p:sp>
        <p:nvSpPr>
          <p:cNvPr id="3" name="Content Placeholder 2">
            <a:extLst>
              <a:ext uri="{FF2B5EF4-FFF2-40B4-BE49-F238E27FC236}">
                <a16:creationId xmlns:a16="http://schemas.microsoft.com/office/drawing/2014/main" id="{950201D4-9E24-482C-9406-5399C1A1A888}"/>
              </a:ext>
            </a:extLst>
          </p:cNvPr>
          <p:cNvSpPr>
            <a:spLocks noGrp="1"/>
          </p:cNvSpPr>
          <p:nvPr>
            <p:ph idx="1"/>
          </p:nvPr>
        </p:nvSpPr>
        <p:spPr>
          <a:xfrm>
            <a:off x="304800" y="868280"/>
            <a:ext cx="3950368" cy="3383328"/>
          </a:xfrm>
        </p:spPr>
        <p:txBody>
          <a:bodyPr/>
          <a:lstStyle/>
          <a:p>
            <a:r>
              <a:rPr lang="en-US" sz="1800" b="1" u="sng" dirty="0">
                <a:solidFill>
                  <a:schemeClr val="tx2"/>
                </a:solidFill>
              </a:rPr>
              <a:t>Current state – 4 standards</a:t>
            </a:r>
          </a:p>
          <a:p>
            <a:endParaRPr lang="en-US" sz="1600" dirty="0"/>
          </a:p>
          <a:p>
            <a:pPr marL="342900" indent="-342900">
              <a:buFont typeface="Arial" panose="020B0604020202020204" pitchFamily="34" charset="0"/>
              <a:buChar char="•"/>
            </a:pPr>
            <a:r>
              <a:rPr lang="en-US" sz="1600" dirty="0"/>
              <a:t>4.31Trauma Registry Staffing Requirements</a:t>
            </a:r>
          </a:p>
          <a:p>
            <a:pPr marL="342900" indent="-342900">
              <a:buFont typeface="Arial" panose="020B0604020202020204" pitchFamily="34" charset="0"/>
              <a:buChar char="•"/>
            </a:pPr>
            <a:r>
              <a:rPr lang="en-US" sz="1600" dirty="0"/>
              <a:t>4.32 Certified Abbreviated Injury Scale Specialist</a:t>
            </a:r>
          </a:p>
          <a:p>
            <a:pPr marL="342900" indent="-342900">
              <a:buFont typeface="Arial" panose="020B0604020202020204" pitchFamily="34" charset="0"/>
              <a:buChar char="•"/>
            </a:pPr>
            <a:r>
              <a:rPr lang="en-US" sz="1600" dirty="0"/>
              <a:t>4.33 Trauma Registry Courses</a:t>
            </a:r>
          </a:p>
          <a:p>
            <a:pPr marL="342900" indent="-342900">
              <a:buFont typeface="Arial" panose="020B0604020202020204" pitchFamily="34" charset="0"/>
              <a:buChar char="•"/>
            </a:pPr>
            <a:r>
              <a:rPr lang="en-US" sz="1600" dirty="0"/>
              <a:t>4.34 Trauma Registrar Continuing Education</a:t>
            </a:r>
          </a:p>
          <a:p>
            <a:endParaRPr lang="en-US" dirty="0"/>
          </a:p>
        </p:txBody>
      </p:sp>
      <p:pic>
        <p:nvPicPr>
          <p:cNvPr id="4" name="Picture 3">
            <a:extLst>
              <a:ext uri="{FF2B5EF4-FFF2-40B4-BE49-F238E27FC236}">
                <a16:creationId xmlns:a16="http://schemas.microsoft.com/office/drawing/2014/main" id="{888AA904-845E-66C7-2AA9-46CC0B2B259A}"/>
              </a:ext>
            </a:extLst>
          </p:cNvPr>
          <p:cNvPicPr>
            <a:picLocks noChangeAspect="1"/>
          </p:cNvPicPr>
          <p:nvPr/>
        </p:nvPicPr>
        <p:blipFill>
          <a:blip r:embed="rId2"/>
          <a:stretch>
            <a:fillRect/>
          </a:stretch>
        </p:blipFill>
        <p:spPr>
          <a:xfrm>
            <a:off x="4383755" y="971550"/>
            <a:ext cx="4174457" cy="2782971"/>
          </a:xfrm>
          <a:prstGeom prst="rect">
            <a:avLst/>
          </a:prstGeom>
        </p:spPr>
      </p:pic>
    </p:spTree>
    <p:extLst>
      <p:ext uri="{BB962C8B-B14F-4D97-AF65-F5344CB8AC3E}">
        <p14:creationId xmlns:p14="http://schemas.microsoft.com/office/powerpoint/2010/main" val="1329678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0210E5C-46D4-294B-2AA8-028148A2CC12}"/>
              </a:ext>
            </a:extLst>
          </p:cNvPr>
          <p:cNvSpPr>
            <a:spLocks noGrp="1"/>
          </p:cNvSpPr>
          <p:nvPr>
            <p:ph type="title"/>
          </p:nvPr>
        </p:nvSpPr>
        <p:spPr/>
        <p:txBody>
          <a:bodyPr/>
          <a:lstStyle/>
          <a:p>
            <a:r>
              <a:rPr lang="en-US" sz="2800" dirty="0"/>
              <a:t>4.31 Trauma Registry Staffing Requirements</a:t>
            </a:r>
          </a:p>
        </p:txBody>
      </p:sp>
      <p:grpSp>
        <p:nvGrpSpPr>
          <p:cNvPr id="11" name="Group 10">
            <a:extLst>
              <a:ext uri="{FF2B5EF4-FFF2-40B4-BE49-F238E27FC236}">
                <a16:creationId xmlns:a16="http://schemas.microsoft.com/office/drawing/2014/main" id="{263B7DCC-C66F-FDA5-F8E4-3534CE2D9A06}"/>
              </a:ext>
            </a:extLst>
          </p:cNvPr>
          <p:cNvGrpSpPr/>
          <p:nvPr/>
        </p:nvGrpSpPr>
        <p:grpSpPr>
          <a:xfrm>
            <a:off x="5713420" y="931671"/>
            <a:ext cx="2662567" cy="1056612"/>
            <a:chOff x="7628741" y="1437968"/>
            <a:chExt cx="3163823" cy="1188720"/>
          </a:xfrm>
        </p:grpSpPr>
        <p:sp>
          <p:nvSpPr>
            <p:cNvPr id="12" name="Gear 6 7">
              <a:extLst>
                <a:ext uri="{FF2B5EF4-FFF2-40B4-BE49-F238E27FC236}">
                  <a16:creationId xmlns:a16="http://schemas.microsoft.com/office/drawing/2014/main" id="{B24B66AB-4651-7F60-B900-0DBEA8E810E8}"/>
                </a:ext>
              </a:extLst>
            </p:cNvPr>
            <p:cNvSpPr/>
            <p:nvPr/>
          </p:nvSpPr>
          <p:spPr>
            <a:xfrm>
              <a:off x="7628741" y="1584272"/>
              <a:ext cx="1024128" cy="1024128"/>
            </a:xfrm>
            <a:prstGeom prst="gear6">
              <a:avLst/>
            </a:prstGeom>
            <a:solidFill>
              <a:srgbClr val="1E88B8"/>
            </a:solidFill>
            <a:ln w="22225">
              <a:solidFill>
                <a:srgbClr val="FFFFFF"/>
              </a:solidFill>
            </a:ln>
            <a:effectLst/>
          </p:spPr>
          <p:txBody>
            <a:bodyPr rtlCol="0" anchor="ctr"/>
            <a:lstStyle/>
            <a:p>
              <a:pPr algn="ctr"/>
              <a:endParaRPr/>
            </a:p>
          </p:txBody>
        </p:sp>
        <p:sp>
          <p:nvSpPr>
            <p:cNvPr id="13" name="Gear 6 9">
              <a:extLst>
                <a:ext uri="{FF2B5EF4-FFF2-40B4-BE49-F238E27FC236}">
                  <a16:creationId xmlns:a16="http://schemas.microsoft.com/office/drawing/2014/main" id="{7F0234EA-A087-41A7-A283-0EDDCA0B4A94}"/>
                </a:ext>
              </a:extLst>
            </p:cNvPr>
            <p:cNvSpPr/>
            <p:nvPr/>
          </p:nvSpPr>
          <p:spPr>
            <a:xfrm rot="1080000">
              <a:off x="8341973" y="1437968"/>
              <a:ext cx="1024128" cy="1024128"/>
            </a:xfrm>
            <a:prstGeom prst="gear6">
              <a:avLst/>
            </a:prstGeom>
            <a:solidFill>
              <a:srgbClr val="1E88B8"/>
            </a:solidFill>
            <a:ln w="22225">
              <a:solidFill>
                <a:srgbClr val="FFFFFF"/>
              </a:solidFill>
            </a:ln>
            <a:effectLst/>
          </p:spPr>
          <p:txBody>
            <a:bodyPr rtlCol="0" anchor="ctr"/>
            <a:lstStyle/>
            <a:p>
              <a:pPr algn="ctr"/>
              <a:endParaRPr/>
            </a:p>
          </p:txBody>
        </p:sp>
        <p:sp>
          <p:nvSpPr>
            <p:cNvPr id="14" name="Gear 6 11">
              <a:extLst>
                <a:ext uri="{FF2B5EF4-FFF2-40B4-BE49-F238E27FC236}">
                  <a16:creationId xmlns:a16="http://schemas.microsoft.com/office/drawing/2014/main" id="{0AFA4C6F-07D3-474C-B543-D9B37DA2C057}"/>
                </a:ext>
              </a:extLst>
            </p:cNvPr>
            <p:cNvSpPr/>
            <p:nvPr/>
          </p:nvSpPr>
          <p:spPr>
            <a:xfrm rot="480000">
              <a:off x="9055205" y="1602560"/>
              <a:ext cx="1024128" cy="1024128"/>
            </a:xfrm>
            <a:prstGeom prst="gear6">
              <a:avLst/>
            </a:prstGeom>
            <a:solidFill>
              <a:srgbClr val="B23A2E"/>
            </a:solidFill>
            <a:ln w="22225">
              <a:solidFill>
                <a:srgbClr val="FFFFFF"/>
              </a:solidFill>
            </a:ln>
            <a:effectLst/>
          </p:spPr>
          <p:txBody>
            <a:bodyPr rtlCol="0" anchor="ctr"/>
            <a:lstStyle/>
            <a:p>
              <a:pPr algn="ctr"/>
              <a:endParaRPr/>
            </a:p>
          </p:txBody>
        </p:sp>
        <p:sp>
          <p:nvSpPr>
            <p:cNvPr id="15" name="Gear 6 13">
              <a:extLst>
                <a:ext uri="{FF2B5EF4-FFF2-40B4-BE49-F238E27FC236}">
                  <a16:creationId xmlns:a16="http://schemas.microsoft.com/office/drawing/2014/main" id="{F2C710B5-B851-BDE4-FC94-1609217A35D5}"/>
                </a:ext>
              </a:extLst>
            </p:cNvPr>
            <p:cNvSpPr/>
            <p:nvPr/>
          </p:nvSpPr>
          <p:spPr>
            <a:xfrm rot="1560000">
              <a:off x="9768436" y="1474544"/>
              <a:ext cx="1024128" cy="1024128"/>
            </a:xfrm>
            <a:prstGeom prst="gear6">
              <a:avLst/>
            </a:prstGeom>
            <a:solidFill>
              <a:srgbClr val="1E88B8"/>
            </a:solidFill>
            <a:ln w="22225">
              <a:solidFill>
                <a:srgbClr val="FFFFFF"/>
              </a:solidFill>
            </a:ln>
            <a:effectLst/>
          </p:spPr>
          <p:txBody>
            <a:bodyPr rtlCol="0" anchor="ctr"/>
            <a:lstStyle/>
            <a:p>
              <a:pPr algn="ctr"/>
              <a:endParaRPr/>
            </a:p>
          </p:txBody>
        </p:sp>
        <p:sp>
          <p:nvSpPr>
            <p:cNvPr id="16" name="Oval 15">
              <a:extLst>
                <a:ext uri="{FF2B5EF4-FFF2-40B4-BE49-F238E27FC236}">
                  <a16:creationId xmlns:a16="http://schemas.microsoft.com/office/drawing/2014/main" id="{AFB5BCE8-7A5E-B6CD-758E-75FBA61D07C0}"/>
                </a:ext>
              </a:extLst>
            </p:cNvPr>
            <p:cNvSpPr/>
            <p:nvPr/>
          </p:nvSpPr>
          <p:spPr>
            <a:xfrm>
              <a:off x="9686141" y="1648280"/>
              <a:ext cx="310896" cy="310896"/>
            </a:xfrm>
            <a:prstGeom prst="ellipse">
              <a:avLst/>
            </a:prstGeom>
            <a:solidFill>
              <a:srgbClr val="FFFFFF"/>
            </a:solidFill>
            <a:ln w="19050">
              <a:solidFill>
                <a:srgbClr val="B23A2E"/>
              </a:solidFill>
            </a:ln>
            <a:effectLst/>
          </p:spPr>
          <p:txBody>
            <a:bodyPr rtlCol="0" anchor="ctr"/>
            <a:lstStyle/>
            <a:p>
              <a:pPr algn="ctr"/>
              <a:endParaRPr/>
            </a:p>
          </p:txBody>
        </p:sp>
        <p:sp>
          <p:nvSpPr>
            <p:cNvPr id="17" name="TextBox 16">
              <a:extLst>
                <a:ext uri="{FF2B5EF4-FFF2-40B4-BE49-F238E27FC236}">
                  <a16:creationId xmlns:a16="http://schemas.microsoft.com/office/drawing/2014/main" id="{D1107DE2-C72C-6CA2-EB4A-CD9D0D44CC35}"/>
                </a:ext>
              </a:extLst>
            </p:cNvPr>
            <p:cNvSpPr txBox="1"/>
            <p:nvPr/>
          </p:nvSpPr>
          <p:spPr>
            <a:xfrm>
              <a:off x="9658709" y="1648280"/>
              <a:ext cx="365760" cy="310896"/>
            </a:xfrm>
            <a:prstGeom prst="rect">
              <a:avLst/>
            </a:prstGeom>
            <a:noFill/>
          </p:spPr>
          <p:txBody>
            <a:bodyPr wrap="square" lIns="0" tIns="0" rIns="0" bIns="0" anchor="ctr">
              <a:spAutoFit/>
            </a:bodyPr>
            <a:lstStyle/>
            <a:p>
              <a:pPr algn="ctr">
                <a:lnSpc>
                  <a:spcPct val="110000"/>
                </a:lnSpc>
              </a:pPr>
              <a:r>
                <a:rPr sz="1600" b="1" i="0">
                  <a:solidFill>
                    <a:srgbClr val="B23A2E"/>
                  </a:solidFill>
                  <a:latin typeface="Arial"/>
                </a:rPr>
                <a:t>!</a:t>
              </a:r>
            </a:p>
          </p:txBody>
        </p:sp>
      </p:grpSp>
      <p:sp>
        <p:nvSpPr>
          <p:cNvPr id="18" name="Right Arrow 17">
            <a:extLst>
              <a:ext uri="{FF2B5EF4-FFF2-40B4-BE49-F238E27FC236}">
                <a16:creationId xmlns:a16="http://schemas.microsoft.com/office/drawing/2014/main" id="{BF51B506-5C74-0103-0263-9C18E8EC23F6}"/>
              </a:ext>
            </a:extLst>
          </p:cNvPr>
          <p:cNvSpPr/>
          <p:nvPr/>
        </p:nvSpPr>
        <p:spPr>
          <a:xfrm rot="5400000">
            <a:off x="6746734" y="2183624"/>
            <a:ext cx="685053" cy="304554"/>
          </a:xfrm>
          <a:prstGeom prst="rightArrow">
            <a:avLst>
              <a:gd name="adj1" fmla="val 55000"/>
              <a:gd name="adj2" fmla="val 55000"/>
            </a:avLst>
          </a:prstGeom>
          <a:solidFill>
            <a:srgbClr val="1B2A4A"/>
          </a:solidFill>
          <a:ln>
            <a:noFill/>
          </a:ln>
          <a:effectLst/>
        </p:spPr>
        <p:txBody>
          <a:bodyPr rtlCol="0" anchor="ctr"/>
          <a:lstStyle/>
          <a:p>
            <a:pPr algn="ctr"/>
            <a:endParaRPr/>
          </a:p>
        </p:txBody>
      </p:sp>
      <p:sp>
        <p:nvSpPr>
          <p:cNvPr id="19" name="Gear 9 22">
            <a:extLst>
              <a:ext uri="{FF2B5EF4-FFF2-40B4-BE49-F238E27FC236}">
                <a16:creationId xmlns:a16="http://schemas.microsoft.com/office/drawing/2014/main" id="{DD27DEAC-8334-E683-7A90-775186DEAA8D}"/>
              </a:ext>
            </a:extLst>
          </p:cNvPr>
          <p:cNvSpPr/>
          <p:nvPr/>
        </p:nvSpPr>
        <p:spPr>
          <a:xfrm>
            <a:off x="6483662" y="2775871"/>
            <a:ext cx="1240368" cy="1249019"/>
          </a:xfrm>
          <a:prstGeom prst="gear9">
            <a:avLst/>
          </a:prstGeom>
          <a:solidFill>
            <a:srgbClr val="1E88B8"/>
          </a:solidFill>
          <a:ln w="31750">
            <a:solidFill>
              <a:srgbClr val="FFFFFF"/>
            </a:solidFill>
          </a:ln>
          <a:effectLst/>
        </p:spPr>
        <p:txBody>
          <a:bodyPr rtlCol="0" anchor="ctr"/>
          <a:lstStyle/>
          <a:p>
            <a:pPr algn="ctr"/>
            <a:endParaRPr/>
          </a:p>
        </p:txBody>
      </p:sp>
      <p:sp>
        <p:nvSpPr>
          <p:cNvPr id="21" name="TextBox 20">
            <a:extLst>
              <a:ext uri="{FF2B5EF4-FFF2-40B4-BE49-F238E27FC236}">
                <a16:creationId xmlns:a16="http://schemas.microsoft.com/office/drawing/2014/main" id="{2517DD4C-69A7-94E4-0C84-6CE707564A19}"/>
              </a:ext>
            </a:extLst>
          </p:cNvPr>
          <p:cNvSpPr txBox="1"/>
          <p:nvPr/>
        </p:nvSpPr>
        <p:spPr>
          <a:xfrm>
            <a:off x="6382515" y="3194658"/>
            <a:ext cx="1487131" cy="411444"/>
          </a:xfrm>
          <a:prstGeom prst="rect">
            <a:avLst/>
          </a:prstGeom>
          <a:noFill/>
        </p:spPr>
        <p:txBody>
          <a:bodyPr wrap="square" lIns="0" tIns="0" rIns="0" bIns="0" anchor="ctr">
            <a:spAutoFit/>
          </a:bodyPr>
          <a:lstStyle/>
          <a:p>
            <a:pPr algn="ctr">
              <a:lnSpc>
                <a:spcPct val="110000"/>
              </a:lnSpc>
            </a:pPr>
            <a:r>
              <a:rPr sz="2600" b="1" i="0" dirty="0">
                <a:solidFill>
                  <a:srgbClr val="FFFFFF"/>
                </a:solidFill>
                <a:latin typeface="Arial"/>
              </a:rPr>
              <a:t>4.31</a:t>
            </a:r>
          </a:p>
        </p:txBody>
      </p:sp>
      <p:pic>
        <p:nvPicPr>
          <p:cNvPr id="8" name="Picture 7">
            <a:extLst>
              <a:ext uri="{FF2B5EF4-FFF2-40B4-BE49-F238E27FC236}">
                <a16:creationId xmlns:a16="http://schemas.microsoft.com/office/drawing/2014/main" id="{ADA24502-1F26-C62D-7AE3-95534FA5B1BF}"/>
              </a:ext>
            </a:extLst>
          </p:cNvPr>
          <p:cNvPicPr>
            <a:picLocks noChangeAspect="1"/>
          </p:cNvPicPr>
          <p:nvPr/>
        </p:nvPicPr>
        <p:blipFill>
          <a:blip r:embed="rId2"/>
          <a:stretch>
            <a:fillRect/>
          </a:stretch>
        </p:blipFill>
        <p:spPr>
          <a:xfrm>
            <a:off x="685800" y="1061716"/>
            <a:ext cx="3031314" cy="2172889"/>
          </a:xfrm>
          <a:prstGeom prst="rect">
            <a:avLst/>
          </a:prstGeom>
        </p:spPr>
      </p:pic>
    </p:spTree>
    <p:extLst>
      <p:ext uri="{BB962C8B-B14F-4D97-AF65-F5344CB8AC3E}">
        <p14:creationId xmlns:p14="http://schemas.microsoft.com/office/powerpoint/2010/main" val="1274886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8EA7-42EB-4379-4F7B-96F694E175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D07388-EAC2-C001-76CF-A79B3FFA9EC7}"/>
              </a:ext>
            </a:extLst>
          </p:cNvPr>
          <p:cNvSpPr>
            <a:spLocks noGrp="1"/>
          </p:cNvSpPr>
          <p:nvPr>
            <p:ph sz="half" idx="1"/>
          </p:nvPr>
        </p:nvSpPr>
        <p:spPr>
          <a:xfrm>
            <a:off x="457200" y="971550"/>
            <a:ext cx="3581400" cy="3124200"/>
          </a:xfrm>
        </p:spPr>
        <p:txBody>
          <a:bodyPr>
            <a:normAutofit/>
          </a:bodyPr>
          <a:lstStyle/>
          <a:p>
            <a:endParaRPr lang="en-US" sz="2000" dirty="0"/>
          </a:p>
          <a:p>
            <a:pPr marL="342900" indent="-342900">
              <a:buFont typeface="Arial" panose="020B0604020202020204" pitchFamily="34" charset="0"/>
              <a:buChar char="•"/>
            </a:pPr>
            <a:r>
              <a:rPr lang="en-US" sz="2000" dirty="0"/>
              <a:t>Added</a:t>
            </a:r>
            <a:r>
              <a:rPr lang="en-US" sz="2000" b="0" dirty="0"/>
              <a:t> pediatric-specific guideline requirements</a:t>
            </a:r>
          </a:p>
          <a:p>
            <a:endParaRPr lang="en-US" dirty="0"/>
          </a:p>
        </p:txBody>
      </p:sp>
      <p:sp>
        <p:nvSpPr>
          <p:cNvPr id="2" name="Title 1">
            <a:extLst>
              <a:ext uri="{FF2B5EF4-FFF2-40B4-BE49-F238E27FC236}">
                <a16:creationId xmlns:a16="http://schemas.microsoft.com/office/drawing/2014/main" id="{5F88D99D-7DFF-5161-27B4-6FF789A7B372}"/>
              </a:ext>
            </a:extLst>
          </p:cNvPr>
          <p:cNvSpPr>
            <a:spLocks noGrp="1"/>
          </p:cNvSpPr>
          <p:nvPr>
            <p:ph type="title"/>
          </p:nvPr>
        </p:nvSpPr>
        <p:spPr>
          <a:xfrm>
            <a:off x="457200" y="274639"/>
            <a:ext cx="8229600" cy="620712"/>
          </a:xfrm>
        </p:spPr>
        <p:txBody>
          <a:bodyPr>
            <a:normAutofit/>
          </a:bodyPr>
          <a:lstStyle/>
          <a:p>
            <a:r>
              <a:rPr lang="en-US" sz="2800" dirty="0"/>
              <a:t>5.1 Clinical Practice Guidelines</a:t>
            </a:r>
          </a:p>
        </p:txBody>
      </p:sp>
      <p:pic>
        <p:nvPicPr>
          <p:cNvPr id="4" name="Picture 3">
            <a:extLst>
              <a:ext uri="{FF2B5EF4-FFF2-40B4-BE49-F238E27FC236}">
                <a16:creationId xmlns:a16="http://schemas.microsoft.com/office/drawing/2014/main" id="{113DF49B-CB8F-6754-27FC-26FAF2922A9D}"/>
              </a:ext>
            </a:extLst>
          </p:cNvPr>
          <p:cNvPicPr>
            <a:picLocks noChangeAspect="1"/>
          </p:cNvPicPr>
          <p:nvPr/>
        </p:nvPicPr>
        <p:blipFill>
          <a:blip r:embed="rId2"/>
          <a:stretch>
            <a:fillRect/>
          </a:stretch>
        </p:blipFill>
        <p:spPr>
          <a:xfrm>
            <a:off x="285598" y="2891223"/>
            <a:ext cx="2496193" cy="1129020"/>
          </a:xfrm>
          <a:prstGeom prst="rect">
            <a:avLst/>
          </a:prstGeom>
        </p:spPr>
      </p:pic>
      <p:pic>
        <p:nvPicPr>
          <p:cNvPr id="6" name="Picture 5">
            <a:extLst>
              <a:ext uri="{FF2B5EF4-FFF2-40B4-BE49-F238E27FC236}">
                <a16:creationId xmlns:a16="http://schemas.microsoft.com/office/drawing/2014/main" id="{4C2811A6-5685-EE50-BF56-6CFDE2EF3A40}"/>
              </a:ext>
            </a:extLst>
          </p:cNvPr>
          <p:cNvPicPr>
            <a:picLocks noChangeAspect="1"/>
          </p:cNvPicPr>
          <p:nvPr/>
        </p:nvPicPr>
        <p:blipFill>
          <a:blip r:embed="rId3"/>
          <a:stretch>
            <a:fillRect/>
          </a:stretch>
        </p:blipFill>
        <p:spPr>
          <a:xfrm>
            <a:off x="3276600" y="3152197"/>
            <a:ext cx="2763384" cy="792345"/>
          </a:xfrm>
          <a:prstGeom prst="rect">
            <a:avLst/>
          </a:prstGeom>
        </p:spPr>
      </p:pic>
      <p:pic>
        <p:nvPicPr>
          <p:cNvPr id="8" name="Picture 7">
            <a:extLst>
              <a:ext uri="{FF2B5EF4-FFF2-40B4-BE49-F238E27FC236}">
                <a16:creationId xmlns:a16="http://schemas.microsoft.com/office/drawing/2014/main" id="{B3941161-AD0D-1EBA-1673-18C4D119BD24}"/>
              </a:ext>
            </a:extLst>
          </p:cNvPr>
          <p:cNvPicPr>
            <a:picLocks noChangeAspect="1"/>
          </p:cNvPicPr>
          <p:nvPr/>
        </p:nvPicPr>
        <p:blipFill>
          <a:blip r:embed="rId4"/>
          <a:stretch>
            <a:fillRect/>
          </a:stretch>
        </p:blipFill>
        <p:spPr>
          <a:xfrm>
            <a:off x="6534793" y="3152197"/>
            <a:ext cx="1981187" cy="868046"/>
          </a:xfrm>
          <a:prstGeom prst="rect">
            <a:avLst/>
          </a:prstGeom>
        </p:spPr>
      </p:pic>
      <p:pic>
        <p:nvPicPr>
          <p:cNvPr id="7" name="Picture 6">
            <a:extLst>
              <a:ext uri="{FF2B5EF4-FFF2-40B4-BE49-F238E27FC236}">
                <a16:creationId xmlns:a16="http://schemas.microsoft.com/office/drawing/2014/main" id="{7121C913-8F1D-8036-A624-41198CFD76EA}"/>
              </a:ext>
            </a:extLst>
          </p:cNvPr>
          <p:cNvPicPr>
            <a:picLocks noChangeAspect="1"/>
          </p:cNvPicPr>
          <p:nvPr/>
        </p:nvPicPr>
        <p:blipFill>
          <a:blip r:embed="rId5"/>
          <a:stretch>
            <a:fillRect/>
          </a:stretch>
        </p:blipFill>
        <p:spPr>
          <a:xfrm>
            <a:off x="4876800" y="1123257"/>
            <a:ext cx="2681582" cy="1481188"/>
          </a:xfrm>
          <a:prstGeom prst="rect">
            <a:avLst/>
          </a:prstGeom>
        </p:spPr>
      </p:pic>
    </p:spTree>
    <p:extLst>
      <p:ext uri="{BB962C8B-B14F-4D97-AF65-F5344CB8AC3E}">
        <p14:creationId xmlns:p14="http://schemas.microsoft.com/office/powerpoint/2010/main" val="424445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6452-E62C-4083-A924-8468AE40E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DB76A-BFCC-768C-C791-DCBE21A9E219}"/>
              </a:ext>
            </a:extLst>
          </p:cNvPr>
          <p:cNvSpPr>
            <a:spLocks noGrp="1"/>
          </p:cNvSpPr>
          <p:nvPr>
            <p:ph type="title"/>
          </p:nvPr>
        </p:nvSpPr>
        <p:spPr/>
        <p:txBody>
          <a:bodyPr/>
          <a:lstStyle/>
          <a:p>
            <a:r>
              <a:rPr lang="en-US" sz="2400" dirty="0"/>
              <a:t>5.18 Treatment Guidelines for Neurological and Spinal Cord Injuries </a:t>
            </a:r>
            <a:r>
              <a:rPr lang="en-US" sz="2400" i="1" dirty="0">
                <a:solidFill>
                  <a:srgbClr val="FF0000"/>
                </a:solidFill>
              </a:rPr>
              <a:t>New!</a:t>
            </a:r>
            <a:endParaRPr lang="en-US" sz="2400" dirty="0">
              <a:solidFill>
                <a:srgbClr val="FF0000"/>
              </a:solidFill>
            </a:endParaRPr>
          </a:p>
        </p:txBody>
      </p:sp>
      <p:sp>
        <p:nvSpPr>
          <p:cNvPr id="4" name="Content Placeholder 1">
            <a:extLst>
              <a:ext uri="{FF2B5EF4-FFF2-40B4-BE49-F238E27FC236}">
                <a16:creationId xmlns:a16="http://schemas.microsoft.com/office/drawing/2014/main" id="{3CB28069-8CFA-02D1-374F-43A680B50EF1}"/>
              </a:ext>
            </a:extLst>
          </p:cNvPr>
          <p:cNvSpPr txBox="1">
            <a:spLocks/>
          </p:cNvSpPr>
          <p:nvPr/>
        </p:nvSpPr>
        <p:spPr>
          <a:xfrm>
            <a:off x="457200" y="1114454"/>
            <a:ext cx="3981450" cy="620713"/>
          </a:xfrm>
          <a:prstGeom prst="rect">
            <a:avLst/>
          </a:prstGeom>
        </p:spPr>
        <p:txBody>
          <a:bodyPr>
            <a:normAutofit/>
          </a:bodyPr>
          <a:lstStyle>
            <a:lvl1pPr marL="0" indent="0" algn="l" defTabSz="914400" rtl="0" eaLnBrk="1" latinLnBrk="0" hangingPunct="1">
              <a:lnSpc>
                <a:spcPct val="90000"/>
              </a:lnSpc>
              <a:spcBef>
                <a:spcPts val="1000"/>
              </a:spcBef>
              <a:buFontTx/>
              <a:buNone/>
              <a:defRPr sz="2000" kern="1200">
                <a:solidFill>
                  <a:srgbClr val="0F2144"/>
                </a:solidFill>
                <a:latin typeface="Helvetica" pitchFamily="2"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Applicable to LI, LII, LIII-N and all pediatric centers</a:t>
            </a:r>
          </a:p>
        </p:txBody>
      </p:sp>
      <p:sp>
        <p:nvSpPr>
          <p:cNvPr id="8" name="TextBox 7">
            <a:extLst>
              <a:ext uri="{FF2B5EF4-FFF2-40B4-BE49-F238E27FC236}">
                <a16:creationId xmlns:a16="http://schemas.microsoft.com/office/drawing/2014/main" id="{9AC3AD4C-8C29-9D76-5253-EC8CDA62D27E}"/>
              </a:ext>
            </a:extLst>
          </p:cNvPr>
          <p:cNvSpPr txBox="1"/>
          <p:nvPr/>
        </p:nvSpPr>
        <p:spPr>
          <a:xfrm>
            <a:off x="254119" y="1836109"/>
            <a:ext cx="4265416" cy="1559401"/>
          </a:xfrm>
          <a:prstGeom prst="rect">
            <a:avLst/>
          </a:prstGeom>
          <a:noFill/>
        </p:spPr>
        <p:txBody>
          <a:bodyPr wrap="square">
            <a:spAutoFit/>
          </a:bodyPr>
          <a:lstStyle/>
          <a:p>
            <a:pPr indent="-715" defTabSz="685800">
              <a:defRPr/>
            </a:pPr>
            <a:r>
              <a:rPr lang="en-CA" sz="1350" dirty="0">
                <a:solidFill>
                  <a:srgbClr val="000000"/>
                </a:solidFill>
                <a:latin typeface="Arial" panose="020B0604020202020204"/>
              </a:rPr>
              <a:t>All</a:t>
            </a:r>
            <a:r>
              <a:rPr lang="en-CA" sz="1350" spc="-28" dirty="0">
                <a:solidFill>
                  <a:srgbClr val="000000"/>
                </a:solidFill>
                <a:latin typeface="Arial" panose="020B0604020202020204"/>
              </a:rPr>
              <a:t> </a:t>
            </a:r>
            <a:r>
              <a:rPr lang="en-CA" sz="1350" dirty="0">
                <a:solidFill>
                  <a:srgbClr val="000000"/>
                </a:solidFill>
                <a:latin typeface="Arial" panose="020B0604020202020204"/>
              </a:rPr>
              <a:t>trauma</a:t>
            </a:r>
            <a:r>
              <a:rPr lang="en-CA" sz="1350" spc="-11" dirty="0">
                <a:solidFill>
                  <a:srgbClr val="000000"/>
                </a:solidFill>
                <a:latin typeface="Arial" panose="020B0604020202020204"/>
              </a:rPr>
              <a:t> </a:t>
            </a:r>
            <a:r>
              <a:rPr lang="en-CA" sz="1350" dirty="0">
                <a:solidFill>
                  <a:srgbClr val="000000"/>
                </a:solidFill>
                <a:latin typeface="Arial" panose="020B0604020202020204"/>
              </a:rPr>
              <a:t>centers</a:t>
            </a:r>
            <a:r>
              <a:rPr lang="en-CA" sz="1350" spc="-11" dirty="0">
                <a:solidFill>
                  <a:srgbClr val="000000"/>
                </a:solidFill>
                <a:latin typeface="Arial" panose="020B0604020202020204"/>
              </a:rPr>
              <a:t> </a:t>
            </a:r>
            <a:r>
              <a:rPr lang="en-CA" sz="1350" dirty="0">
                <a:solidFill>
                  <a:srgbClr val="000000"/>
                </a:solidFill>
                <a:latin typeface="Arial" panose="020B0604020202020204"/>
              </a:rPr>
              <a:t>must</a:t>
            </a:r>
            <a:r>
              <a:rPr lang="en-CA" sz="1350" spc="-11" dirty="0">
                <a:solidFill>
                  <a:srgbClr val="000000"/>
                </a:solidFill>
                <a:latin typeface="Arial" panose="020B0604020202020204"/>
              </a:rPr>
              <a:t> </a:t>
            </a:r>
            <a:r>
              <a:rPr lang="en-CA" sz="1350" dirty="0">
                <a:solidFill>
                  <a:srgbClr val="000000"/>
                </a:solidFill>
                <a:latin typeface="Arial" panose="020B0604020202020204"/>
              </a:rPr>
              <a:t>have</a:t>
            </a:r>
            <a:r>
              <a:rPr lang="en-CA" sz="1350" spc="-28" dirty="0">
                <a:solidFill>
                  <a:srgbClr val="000000"/>
                </a:solidFill>
                <a:latin typeface="Arial" panose="020B0604020202020204"/>
              </a:rPr>
              <a:t> </a:t>
            </a:r>
            <a:r>
              <a:rPr lang="en-CA" sz="1350" dirty="0">
                <a:solidFill>
                  <a:srgbClr val="000000"/>
                </a:solidFill>
                <a:latin typeface="Arial" panose="020B0604020202020204"/>
              </a:rPr>
              <a:t>treatment</a:t>
            </a:r>
            <a:r>
              <a:rPr lang="en-CA" sz="1350" spc="-11" dirty="0">
                <a:solidFill>
                  <a:srgbClr val="000000"/>
                </a:solidFill>
                <a:latin typeface="Arial" panose="020B0604020202020204"/>
              </a:rPr>
              <a:t> </a:t>
            </a:r>
            <a:r>
              <a:rPr lang="en-CA" sz="1350" dirty="0">
                <a:solidFill>
                  <a:srgbClr val="000000"/>
                </a:solidFill>
                <a:latin typeface="Arial" panose="020B0604020202020204"/>
              </a:rPr>
              <a:t>guidelines</a:t>
            </a:r>
            <a:r>
              <a:rPr lang="en-CA" sz="1350" spc="-11" dirty="0">
                <a:solidFill>
                  <a:srgbClr val="000000"/>
                </a:solidFill>
                <a:latin typeface="Arial" panose="020B0604020202020204"/>
              </a:rPr>
              <a:t> </a:t>
            </a:r>
            <a:r>
              <a:rPr lang="en-CA" sz="1350" dirty="0">
                <a:solidFill>
                  <a:srgbClr val="000000"/>
                </a:solidFill>
                <a:latin typeface="Arial" panose="020B0604020202020204"/>
              </a:rPr>
              <a:t>that cover the following:</a:t>
            </a:r>
          </a:p>
          <a:p>
            <a:pPr marL="257175" indent="-257175" defTabSz="685800">
              <a:buFont typeface="Arial" panose="020B0604020202020204" pitchFamily="34" charset="0"/>
              <a:buChar char="•"/>
              <a:defRPr/>
            </a:pPr>
            <a:r>
              <a:rPr lang="en-CA" sz="1350" dirty="0">
                <a:solidFill>
                  <a:srgbClr val="000000"/>
                </a:solidFill>
                <a:latin typeface="Arial" panose="020B0604020202020204"/>
              </a:rPr>
              <a:t>Which</a:t>
            </a:r>
            <a:r>
              <a:rPr lang="en-CA" sz="1350" spc="-6" dirty="0">
                <a:solidFill>
                  <a:srgbClr val="000000"/>
                </a:solidFill>
                <a:latin typeface="Arial" panose="020B0604020202020204"/>
              </a:rPr>
              <a:t> </a:t>
            </a:r>
            <a:r>
              <a:rPr lang="en-CA" sz="1350" dirty="0">
                <a:solidFill>
                  <a:srgbClr val="000000"/>
                </a:solidFill>
                <a:latin typeface="Arial" panose="020B0604020202020204"/>
              </a:rPr>
              <a:t>patients</a:t>
            </a:r>
            <a:r>
              <a:rPr lang="en-CA" sz="1350" spc="-6" dirty="0">
                <a:solidFill>
                  <a:srgbClr val="000000"/>
                </a:solidFill>
                <a:latin typeface="Arial" panose="020B0604020202020204"/>
              </a:rPr>
              <a:t> </a:t>
            </a:r>
            <a:r>
              <a:rPr lang="en-CA" sz="1350" dirty="0">
                <a:solidFill>
                  <a:srgbClr val="000000"/>
                </a:solidFill>
                <a:latin typeface="Arial" panose="020B0604020202020204"/>
              </a:rPr>
              <a:t>require</a:t>
            </a:r>
            <a:r>
              <a:rPr lang="en-CA" sz="1350" spc="-6" dirty="0">
                <a:solidFill>
                  <a:srgbClr val="000000"/>
                </a:solidFill>
                <a:latin typeface="Arial" panose="020B0604020202020204"/>
              </a:rPr>
              <a:t> </a:t>
            </a:r>
            <a:r>
              <a:rPr lang="en-CA" sz="1350" dirty="0">
                <a:solidFill>
                  <a:srgbClr val="000000"/>
                </a:solidFill>
                <a:latin typeface="Arial" panose="020B0604020202020204"/>
              </a:rPr>
              <a:t>neurosurgical</a:t>
            </a:r>
            <a:r>
              <a:rPr lang="en-CA" sz="1350" spc="-6" dirty="0">
                <a:solidFill>
                  <a:srgbClr val="000000"/>
                </a:solidFill>
                <a:latin typeface="Arial" panose="020B0604020202020204"/>
              </a:rPr>
              <a:t> </a:t>
            </a:r>
            <a:r>
              <a:rPr lang="en-CA" sz="1350" dirty="0">
                <a:solidFill>
                  <a:srgbClr val="000000"/>
                </a:solidFill>
                <a:latin typeface="Arial" panose="020B0604020202020204"/>
              </a:rPr>
              <a:t>consultation</a:t>
            </a:r>
            <a:r>
              <a:rPr lang="en-CA" sz="1350" spc="-6" dirty="0">
                <a:solidFill>
                  <a:srgbClr val="000000"/>
                </a:solidFill>
                <a:latin typeface="Arial" panose="020B0604020202020204"/>
              </a:rPr>
              <a:t> </a:t>
            </a:r>
            <a:r>
              <a:rPr lang="en-CA" sz="1350" dirty="0">
                <a:solidFill>
                  <a:srgbClr val="000000"/>
                </a:solidFill>
                <a:latin typeface="Arial" panose="020B0604020202020204"/>
              </a:rPr>
              <a:t>for traumatic brain injury (TBI)</a:t>
            </a:r>
          </a:p>
          <a:p>
            <a:pPr marL="257175" indent="-257175" defTabSz="685800">
              <a:spcBef>
                <a:spcPts val="74"/>
              </a:spcBef>
              <a:buFont typeface="Arial" panose="020B0604020202020204" pitchFamily="34" charset="0"/>
              <a:buChar char="•"/>
              <a:defRPr/>
            </a:pPr>
            <a:r>
              <a:rPr lang="en-CA" sz="1350" dirty="0">
                <a:solidFill>
                  <a:srgbClr val="000000"/>
                </a:solidFill>
                <a:latin typeface="Arial" panose="020B0604020202020204"/>
              </a:rPr>
              <a:t>Management</a:t>
            </a:r>
            <a:r>
              <a:rPr lang="en-CA" sz="1350" spc="-17" dirty="0">
                <a:solidFill>
                  <a:srgbClr val="000000"/>
                </a:solidFill>
                <a:latin typeface="Arial" panose="020B0604020202020204"/>
              </a:rPr>
              <a:t> </a:t>
            </a:r>
            <a:r>
              <a:rPr lang="en-CA" sz="1350" dirty="0">
                <a:solidFill>
                  <a:srgbClr val="000000"/>
                </a:solidFill>
                <a:latin typeface="Arial" panose="020B0604020202020204"/>
              </a:rPr>
              <a:t>of</a:t>
            </a:r>
            <a:r>
              <a:rPr lang="en-CA" sz="1350" spc="-28" dirty="0">
                <a:solidFill>
                  <a:srgbClr val="000000"/>
                </a:solidFill>
                <a:latin typeface="Arial" panose="020B0604020202020204"/>
              </a:rPr>
              <a:t> </a:t>
            </a:r>
            <a:r>
              <a:rPr lang="en-CA" sz="1350" dirty="0">
                <a:solidFill>
                  <a:srgbClr val="000000"/>
                </a:solidFill>
                <a:latin typeface="Arial" panose="020B0604020202020204"/>
              </a:rPr>
              <a:t>severe</a:t>
            </a:r>
            <a:r>
              <a:rPr lang="en-CA" sz="1350" spc="-11" dirty="0">
                <a:solidFill>
                  <a:srgbClr val="000000"/>
                </a:solidFill>
                <a:latin typeface="Arial" panose="020B0604020202020204"/>
              </a:rPr>
              <a:t> </a:t>
            </a:r>
            <a:r>
              <a:rPr lang="en-CA" sz="1350" dirty="0">
                <a:solidFill>
                  <a:srgbClr val="000000"/>
                </a:solidFill>
                <a:latin typeface="Arial" panose="020B0604020202020204"/>
              </a:rPr>
              <a:t>TBI</a:t>
            </a:r>
            <a:r>
              <a:rPr lang="en-CA" sz="1350" spc="-17" dirty="0">
                <a:solidFill>
                  <a:srgbClr val="000000"/>
                </a:solidFill>
                <a:latin typeface="Arial" panose="020B0604020202020204"/>
              </a:rPr>
              <a:t> </a:t>
            </a:r>
            <a:r>
              <a:rPr lang="en-CA" sz="1350" dirty="0">
                <a:solidFill>
                  <a:srgbClr val="000000"/>
                </a:solidFill>
                <a:latin typeface="Arial" panose="020B0604020202020204"/>
              </a:rPr>
              <a:t>to</a:t>
            </a:r>
            <a:r>
              <a:rPr lang="en-CA" sz="1350" spc="-17" dirty="0">
                <a:solidFill>
                  <a:srgbClr val="000000"/>
                </a:solidFill>
                <a:latin typeface="Arial" panose="020B0604020202020204"/>
              </a:rPr>
              <a:t> </a:t>
            </a:r>
            <a:r>
              <a:rPr lang="en-CA" sz="1350" dirty="0">
                <a:solidFill>
                  <a:srgbClr val="000000"/>
                </a:solidFill>
                <a:latin typeface="Arial" panose="020B0604020202020204"/>
              </a:rPr>
              <a:t>include</a:t>
            </a:r>
            <a:r>
              <a:rPr lang="en-CA" sz="1350" spc="-6" dirty="0">
                <a:solidFill>
                  <a:srgbClr val="000000"/>
                </a:solidFill>
                <a:latin typeface="Arial" panose="020B0604020202020204"/>
              </a:rPr>
              <a:t> </a:t>
            </a:r>
            <a:r>
              <a:rPr lang="en-CA" sz="1350" dirty="0">
                <a:solidFill>
                  <a:srgbClr val="000000"/>
                </a:solidFill>
                <a:latin typeface="Arial" panose="020B0604020202020204"/>
              </a:rPr>
              <a:t>intracranial hypertension</a:t>
            </a:r>
          </a:p>
          <a:p>
            <a:pPr marL="257175" indent="-257175" defTabSz="685800">
              <a:buFont typeface="Arial" panose="020B0604020202020204" pitchFamily="34" charset="0"/>
              <a:buChar char="•"/>
              <a:defRPr/>
            </a:pPr>
            <a:r>
              <a:rPr lang="en-CA" sz="1350" dirty="0">
                <a:solidFill>
                  <a:srgbClr val="000000"/>
                </a:solidFill>
                <a:latin typeface="Arial" panose="020B0604020202020204"/>
              </a:rPr>
              <a:t>Management of spinal cord injury</a:t>
            </a:r>
          </a:p>
        </p:txBody>
      </p:sp>
      <p:pic>
        <p:nvPicPr>
          <p:cNvPr id="9" name="Picture 8">
            <a:extLst>
              <a:ext uri="{FF2B5EF4-FFF2-40B4-BE49-F238E27FC236}">
                <a16:creationId xmlns:a16="http://schemas.microsoft.com/office/drawing/2014/main" id="{7E590081-002A-6914-C082-19219226E0F2}"/>
              </a:ext>
            </a:extLst>
          </p:cNvPr>
          <p:cNvPicPr>
            <a:picLocks noChangeAspect="1"/>
          </p:cNvPicPr>
          <p:nvPr/>
        </p:nvPicPr>
        <p:blipFill>
          <a:blip r:embed="rId2"/>
          <a:stretch>
            <a:fillRect/>
          </a:stretch>
        </p:blipFill>
        <p:spPr>
          <a:xfrm>
            <a:off x="4804817" y="895351"/>
            <a:ext cx="1844100" cy="2429335"/>
          </a:xfrm>
          <a:prstGeom prst="rect">
            <a:avLst/>
          </a:prstGeom>
        </p:spPr>
      </p:pic>
      <p:pic>
        <p:nvPicPr>
          <p:cNvPr id="10" name="Picture 9">
            <a:extLst>
              <a:ext uri="{FF2B5EF4-FFF2-40B4-BE49-F238E27FC236}">
                <a16:creationId xmlns:a16="http://schemas.microsoft.com/office/drawing/2014/main" id="{B6FF1815-307E-9318-0CFB-8D0E9558AB30}"/>
              </a:ext>
            </a:extLst>
          </p:cNvPr>
          <p:cNvPicPr>
            <a:picLocks/>
          </p:cNvPicPr>
          <p:nvPr/>
        </p:nvPicPr>
        <p:blipFill>
          <a:blip r:embed="rId3"/>
          <a:stretch>
            <a:fillRect/>
          </a:stretch>
        </p:blipFill>
        <p:spPr>
          <a:xfrm>
            <a:off x="6842700" y="1836109"/>
            <a:ext cx="1844100" cy="2430000"/>
          </a:xfrm>
          <a:prstGeom prst="rect">
            <a:avLst/>
          </a:prstGeom>
        </p:spPr>
      </p:pic>
    </p:spTree>
    <p:extLst>
      <p:ext uri="{BB962C8B-B14F-4D97-AF65-F5344CB8AC3E}">
        <p14:creationId xmlns:p14="http://schemas.microsoft.com/office/powerpoint/2010/main" val="1410163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Return to In-Person Site Visits!</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lstStyle/>
          <a:p>
            <a:r>
              <a:rPr lang="en-US" dirty="0"/>
              <a:t>Andrew Bernard, MD, FACS</a:t>
            </a:r>
          </a:p>
          <a:p>
            <a:r>
              <a:rPr lang="en-US" dirty="0"/>
              <a:t>VRC Program Area Vice Chair</a:t>
            </a:r>
          </a:p>
        </p:txBody>
      </p:sp>
    </p:spTree>
    <p:extLst>
      <p:ext uri="{BB962C8B-B14F-4D97-AF65-F5344CB8AC3E}">
        <p14:creationId xmlns:p14="http://schemas.microsoft.com/office/powerpoint/2010/main" val="1168300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7E1B-6F4A-6C9F-C803-5CB728A8B803}"/>
              </a:ext>
            </a:extLst>
          </p:cNvPr>
          <p:cNvSpPr>
            <a:spLocks noGrp="1"/>
          </p:cNvSpPr>
          <p:nvPr>
            <p:ph type="title"/>
          </p:nvPr>
        </p:nvSpPr>
        <p:spPr/>
        <p:txBody>
          <a:bodyPr/>
          <a:lstStyle/>
          <a:p>
            <a:r>
              <a:rPr lang="en-US" dirty="0"/>
              <a:t>In-Person Site Visits</a:t>
            </a:r>
          </a:p>
        </p:txBody>
      </p:sp>
      <p:sp>
        <p:nvSpPr>
          <p:cNvPr id="3" name="Content Placeholder 2">
            <a:extLst>
              <a:ext uri="{FF2B5EF4-FFF2-40B4-BE49-F238E27FC236}">
                <a16:creationId xmlns:a16="http://schemas.microsoft.com/office/drawing/2014/main" id="{160AAADC-A8A4-F81D-3887-1D7EFE76A2BB}"/>
              </a:ext>
            </a:extLst>
          </p:cNvPr>
          <p:cNvSpPr>
            <a:spLocks noGrp="1"/>
          </p:cNvSpPr>
          <p:nvPr>
            <p:ph idx="1"/>
          </p:nvPr>
        </p:nvSpPr>
        <p:spPr>
          <a:xfrm>
            <a:off x="884663" y="1200150"/>
            <a:ext cx="8229600" cy="3106737"/>
          </a:xfrm>
        </p:spPr>
        <p:txBody>
          <a:bodyPr/>
          <a:lstStyle/>
          <a:p>
            <a:pPr marL="342900" indent="-342900">
              <a:buFont typeface="Arial" panose="020B0604020202020204" pitchFamily="34" charset="0"/>
              <a:buChar char="•"/>
            </a:pPr>
            <a:r>
              <a:rPr lang="en-US" dirty="0"/>
              <a:t>Consultation site visits: </a:t>
            </a:r>
            <a:r>
              <a:rPr lang="en-US" b="1" dirty="0"/>
              <a:t>October 1</a:t>
            </a:r>
            <a:r>
              <a:rPr lang="en-US" b="1" baseline="30000" dirty="0"/>
              <a:t>st</a:t>
            </a:r>
            <a:endParaRPr lang="en-US" b="1"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Initial verification site visits: </a:t>
            </a:r>
            <a:r>
              <a:rPr lang="en-US" b="1" dirty="0"/>
              <a:t>January 1</a:t>
            </a:r>
            <a:r>
              <a:rPr lang="en-US" b="1" baseline="30000" dirty="0"/>
              <a:t>st</a:t>
            </a:r>
            <a:endParaRPr lang="en-US" b="1"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Renewal and corrective action site visits will remain virtual</a:t>
            </a:r>
          </a:p>
        </p:txBody>
      </p:sp>
    </p:spTree>
    <p:extLst>
      <p:ext uri="{BB962C8B-B14F-4D97-AF65-F5344CB8AC3E}">
        <p14:creationId xmlns:p14="http://schemas.microsoft.com/office/powerpoint/2010/main" val="527869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AA86-DA39-B0B4-4367-AD7CEBB5680A}"/>
              </a:ext>
            </a:extLst>
          </p:cNvPr>
          <p:cNvSpPr>
            <a:spLocks noGrp="1"/>
          </p:cNvSpPr>
          <p:nvPr>
            <p:ph type="title"/>
          </p:nvPr>
        </p:nvSpPr>
        <p:spPr>
          <a:xfrm>
            <a:off x="76200" y="274639"/>
            <a:ext cx="8991600" cy="620712"/>
          </a:xfrm>
        </p:spPr>
        <p:txBody>
          <a:bodyPr/>
          <a:lstStyle/>
          <a:p>
            <a:r>
              <a:rPr lang="en-US" sz="3000" dirty="0"/>
              <a:t>Virtual vs. In-Person:  </a:t>
            </a:r>
            <a:r>
              <a:rPr lang="en-US" sz="3000" b="0" dirty="0"/>
              <a:t>What will change?</a:t>
            </a:r>
            <a:br>
              <a:rPr lang="en-US" dirty="0"/>
            </a:br>
            <a:endParaRPr lang="en-US" dirty="0"/>
          </a:p>
        </p:txBody>
      </p:sp>
      <p:sp>
        <p:nvSpPr>
          <p:cNvPr id="3" name="Content Placeholder 2">
            <a:extLst>
              <a:ext uri="{FF2B5EF4-FFF2-40B4-BE49-F238E27FC236}">
                <a16:creationId xmlns:a16="http://schemas.microsoft.com/office/drawing/2014/main" id="{D1931C34-F4E1-103E-D835-18EF89BDD7A2}"/>
              </a:ext>
            </a:extLst>
          </p:cNvPr>
          <p:cNvSpPr>
            <a:spLocks noGrp="1"/>
          </p:cNvSpPr>
          <p:nvPr>
            <p:ph idx="1"/>
          </p:nvPr>
        </p:nvSpPr>
        <p:spPr>
          <a:xfrm>
            <a:off x="857596" y="1352550"/>
            <a:ext cx="8229600" cy="3106737"/>
          </a:xfrm>
        </p:spPr>
        <p:txBody>
          <a:bodyPr/>
          <a:lstStyle/>
          <a:p>
            <a:r>
              <a:rPr lang="en-US" dirty="0"/>
              <a:t>Our goal is consistency!</a:t>
            </a:r>
          </a:p>
          <a:p>
            <a:endParaRPr lang="en-US" dirty="0"/>
          </a:p>
          <a:p>
            <a:r>
              <a:rPr lang="en-US" dirty="0"/>
              <a:t>What will be different? </a:t>
            </a:r>
          </a:p>
          <a:p>
            <a:pPr marL="800100" lvl="1" indent="-342900">
              <a:buFont typeface="Arial" panose="020B0604020202020204" pitchFamily="34" charset="0"/>
              <a:buChar char="•"/>
            </a:pPr>
            <a:r>
              <a:rPr lang="en-US" sz="1900" dirty="0">
                <a:solidFill>
                  <a:schemeClr val="tx2"/>
                </a:solidFill>
              </a:rPr>
              <a:t>Travel</a:t>
            </a:r>
          </a:p>
          <a:p>
            <a:pPr marL="1485900" lvl="2" indent="-342900">
              <a:buFont typeface="Arial" panose="020B0604020202020204" pitchFamily="34" charset="0"/>
              <a:buChar char="•"/>
            </a:pPr>
            <a:r>
              <a:rPr lang="en-US" sz="1600" dirty="0">
                <a:solidFill>
                  <a:schemeClr val="tx2"/>
                </a:solidFill>
              </a:rPr>
              <a:t>Hospital will cover hotel and food while on site</a:t>
            </a:r>
          </a:p>
          <a:p>
            <a:pPr marL="1485900" lvl="2" indent="-342900">
              <a:buFont typeface="Arial" panose="020B0604020202020204" pitchFamily="34" charset="0"/>
              <a:buChar char="•"/>
            </a:pPr>
            <a:r>
              <a:rPr lang="en-US" sz="1600" dirty="0">
                <a:solidFill>
                  <a:schemeClr val="tx2"/>
                </a:solidFill>
              </a:rPr>
              <a:t>ACS will cover transportation</a:t>
            </a:r>
          </a:p>
          <a:p>
            <a:pPr marL="800100" lvl="1" indent="-342900">
              <a:buFont typeface="Arial" panose="020B0604020202020204" pitchFamily="34" charset="0"/>
              <a:buChar char="•"/>
            </a:pPr>
            <a:r>
              <a:rPr lang="en-US" sz="1900" dirty="0">
                <a:solidFill>
                  <a:schemeClr val="tx2"/>
                </a:solidFill>
              </a:rPr>
              <a:t>Tour</a:t>
            </a:r>
            <a:endParaRPr lang="en-US" sz="1600" dirty="0">
              <a:solidFill>
                <a:schemeClr val="tx2"/>
              </a:solidFill>
            </a:endParaRPr>
          </a:p>
          <a:p>
            <a:pPr lvl="2" indent="0"/>
            <a:endParaRPr lang="en-US" sz="1400" dirty="0">
              <a:solidFill>
                <a:schemeClr val="tx2"/>
              </a:solidFill>
            </a:endParaRPr>
          </a:p>
          <a:p>
            <a:endParaRPr lang="en-US" dirty="0"/>
          </a:p>
          <a:p>
            <a:endParaRPr lang="en-US" dirty="0"/>
          </a:p>
          <a:p>
            <a:endParaRPr lang="en-US" dirty="0"/>
          </a:p>
        </p:txBody>
      </p:sp>
    </p:spTree>
    <p:extLst>
      <p:ext uri="{BB962C8B-B14F-4D97-AF65-F5344CB8AC3E}">
        <p14:creationId xmlns:p14="http://schemas.microsoft.com/office/powerpoint/2010/main" val="407836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CD74-6C97-A003-528D-D24C0A24A4EA}"/>
              </a:ext>
            </a:extLst>
          </p:cNvPr>
          <p:cNvSpPr>
            <a:spLocks noGrp="1"/>
          </p:cNvSpPr>
          <p:nvPr>
            <p:ph type="title"/>
          </p:nvPr>
        </p:nvSpPr>
        <p:spPr>
          <a:xfrm>
            <a:off x="152400" y="274639"/>
            <a:ext cx="8915400" cy="620712"/>
          </a:xfrm>
        </p:spPr>
        <p:txBody>
          <a:bodyPr/>
          <a:lstStyle/>
          <a:p>
            <a:r>
              <a:rPr lang="en-US" sz="3100" dirty="0"/>
              <a:t>Virtual vs. In-Person: </a:t>
            </a:r>
            <a:r>
              <a:rPr lang="en-US" sz="3100" b="0" dirty="0"/>
              <a:t>What remains the same?</a:t>
            </a:r>
          </a:p>
        </p:txBody>
      </p:sp>
      <p:sp>
        <p:nvSpPr>
          <p:cNvPr id="3" name="Content Placeholder 2">
            <a:extLst>
              <a:ext uri="{FF2B5EF4-FFF2-40B4-BE49-F238E27FC236}">
                <a16:creationId xmlns:a16="http://schemas.microsoft.com/office/drawing/2014/main" id="{F78C0C56-3068-18D0-C729-FA4E11437EA4}"/>
              </a:ext>
            </a:extLst>
          </p:cNvPr>
          <p:cNvSpPr>
            <a:spLocks noGrp="1"/>
          </p:cNvSpPr>
          <p:nvPr>
            <p:ph idx="1"/>
          </p:nvPr>
        </p:nvSpPr>
        <p:spPr>
          <a:xfrm>
            <a:off x="609600" y="1018381"/>
            <a:ext cx="8229600" cy="3106737"/>
          </a:xfrm>
        </p:spPr>
        <p:txBody>
          <a:bodyPr/>
          <a:lstStyle/>
          <a:p>
            <a:pPr marL="342900" indent="-342900">
              <a:buFont typeface="Arial" panose="020B0604020202020204" pitchFamily="34" charset="0"/>
              <a:buChar char="•"/>
            </a:pPr>
            <a:r>
              <a:rPr lang="en-US" dirty="0"/>
              <a:t>Pre-selected Chart Review</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Pre-review call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PRQ meeting </a:t>
            </a:r>
          </a:p>
        </p:txBody>
      </p:sp>
    </p:spTree>
    <p:extLst>
      <p:ext uri="{BB962C8B-B14F-4D97-AF65-F5344CB8AC3E}">
        <p14:creationId xmlns:p14="http://schemas.microsoft.com/office/powerpoint/2010/main" val="4139286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9B21-0980-6A46-9014-E4D9258577FB}"/>
              </a:ext>
            </a:extLst>
          </p:cNvPr>
          <p:cNvSpPr>
            <a:spLocks noGrp="1"/>
          </p:cNvSpPr>
          <p:nvPr>
            <p:ph type="title"/>
          </p:nvPr>
        </p:nvSpPr>
        <p:spPr>
          <a:xfrm>
            <a:off x="464457" y="3105150"/>
            <a:ext cx="8305800" cy="993775"/>
          </a:xfrm>
        </p:spPr>
        <p:txBody>
          <a:bodyPr/>
          <a:lstStyle/>
          <a:p>
            <a:r>
              <a:rPr lang="en-US" dirty="0"/>
              <a:t>Michael Dingeldein, MD, FACS</a:t>
            </a:r>
          </a:p>
        </p:txBody>
      </p:sp>
      <p:sp>
        <p:nvSpPr>
          <p:cNvPr id="3" name="Content Placeholder 2">
            <a:extLst>
              <a:ext uri="{FF2B5EF4-FFF2-40B4-BE49-F238E27FC236}">
                <a16:creationId xmlns:a16="http://schemas.microsoft.com/office/drawing/2014/main" id="{A014D98C-0029-3404-7062-938E8270FA19}"/>
              </a:ext>
            </a:extLst>
          </p:cNvPr>
          <p:cNvSpPr>
            <a:spLocks noGrp="1"/>
          </p:cNvSpPr>
          <p:nvPr>
            <p:ph idx="1"/>
          </p:nvPr>
        </p:nvSpPr>
        <p:spPr>
          <a:xfrm>
            <a:off x="457200" y="3998913"/>
            <a:ext cx="8305800" cy="1125537"/>
          </a:xfrm>
        </p:spPr>
        <p:txBody>
          <a:bodyPr/>
          <a:lstStyle/>
          <a:p>
            <a:r>
              <a:rPr lang="en-US" dirty="0"/>
              <a:t>COT Pediatric Surgery Chair </a:t>
            </a:r>
          </a:p>
        </p:txBody>
      </p:sp>
    </p:spTree>
    <p:extLst>
      <p:ext uri="{BB962C8B-B14F-4D97-AF65-F5344CB8AC3E}">
        <p14:creationId xmlns:p14="http://schemas.microsoft.com/office/powerpoint/2010/main" val="3007761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B702-F89E-59C1-1FED-2019D1528FF1}"/>
              </a:ext>
            </a:extLst>
          </p:cNvPr>
          <p:cNvSpPr>
            <a:spLocks noGrp="1"/>
          </p:cNvSpPr>
          <p:nvPr>
            <p:ph type="title"/>
          </p:nvPr>
        </p:nvSpPr>
        <p:spPr/>
        <p:txBody>
          <a:bodyPr/>
          <a:lstStyle/>
          <a:p>
            <a:r>
              <a:rPr lang="en-US" sz="2800" dirty="0"/>
              <a:t>2.8 Trauma Medical Director Requirements</a:t>
            </a:r>
          </a:p>
        </p:txBody>
      </p:sp>
      <p:graphicFrame>
        <p:nvGraphicFramePr>
          <p:cNvPr id="10" name="Content Placeholder 17">
            <a:extLst>
              <a:ext uri="{FF2B5EF4-FFF2-40B4-BE49-F238E27FC236}">
                <a16:creationId xmlns:a16="http://schemas.microsoft.com/office/drawing/2014/main" id="{2D3DD160-0F14-7BA0-6332-8CC29E138F4A}"/>
              </a:ext>
            </a:extLst>
          </p:cNvPr>
          <p:cNvGraphicFramePr>
            <a:graphicFrameLocks/>
          </p:cNvGraphicFramePr>
          <p:nvPr/>
        </p:nvGraphicFramePr>
        <p:xfrm>
          <a:off x="3608173" y="736883"/>
          <a:ext cx="5301050" cy="3520440"/>
        </p:xfrm>
        <a:graphic>
          <a:graphicData uri="http://schemas.openxmlformats.org/drawingml/2006/table">
            <a:tbl>
              <a:tblPr firstRow="1" bandRow="1">
                <a:tableStyleId>{5C22544A-7EE6-4342-B048-85BDC9FD1C3A}</a:tableStyleId>
              </a:tblPr>
              <a:tblGrid>
                <a:gridCol w="1248034">
                  <a:extLst>
                    <a:ext uri="{9D8B030D-6E8A-4147-A177-3AD203B41FA5}">
                      <a16:colId xmlns:a16="http://schemas.microsoft.com/office/drawing/2014/main" val="3334070609"/>
                    </a:ext>
                  </a:extLst>
                </a:gridCol>
                <a:gridCol w="691978">
                  <a:extLst>
                    <a:ext uri="{9D8B030D-6E8A-4147-A177-3AD203B41FA5}">
                      <a16:colId xmlns:a16="http://schemas.microsoft.com/office/drawing/2014/main" val="1694802461"/>
                    </a:ext>
                  </a:extLst>
                </a:gridCol>
                <a:gridCol w="1121264">
                  <a:extLst>
                    <a:ext uri="{9D8B030D-6E8A-4147-A177-3AD203B41FA5}">
                      <a16:colId xmlns:a16="http://schemas.microsoft.com/office/drawing/2014/main" val="3150969408"/>
                    </a:ext>
                  </a:extLst>
                </a:gridCol>
                <a:gridCol w="2239774">
                  <a:extLst>
                    <a:ext uri="{9D8B030D-6E8A-4147-A177-3AD203B41FA5}">
                      <a16:colId xmlns:a16="http://schemas.microsoft.com/office/drawing/2014/main" val="2565050304"/>
                    </a:ext>
                  </a:extLst>
                </a:gridCol>
              </a:tblGrid>
              <a:tr h="251460">
                <a:tc>
                  <a:txBody>
                    <a:bodyPr/>
                    <a:lstStyle/>
                    <a:p>
                      <a:endParaRPr lang="en-US" sz="1200" dirty="0">
                        <a:solidFill>
                          <a:schemeClr val="tx2"/>
                        </a:solidFill>
                      </a:endParaRPr>
                    </a:p>
                  </a:txBody>
                  <a:tcPr marL="68580" marR="68580" marT="34290" marB="34290"/>
                </a:tc>
                <a:tc>
                  <a:txBody>
                    <a:bodyPr/>
                    <a:lstStyle/>
                    <a:p>
                      <a:pPr algn="ctr"/>
                      <a:r>
                        <a:rPr lang="en-US" sz="1200" dirty="0">
                          <a:solidFill>
                            <a:schemeClr val="bg1"/>
                          </a:solidFill>
                        </a:rPr>
                        <a:t>Current</a:t>
                      </a:r>
                    </a:p>
                  </a:txBody>
                  <a:tcPr marL="68580" marR="68580" marT="34290" marB="34290"/>
                </a:tc>
                <a:tc>
                  <a:txBody>
                    <a:bodyPr/>
                    <a:lstStyle/>
                    <a:p>
                      <a:pPr algn="ctr"/>
                      <a:r>
                        <a:rPr lang="en-US" sz="1200" dirty="0">
                          <a:solidFill>
                            <a:schemeClr val="bg1"/>
                          </a:solidFill>
                        </a:rPr>
                        <a:t>Future</a:t>
                      </a:r>
                    </a:p>
                  </a:txBody>
                  <a:tcPr marL="68580" marR="68580" marT="34290" marB="34290"/>
                </a:tc>
                <a:tc>
                  <a:txBody>
                    <a:bodyPr/>
                    <a:lstStyle/>
                    <a:p>
                      <a:r>
                        <a:rPr lang="en-US" sz="1200" dirty="0">
                          <a:solidFill>
                            <a:schemeClr val="bg1"/>
                          </a:solidFill>
                        </a:rPr>
                        <a:t>Applicable standard</a:t>
                      </a:r>
                    </a:p>
                  </a:txBody>
                  <a:tcPr marL="68580" marR="68580" marT="34290" marB="34290"/>
                </a:tc>
                <a:extLst>
                  <a:ext uri="{0D108BD9-81ED-4DB2-BD59-A6C34878D82A}">
                    <a16:rowId xmlns:a16="http://schemas.microsoft.com/office/drawing/2014/main" val="2741298401"/>
                  </a:ext>
                </a:extLst>
              </a:tr>
              <a:tr h="434340">
                <a:tc>
                  <a:txBody>
                    <a:bodyPr/>
                    <a:lstStyle/>
                    <a:p>
                      <a:r>
                        <a:rPr lang="en-US" sz="1200" dirty="0">
                          <a:solidFill>
                            <a:schemeClr val="tx2"/>
                          </a:solidFill>
                        </a:rPr>
                        <a:t>Affiliate TMD</a:t>
                      </a:r>
                    </a:p>
                  </a:txBody>
                  <a:tcPr marL="68580" marR="68580" marT="34290" marB="34290"/>
                </a:tc>
                <a:tc>
                  <a:txBody>
                    <a:bodyPr/>
                    <a:lstStyle/>
                    <a:p>
                      <a:pPr algn="ctr"/>
                      <a:r>
                        <a:rPr lang="en-US" sz="1200" dirty="0">
                          <a:solidFill>
                            <a:schemeClr val="tx2"/>
                          </a:solidFill>
                        </a:rPr>
                        <a:t>Yes</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marL="115888" indent="-115888">
                        <a:buFont typeface="Arial" panose="020B0604020202020204" pitchFamily="34" charset="0"/>
                        <a:buChar char="•"/>
                      </a:pPr>
                      <a:r>
                        <a:rPr lang="en-US" sz="1200" dirty="0">
                          <a:solidFill>
                            <a:schemeClr val="tx2"/>
                          </a:solidFill>
                        </a:rPr>
                        <a:t>2.8 Trauma Medical Director Requirements</a:t>
                      </a:r>
                    </a:p>
                  </a:txBody>
                  <a:tcPr marL="68580" marR="68580" marT="34290" marB="34290"/>
                </a:tc>
                <a:extLst>
                  <a:ext uri="{0D108BD9-81ED-4DB2-BD59-A6C34878D82A}">
                    <a16:rowId xmlns:a16="http://schemas.microsoft.com/office/drawing/2014/main" val="1380486537"/>
                  </a:ext>
                </a:extLst>
              </a:tr>
              <a:tr h="434340">
                <a:tc>
                  <a:txBody>
                    <a:bodyPr/>
                    <a:lstStyle/>
                    <a:p>
                      <a:r>
                        <a:rPr lang="en-US" sz="1200" dirty="0">
                          <a:solidFill>
                            <a:schemeClr val="tx2"/>
                          </a:solidFill>
                        </a:rPr>
                        <a:t>PALS</a:t>
                      </a:r>
                    </a:p>
                  </a:txBody>
                  <a:tcPr marL="68580" marR="68580" marT="34290" marB="34290"/>
                </a:tc>
                <a:tc>
                  <a:txBody>
                    <a:bodyPr/>
                    <a:lstStyle/>
                    <a:p>
                      <a:pPr algn="ctr"/>
                      <a:r>
                        <a:rPr lang="en-US" sz="1200" dirty="0">
                          <a:solidFill>
                            <a:schemeClr val="tx2"/>
                          </a:solidFill>
                        </a:rPr>
                        <a:t>Yes</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E2841"/>
                          </a:solidFill>
                          <a:effectLst/>
                          <a:uLnTx/>
                          <a:uFillTx/>
                          <a:latin typeface="Aptos" panose="02110004020202020204"/>
                          <a:ea typeface="+mn-ea"/>
                          <a:cs typeface="+mn-cs"/>
                        </a:rPr>
                        <a:t>2.8 Trauma Medical Director Requirements</a:t>
                      </a:r>
                      <a:endParaRPr kumimoji="0" lang="en-US" sz="1200" b="0" i="0" u="none" strike="noStrike" kern="1200" cap="none" spc="0" normalizeH="0" baseline="0" noProof="0" dirty="0">
                        <a:ln>
                          <a:noFill/>
                        </a:ln>
                        <a:solidFill>
                          <a:srgbClr val="0E2841"/>
                        </a:solidFill>
                        <a:effectLst/>
                        <a:uLnTx/>
                        <a:uFillTx/>
                        <a:latin typeface="Aptos" panose="02110004020202020204"/>
                        <a:ea typeface="+mn-ea"/>
                        <a:cs typeface="+mn-cs"/>
                      </a:endParaRPr>
                    </a:p>
                  </a:txBody>
                  <a:tcPr marL="68580" marR="68580" marT="34290" marB="34290"/>
                </a:tc>
                <a:extLst>
                  <a:ext uri="{0D108BD9-81ED-4DB2-BD59-A6C34878D82A}">
                    <a16:rowId xmlns:a16="http://schemas.microsoft.com/office/drawing/2014/main" val="706163969"/>
                  </a:ext>
                </a:extLst>
              </a:tr>
              <a:tr h="434340">
                <a:tc>
                  <a:txBody>
                    <a:bodyPr/>
                    <a:lstStyle/>
                    <a:p>
                      <a:r>
                        <a:rPr lang="en-US" sz="1200" dirty="0">
                          <a:solidFill>
                            <a:schemeClr val="tx2"/>
                          </a:solidFill>
                        </a:rPr>
                        <a:t>Pediatric specific CME</a:t>
                      </a:r>
                    </a:p>
                  </a:txBody>
                  <a:tcPr marL="68580" marR="68580" marT="34290" marB="34290"/>
                </a:tc>
                <a:tc>
                  <a:txBody>
                    <a:bodyPr/>
                    <a:lstStyle/>
                    <a:p>
                      <a:pPr algn="ctr"/>
                      <a:r>
                        <a:rPr lang="en-US" sz="1200" dirty="0">
                          <a:solidFill>
                            <a:schemeClr val="tx2"/>
                          </a:solidFill>
                        </a:rPr>
                        <a:t>9 of 36</a:t>
                      </a:r>
                    </a:p>
                  </a:txBody>
                  <a:tcPr marL="68580" marR="68580" marT="34290" marB="34290"/>
                </a:tc>
                <a:tc>
                  <a:txBody>
                    <a:bodyPr/>
                    <a:lstStyle/>
                    <a:p>
                      <a:pPr algn="ctr"/>
                      <a:r>
                        <a:rPr lang="en-US" sz="1200" dirty="0">
                          <a:solidFill>
                            <a:schemeClr val="tx2"/>
                          </a:solidFill>
                        </a:rPr>
                        <a:t>12 of 36</a:t>
                      </a:r>
                    </a:p>
                  </a:txBody>
                  <a:tcPr marL="68580" marR="68580" marT="34290" marB="3429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E2841"/>
                          </a:solidFill>
                          <a:effectLst/>
                          <a:uLnTx/>
                          <a:uFillTx/>
                          <a:latin typeface="Aptos" panose="02110004020202020204"/>
                          <a:ea typeface="+mn-ea"/>
                          <a:cs typeface="+mn-cs"/>
                        </a:rPr>
                        <a:t>2.8 Trauma Medical Director Requirements</a:t>
                      </a:r>
                    </a:p>
                  </a:txBody>
                  <a:tcPr marL="68580" marR="68580" marT="34290" marB="34290"/>
                </a:tc>
                <a:extLst>
                  <a:ext uri="{0D108BD9-81ED-4DB2-BD59-A6C34878D82A}">
                    <a16:rowId xmlns:a16="http://schemas.microsoft.com/office/drawing/2014/main" val="3053591907"/>
                  </a:ext>
                </a:extLst>
              </a:tr>
              <a:tr h="1165860">
                <a:tc>
                  <a:txBody>
                    <a:bodyPr/>
                    <a:lstStyle/>
                    <a:p>
                      <a:r>
                        <a:rPr lang="en-US" sz="1200" dirty="0">
                          <a:solidFill>
                            <a:schemeClr val="tx2"/>
                          </a:solidFill>
                        </a:rPr>
                        <a:t>Pediatric liaison</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algn="ctr"/>
                      <a:r>
                        <a:rPr lang="en-US" sz="1200" dirty="0">
                          <a:solidFill>
                            <a:schemeClr val="tx2"/>
                          </a:solidFill>
                        </a:rPr>
                        <a:t>Yes – with 12 hours trauma CME/50% attendance at PIPS committee</a:t>
                      </a:r>
                    </a:p>
                  </a:txBody>
                  <a:tcPr marL="68580" marR="68580" marT="34290" marB="3429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2"/>
                          </a:solidFill>
                        </a:rPr>
                        <a:t>2.8 Trauma Medical Director Requirements</a:t>
                      </a:r>
                    </a:p>
                    <a:p>
                      <a:pPr marL="115888" indent="-115888">
                        <a:buFont typeface="Arial" panose="020B0604020202020204" pitchFamily="34" charset="0"/>
                        <a:buChar char="•"/>
                      </a:pPr>
                      <a:r>
                        <a:rPr lang="en-US" sz="1200" dirty="0">
                          <a:solidFill>
                            <a:schemeClr val="tx2"/>
                          </a:solidFill>
                        </a:rPr>
                        <a:t>4.4 Specialty Liaisons to the Trauma Service</a:t>
                      </a:r>
                    </a:p>
                    <a:p>
                      <a:pPr marL="115888" indent="-115888">
                        <a:buFont typeface="Arial" panose="020B0604020202020204" pitchFamily="34" charset="0"/>
                        <a:buChar char="•"/>
                      </a:pPr>
                      <a:r>
                        <a:rPr lang="en-US" sz="1200" kern="1200" dirty="0">
                          <a:solidFill>
                            <a:schemeClr val="tx2"/>
                          </a:solidFill>
                          <a:effectLst/>
                          <a:latin typeface="+mn-lt"/>
                          <a:ea typeface="+mn-ea"/>
                          <a:cs typeface="+mn-cs"/>
                        </a:rPr>
                        <a:t>7.6 Trauma Multidisciplinary PIPS Committee </a:t>
                      </a:r>
                      <a:endParaRPr lang="en-US" sz="1200" dirty="0">
                        <a:solidFill>
                          <a:schemeClr val="tx2"/>
                        </a:solidFill>
                      </a:endParaRPr>
                    </a:p>
                  </a:txBody>
                  <a:tcPr marL="68580" marR="68580" marT="34290" marB="34290"/>
                </a:tc>
                <a:extLst>
                  <a:ext uri="{0D108BD9-81ED-4DB2-BD59-A6C34878D82A}">
                    <a16:rowId xmlns:a16="http://schemas.microsoft.com/office/drawing/2014/main" val="430792589"/>
                  </a:ext>
                </a:extLst>
              </a:tr>
              <a:tr h="800100">
                <a:tc>
                  <a:txBody>
                    <a:bodyPr/>
                    <a:lstStyle/>
                    <a:p>
                      <a:r>
                        <a:rPr lang="en-US" sz="1200" dirty="0">
                          <a:solidFill>
                            <a:schemeClr val="tx2"/>
                          </a:solidFill>
                        </a:rPr>
                        <a:t>Pediatric surgical response criteria</a:t>
                      </a:r>
                    </a:p>
                  </a:txBody>
                  <a:tcPr marL="68580" marR="68580" marT="34290" marB="34290"/>
                </a:tc>
                <a:tc>
                  <a:txBody>
                    <a:bodyPr/>
                    <a:lstStyle/>
                    <a:p>
                      <a:pPr algn="ctr"/>
                      <a:r>
                        <a:rPr lang="en-US" sz="1200" dirty="0">
                          <a:solidFill>
                            <a:schemeClr val="tx2"/>
                          </a:solidFill>
                        </a:rPr>
                        <a:t>No</a:t>
                      </a:r>
                    </a:p>
                  </a:txBody>
                  <a:tcPr marL="68580" marR="68580" marT="34290" marB="34290"/>
                </a:tc>
                <a:tc>
                  <a:txBody>
                    <a:bodyPr/>
                    <a:lstStyle/>
                    <a:p>
                      <a:pPr algn="ctr"/>
                      <a:r>
                        <a:rPr lang="en-US" sz="1200" dirty="0">
                          <a:solidFill>
                            <a:schemeClr val="tx2"/>
                          </a:solidFill>
                        </a:rPr>
                        <a:t>Yes</a:t>
                      </a:r>
                    </a:p>
                  </a:txBody>
                  <a:tcPr marL="68580" marR="68580" marT="34290" marB="34290"/>
                </a:tc>
                <a:tc>
                  <a:txBody>
                    <a:bodyPr/>
                    <a:lstStyle/>
                    <a:p>
                      <a:pPr marL="115888" indent="-115888">
                        <a:buFont typeface="Arial" panose="020B0604020202020204" pitchFamily="34" charset="0"/>
                        <a:buChar char="•"/>
                      </a:pPr>
                      <a:r>
                        <a:rPr lang="en-US" sz="1200" dirty="0">
                          <a:solidFill>
                            <a:schemeClr val="tx2"/>
                          </a:solidFill>
                        </a:rPr>
                        <a:t>2.8 Trauma Medical Director Requirements</a:t>
                      </a:r>
                    </a:p>
                  </a:txBody>
                  <a:tcPr marL="68580" marR="68580" marT="34290" marB="34290"/>
                </a:tc>
                <a:extLst>
                  <a:ext uri="{0D108BD9-81ED-4DB2-BD59-A6C34878D82A}">
                    <a16:rowId xmlns:a16="http://schemas.microsoft.com/office/drawing/2014/main" val="1652995297"/>
                  </a:ext>
                </a:extLst>
              </a:tr>
            </a:tbl>
          </a:graphicData>
        </a:graphic>
      </p:graphicFrame>
      <p:sp>
        <p:nvSpPr>
          <p:cNvPr id="13" name="Content Placeholder 15">
            <a:extLst>
              <a:ext uri="{FF2B5EF4-FFF2-40B4-BE49-F238E27FC236}">
                <a16:creationId xmlns:a16="http://schemas.microsoft.com/office/drawing/2014/main" id="{B44DF0C2-0BCA-C0E3-038E-92D6E8EE41DE}"/>
              </a:ext>
            </a:extLst>
          </p:cNvPr>
          <p:cNvSpPr>
            <a:spLocks noGrp="1"/>
          </p:cNvSpPr>
          <p:nvPr>
            <p:ph idx="1"/>
          </p:nvPr>
        </p:nvSpPr>
        <p:spPr>
          <a:xfrm>
            <a:off x="381001" y="779929"/>
            <a:ext cx="3227173" cy="3191357"/>
          </a:xfrm>
        </p:spPr>
        <p:txBody>
          <a:bodyPr/>
          <a:lstStyle/>
          <a:p>
            <a:r>
              <a:rPr lang="en-CA" sz="1600" b="1" dirty="0"/>
              <a:t>Currently</a:t>
            </a:r>
          </a:p>
          <a:p>
            <a:r>
              <a:rPr lang="en-CA" sz="1600" dirty="0"/>
              <a:t>Adult surgeons can currently direct a pediatric program providing they have an affiliate TMD from a pediatric Level I center</a:t>
            </a:r>
          </a:p>
          <a:p>
            <a:r>
              <a:rPr lang="en-CA" sz="1600" b="1" dirty="0"/>
              <a:t>Goal</a:t>
            </a:r>
          </a:p>
          <a:p>
            <a:r>
              <a:rPr lang="en-CA" sz="1600" dirty="0"/>
              <a:t>Expect programs to engage their own pediatric surgeon as a liaison - build the pipeline of pediatric surgeons invested in trauma care</a:t>
            </a:r>
            <a:endParaRPr lang="en-US" sz="1600" dirty="0"/>
          </a:p>
        </p:txBody>
      </p:sp>
    </p:spTree>
    <p:extLst>
      <p:ext uri="{BB962C8B-B14F-4D97-AF65-F5344CB8AC3E}">
        <p14:creationId xmlns:p14="http://schemas.microsoft.com/office/powerpoint/2010/main" val="1355269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VRC and the Registry of the Future</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a:xfrm>
            <a:off x="419100" y="3565525"/>
            <a:ext cx="8305800" cy="1125537"/>
          </a:xfrm>
        </p:spPr>
        <p:txBody>
          <a:bodyPr>
            <a:normAutofit/>
          </a:bodyPr>
          <a:lstStyle/>
          <a:p>
            <a:r>
              <a:rPr lang="en-US" sz="2400" dirty="0"/>
              <a:t>Avery B. Nathens, MD, PhD</a:t>
            </a:r>
          </a:p>
          <a:p>
            <a:r>
              <a:rPr lang="en-US" sz="2400" dirty="0"/>
              <a:t>Medical Director, Trauma Quality Programs</a:t>
            </a:r>
          </a:p>
        </p:txBody>
      </p:sp>
    </p:spTree>
    <p:extLst>
      <p:ext uri="{BB962C8B-B14F-4D97-AF65-F5344CB8AC3E}">
        <p14:creationId xmlns:p14="http://schemas.microsoft.com/office/powerpoint/2010/main" val="546585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5F064-49BB-0976-C0D9-44EAFE06E4B3}"/>
              </a:ext>
            </a:extLst>
          </p:cNvPr>
          <p:cNvSpPr>
            <a:spLocks noGrp="1"/>
          </p:cNvSpPr>
          <p:nvPr>
            <p:ph type="title"/>
          </p:nvPr>
        </p:nvSpPr>
        <p:spPr/>
        <p:txBody>
          <a:bodyPr/>
          <a:lstStyle/>
          <a:p>
            <a:r>
              <a:rPr lang="en-US" sz="2400" dirty="0">
                <a:solidFill>
                  <a:srgbClr val="0F2144"/>
                </a:solidFill>
              </a:rPr>
              <a:t>4.31 Trauma Registry Staff Requirements </a:t>
            </a:r>
          </a:p>
        </p:txBody>
      </p:sp>
      <p:pic>
        <p:nvPicPr>
          <p:cNvPr id="4" name="Picture 3">
            <a:extLst>
              <a:ext uri="{FF2B5EF4-FFF2-40B4-BE49-F238E27FC236}">
                <a16:creationId xmlns:a16="http://schemas.microsoft.com/office/drawing/2014/main" id="{45154883-5153-AC6A-202A-6A1BDC45DA75}"/>
              </a:ext>
            </a:extLst>
          </p:cNvPr>
          <p:cNvPicPr>
            <a:picLocks noChangeAspect="1"/>
          </p:cNvPicPr>
          <p:nvPr/>
        </p:nvPicPr>
        <p:blipFill>
          <a:blip r:embed="rId2"/>
          <a:stretch>
            <a:fillRect/>
          </a:stretch>
        </p:blipFill>
        <p:spPr>
          <a:xfrm>
            <a:off x="457200" y="895351"/>
            <a:ext cx="5714994" cy="1904998"/>
          </a:xfrm>
          <a:prstGeom prst="rect">
            <a:avLst/>
          </a:prstGeom>
        </p:spPr>
      </p:pic>
    </p:spTree>
    <p:extLst>
      <p:ext uri="{BB962C8B-B14F-4D97-AF65-F5344CB8AC3E}">
        <p14:creationId xmlns:p14="http://schemas.microsoft.com/office/powerpoint/2010/main" val="1996633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865ED-9391-E851-C2FB-09BCA5FB8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DF21C-7AE6-011A-7323-7A90845E95AF}"/>
              </a:ext>
            </a:extLst>
          </p:cNvPr>
          <p:cNvSpPr>
            <a:spLocks noGrp="1"/>
          </p:cNvSpPr>
          <p:nvPr>
            <p:ph type="title"/>
          </p:nvPr>
        </p:nvSpPr>
        <p:spPr/>
        <p:txBody>
          <a:bodyPr/>
          <a:lstStyle/>
          <a:p>
            <a:r>
              <a:rPr lang="en-US" sz="2400" dirty="0">
                <a:solidFill>
                  <a:srgbClr val="0F2144"/>
                </a:solidFill>
              </a:rPr>
              <a:t>4.31 Trauma Registry Staff Requirements </a:t>
            </a:r>
          </a:p>
        </p:txBody>
      </p:sp>
      <p:sp>
        <p:nvSpPr>
          <p:cNvPr id="7" name="TextBox 6">
            <a:extLst>
              <a:ext uri="{FF2B5EF4-FFF2-40B4-BE49-F238E27FC236}">
                <a16:creationId xmlns:a16="http://schemas.microsoft.com/office/drawing/2014/main" id="{C7686EF3-5E05-6400-C881-4AD55A2E56E7}"/>
              </a:ext>
            </a:extLst>
          </p:cNvPr>
          <p:cNvSpPr txBox="1"/>
          <p:nvPr/>
        </p:nvSpPr>
        <p:spPr>
          <a:xfrm>
            <a:off x="838200" y="899854"/>
            <a:ext cx="7467600" cy="3416320"/>
          </a:xfrm>
          <a:prstGeom prst="rect">
            <a:avLst/>
          </a:prstGeom>
          <a:noFill/>
        </p:spPr>
        <p:txBody>
          <a:bodyPr wrap="square">
            <a:spAutoFit/>
          </a:bodyPr>
          <a:lstStyle/>
          <a:p>
            <a:r>
              <a:rPr lang="en-CA" sz="2400" dirty="0">
                <a:solidFill>
                  <a:srgbClr val="0F2144"/>
                </a:solidFill>
              </a:rPr>
              <a:t>The ACS recognizes that evolving technologies, including AI-assisted data extraction tools, may support trauma registry operations. </a:t>
            </a:r>
          </a:p>
          <a:p>
            <a:endParaRPr lang="en-CA" sz="2400" dirty="0">
              <a:solidFill>
                <a:srgbClr val="0F2144"/>
              </a:solidFill>
            </a:endParaRPr>
          </a:p>
          <a:p>
            <a:r>
              <a:rPr lang="en-CA" sz="2400" dirty="0">
                <a:solidFill>
                  <a:srgbClr val="0F2144"/>
                </a:solidFill>
              </a:rPr>
              <a:t>…We are evaluating opportunities to leverage these technologies to enhance efficiency, data quality, and registry performance while ensuring appropriate human oversight, validation, and decision-making throughout the data abstraction process. </a:t>
            </a:r>
            <a:endParaRPr lang="en-US" sz="2400" dirty="0">
              <a:solidFill>
                <a:srgbClr val="0F2144"/>
              </a:solidFill>
            </a:endParaRPr>
          </a:p>
        </p:txBody>
      </p:sp>
    </p:spTree>
    <p:extLst>
      <p:ext uri="{BB962C8B-B14F-4D97-AF65-F5344CB8AC3E}">
        <p14:creationId xmlns:p14="http://schemas.microsoft.com/office/powerpoint/2010/main" val="1850222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33589-9121-A785-AE8A-C5D4DE83D3D9}"/>
              </a:ext>
            </a:extLst>
          </p:cNvPr>
          <p:cNvSpPr>
            <a:spLocks noGrp="1"/>
          </p:cNvSpPr>
          <p:nvPr>
            <p:ph type="title"/>
          </p:nvPr>
        </p:nvSpPr>
        <p:spPr>
          <a:xfrm>
            <a:off x="228600" y="274639"/>
            <a:ext cx="9144000" cy="620712"/>
          </a:xfrm>
        </p:spPr>
        <p:txBody>
          <a:bodyPr/>
          <a:lstStyle/>
          <a:p>
            <a:r>
              <a:rPr lang="en-US" sz="2800" dirty="0">
                <a:solidFill>
                  <a:srgbClr val="0F2144"/>
                </a:solidFill>
              </a:rPr>
              <a:t>Automated Data Extraction (ADE) </a:t>
            </a:r>
            <a:br>
              <a:rPr lang="en-US" sz="2800" dirty="0">
                <a:solidFill>
                  <a:srgbClr val="0F2144"/>
                </a:solidFill>
              </a:rPr>
            </a:br>
            <a:r>
              <a:rPr lang="en-US" sz="2800" dirty="0">
                <a:solidFill>
                  <a:srgbClr val="0F2144"/>
                </a:solidFill>
              </a:rPr>
              <a:t>Standards Development Workgroup</a:t>
            </a:r>
          </a:p>
        </p:txBody>
      </p:sp>
      <p:sp>
        <p:nvSpPr>
          <p:cNvPr id="3" name="Content Placeholder 2">
            <a:extLst>
              <a:ext uri="{FF2B5EF4-FFF2-40B4-BE49-F238E27FC236}">
                <a16:creationId xmlns:a16="http://schemas.microsoft.com/office/drawing/2014/main" id="{19C19EDD-846B-DAEA-C792-C5FB860148E7}"/>
              </a:ext>
            </a:extLst>
          </p:cNvPr>
          <p:cNvSpPr>
            <a:spLocks noGrp="1"/>
          </p:cNvSpPr>
          <p:nvPr>
            <p:ph idx="1"/>
          </p:nvPr>
        </p:nvSpPr>
        <p:spPr>
          <a:xfrm>
            <a:off x="381000" y="1276350"/>
            <a:ext cx="8229600" cy="3106737"/>
          </a:xfrm>
        </p:spPr>
        <p:txBody>
          <a:bodyPr/>
          <a:lstStyle/>
          <a:p>
            <a:r>
              <a:rPr lang="en-US" b="1" dirty="0"/>
              <a:t>The charge:</a:t>
            </a:r>
          </a:p>
          <a:p>
            <a:pPr marL="800100" lvl="1" indent="-342900">
              <a:buFont typeface="Arial" panose="020B0604020202020204" pitchFamily="34" charset="0"/>
              <a:buChar char="•"/>
            </a:pPr>
            <a:r>
              <a:rPr lang="en-US" sz="1800" dirty="0">
                <a:solidFill>
                  <a:schemeClr val="tx2"/>
                </a:solidFill>
              </a:rPr>
              <a:t>Develop recommendations and propose standards governing the use of automated data extraction for trauma registry data collection and reporting</a:t>
            </a:r>
          </a:p>
          <a:p>
            <a:pPr marL="800100" lvl="1" indent="-342900">
              <a:buFont typeface="Arial" panose="020B0604020202020204" pitchFamily="34" charset="0"/>
              <a:buChar char="•"/>
            </a:pPr>
            <a:endParaRPr lang="en-US" sz="1800" dirty="0">
              <a:solidFill>
                <a:schemeClr val="tx2"/>
              </a:solidFill>
            </a:endParaRPr>
          </a:p>
          <a:p>
            <a:pPr marL="800100" lvl="1" indent="-342900">
              <a:buFont typeface="Arial" panose="020B0604020202020204" pitchFamily="34" charset="0"/>
              <a:buChar char="•"/>
            </a:pPr>
            <a:r>
              <a:rPr lang="en-US" sz="1800" dirty="0">
                <a:solidFill>
                  <a:schemeClr val="tx2"/>
                </a:solidFill>
              </a:rPr>
              <a:t>Identify the validation methodologies, human workforce requirements, monitoring processes, and accountability mechanisms necessary to ensure that data obtained through automated extraction offers clinically meaningful insights on the quality of care and that data are comparable across institutions</a:t>
            </a:r>
          </a:p>
        </p:txBody>
      </p:sp>
    </p:spTree>
    <p:extLst>
      <p:ext uri="{BB962C8B-B14F-4D97-AF65-F5344CB8AC3E}">
        <p14:creationId xmlns:p14="http://schemas.microsoft.com/office/powerpoint/2010/main" val="125768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42C976-9B0B-D733-B719-6A6BCC064B52}"/>
              </a:ext>
            </a:extLst>
          </p:cNvPr>
          <p:cNvSpPr/>
          <p:nvPr/>
        </p:nvSpPr>
        <p:spPr>
          <a:xfrm>
            <a:off x="0" y="4476750"/>
            <a:ext cx="9144000" cy="666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CE360335-8BA0-2698-5D8B-C310A88248DB}"/>
              </a:ext>
            </a:extLst>
          </p:cNvPr>
          <p:cNvGrpSpPr/>
          <p:nvPr/>
        </p:nvGrpSpPr>
        <p:grpSpPr>
          <a:xfrm>
            <a:off x="6513979" y="1657350"/>
            <a:ext cx="2579930" cy="2865480"/>
            <a:chOff x="6513979" y="1657350"/>
            <a:chExt cx="2579930" cy="2865480"/>
          </a:xfrm>
        </p:grpSpPr>
        <p:sp>
          <p:nvSpPr>
            <p:cNvPr id="32" name="Shape 23"/>
            <p:cNvSpPr/>
            <p:nvPr/>
          </p:nvSpPr>
          <p:spPr>
            <a:xfrm>
              <a:off x="6513979" y="1986278"/>
              <a:ext cx="2579930" cy="2536552"/>
            </a:xfrm>
            <a:prstGeom prst="roundRect">
              <a:avLst>
                <a:gd name="adj" fmla="val 4444"/>
              </a:avLst>
            </a:prstGeom>
            <a:solidFill>
              <a:srgbClr val="FFF1DE"/>
            </a:solidFill>
            <a:ln w="12700">
              <a:solidFill>
                <a:srgbClr val="FFF1DE"/>
              </a:solidFill>
              <a:prstDash val="solid"/>
            </a:ln>
          </p:spPr>
          <p:txBody>
            <a:bodyPr/>
            <a:lstStyle/>
            <a:p>
              <a:pPr marL="214313" indent="-214313">
                <a:buFont typeface="Arial" panose="020B0604020202020204" pitchFamily="34" charset="0"/>
                <a:buChar char="•"/>
              </a:pPr>
              <a:r>
                <a:rPr lang="en-US" dirty="0">
                  <a:solidFill>
                    <a:schemeClr val="tx2"/>
                  </a:solidFill>
                </a:rPr>
                <a:t>Clinical judgement- context/nuance</a:t>
              </a:r>
            </a:p>
            <a:p>
              <a:pPr marL="214313" indent="-214313">
                <a:buFont typeface="Arial" panose="020B0604020202020204" pitchFamily="34" charset="0"/>
                <a:buChar char="•"/>
              </a:pPr>
              <a:r>
                <a:rPr lang="en-US" dirty="0">
                  <a:solidFill>
                    <a:schemeClr val="tx2"/>
                  </a:solidFill>
                </a:rPr>
                <a:t>Standards expertise– NTDS definitions, applied correctly to clinical scenarios</a:t>
              </a:r>
            </a:p>
            <a:p>
              <a:pPr marL="214313" indent="-214313">
                <a:buFont typeface="Arial" panose="020B0604020202020204" pitchFamily="34" charset="0"/>
                <a:buChar char="•"/>
              </a:pPr>
              <a:r>
                <a:rPr lang="en-US" dirty="0">
                  <a:solidFill>
                    <a:schemeClr val="tx2"/>
                  </a:solidFill>
                </a:rPr>
                <a:t>Accountability – ownership/signoff for records</a:t>
              </a:r>
            </a:p>
            <a:p>
              <a:endParaRPr lang="en-US" sz="1350" dirty="0">
                <a:solidFill>
                  <a:schemeClr val="tx2"/>
                </a:solidFill>
              </a:endParaRPr>
            </a:p>
          </p:txBody>
        </p:sp>
        <p:sp>
          <p:nvSpPr>
            <p:cNvPr id="33" name="Text 24"/>
            <p:cNvSpPr txBox="1"/>
            <p:nvPr/>
          </p:nvSpPr>
          <p:spPr>
            <a:xfrm>
              <a:off x="6629400" y="1657350"/>
              <a:ext cx="2444170" cy="249461"/>
            </a:xfrm>
            <a:prstGeom prst="rect">
              <a:avLst/>
            </a:prstGeom>
            <a:noFill/>
            <a:ln/>
          </p:spPr>
          <p:txBody>
            <a:bodyPr wrap="square" lIns="0" tIns="0" rIns="0" bIns="0" rtlCol="0" anchor="t"/>
            <a:lstStyle/>
            <a:p>
              <a:r>
                <a:rPr lang="en-US" b="1" kern="0" dirty="0">
                  <a:solidFill>
                    <a:srgbClr val="C9761E"/>
                  </a:solidFill>
                  <a:latin typeface="Arial" pitchFamily="34" charset="0"/>
                  <a:ea typeface="Arial" pitchFamily="34" charset="-122"/>
                  <a:cs typeface="Arial" pitchFamily="34" charset="-120"/>
                </a:rPr>
                <a:t>Registrar contribution</a:t>
              </a:r>
              <a:endParaRPr lang="en-US" b="1" dirty="0"/>
            </a:p>
          </p:txBody>
        </p:sp>
      </p:grpSp>
      <p:grpSp>
        <p:nvGrpSpPr>
          <p:cNvPr id="4" name="Group 3">
            <a:extLst>
              <a:ext uri="{FF2B5EF4-FFF2-40B4-BE49-F238E27FC236}">
                <a16:creationId xmlns:a16="http://schemas.microsoft.com/office/drawing/2014/main" id="{B6960606-8520-5B42-A802-956D3868171D}"/>
              </a:ext>
            </a:extLst>
          </p:cNvPr>
          <p:cNvGrpSpPr/>
          <p:nvPr/>
        </p:nvGrpSpPr>
        <p:grpSpPr>
          <a:xfrm>
            <a:off x="3763965" y="1733550"/>
            <a:ext cx="2718489" cy="2799543"/>
            <a:chOff x="3763965" y="1733550"/>
            <a:chExt cx="2718489" cy="2799543"/>
          </a:xfrm>
        </p:grpSpPr>
        <p:sp>
          <p:nvSpPr>
            <p:cNvPr id="21" name="Shape 15"/>
            <p:cNvSpPr/>
            <p:nvPr/>
          </p:nvSpPr>
          <p:spPr>
            <a:xfrm>
              <a:off x="3763965" y="1996541"/>
              <a:ext cx="2357780" cy="2536552"/>
            </a:xfrm>
            <a:prstGeom prst="roundRect">
              <a:avLst>
                <a:gd name="adj" fmla="val 4444"/>
              </a:avLst>
            </a:prstGeom>
            <a:solidFill>
              <a:srgbClr val="E4F4FC"/>
            </a:solidFill>
            <a:ln w="12700">
              <a:solidFill>
                <a:srgbClr val="E4F4FC"/>
              </a:solidFill>
              <a:prstDash val="solid"/>
            </a:ln>
          </p:spPr>
          <p:txBody>
            <a:bodyPr/>
            <a:lstStyle/>
            <a:p>
              <a:pPr marL="214313" indent="-214313">
                <a:buFont typeface="Arial" panose="020B0604020202020204" pitchFamily="34" charset="0"/>
                <a:buChar char="•"/>
              </a:pPr>
              <a:r>
                <a:rPr lang="en-US" dirty="0">
                  <a:solidFill>
                    <a:schemeClr val="tx2"/>
                  </a:solidFill>
                </a:rPr>
                <a:t>Speed - fast first run for each record</a:t>
              </a:r>
            </a:p>
            <a:p>
              <a:pPr marL="214313" indent="-214313">
                <a:buFont typeface="Arial" panose="020B0604020202020204" pitchFamily="34" charset="0"/>
                <a:buChar char="•"/>
              </a:pPr>
              <a:r>
                <a:rPr lang="en-US" dirty="0">
                  <a:solidFill>
                    <a:schemeClr val="tx2"/>
                  </a:solidFill>
                </a:rPr>
                <a:t>Scale – every note</a:t>
              </a:r>
            </a:p>
            <a:p>
              <a:pPr marL="214313" indent="-214313">
                <a:buFont typeface="Arial" panose="020B0604020202020204" pitchFamily="34" charset="0"/>
                <a:buChar char="•"/>
              </a:pPr>
              <a:r>
                <a:rPr lang="en-US" dirty="0">
                  <a:solidFill>
                    <a:schemeClr val="tx2"/>
                  </a:solidFill>
                </a:rPr>
                <a:t>Pattern detection- gaps, conflicts, outliers</a:t>
              </a:r>
            </a:p>
          </p:txBody>
        </p:sp>
        <p:sp>
          <p:nvSpPr>
            <p:cNvPr id="22" name="Text 16"/>
            <p:cNvSpPr txBox="1"/>
            <p:nvPr/>
          </p:nvSpPr>
          <p:spPr>
            <a:xfrm>
              <a:off x="4191000" y="1733550"/>
              <a:ext cx="1725984" cy="185301"/>
            </a:xfrm>
            <a:prstGeom prst="rect">
              <a:avLst/>
            </a:prstGeom>
            <a:noFill/>
            <a:ln/>
          </p:spPr>
          <p:txBody>
            <a:bodyPr wrap="square" lIns="0" tIns="0" rIns="0" bIns="0" rtlCol="0" anchor="t"/>
            <a:lstStyle/>
            <a:p>
              <a:r>
                <a:rPr lang="en-US" b="1" kern="0" dirty="0">
                  <a:solidFill>
                    <a:srgbClr val="1E88B8"/>
                  </a:solidFill>
                  <a:latin typeface="Arial" panose="020B0604020202020204" pitchFamily="34" charset="0"/>
                  <a:ea typeface="Arial" pitchFamily="34" charset="-122"/>
                  <a:cs typeface="Arial" panose="020B0604020202020204" pitchFamily="34" charset="0"/>
                </a:rPr>
                <a:t>AI contribution</a:t>
              </a:r>
              <a:endParaRPr lang="en-US" dirty="0">
                <a:latin typeface="Arial" panose="020B0604020202020204" pitchFamily="34" charset="0"/>
                <a:cs typeface="Arial" panose="020B0604020202020204" pitchFamily="34" charset="0"/>
              </a:endParaRPr>
            </a:p>
          </p:txBody>
        </p:sp>
        <p:sp>
          <p:nvSpPr>
            <p:cNvPr id="43" name="Shape 31"/>
            <p:cNvSpPr/>
            <p:nvPr/>
          </p:nvSpPr>
          <p:spPr>
            <a:xfrm>
              <a:off x="6153270" y="2916496"/>
              <a:ext cx="329184" cy="329184"/>
            </a:xfrm>
            <a:prstGeom prst="ellipse">
              <a:avLst/>
            </a:prstGeom>
            <a:solidFill>
              <a:srgbClr val="FFFFFF"/>
            </a:solidFill>
            <a:ln w="25400">
              <a:solidFill>
                <a:srgbClr val="1B2A4A"/>
              </a:solidFill>
              <a:prstDash val="solid"/>
            </a:ln>
          </p:spPr>
          <p:txBody>
            <a:bodyPr/>
            <a:lstStyle/>
            <a:p>
              <a:endParaRPr lang="en-US" sz="1350"/>
            </a:p>
          </p:txBody>
        </p:sp>
        <p:sp>
          <p:nvSpPr>
            <p:cNvPr id="44" name="Text 32"/>
            <p:cNvSpPr txBox="1"/>
            <p:nvPr/>
          </p:nvSpPr>
          <p:spPr>
            <a:xfrm>
              <a:off x="6153270" y="2916496"/>
              <a:ext cx="329184" cy="329184"/>
            </a:xfrm>
            <a:prstGeom prst="rect">
              <a:avLst/>
            </a:prstGeom>
            <a:noFill/>
            <a:ln/>
          </p:spPr>
          <p:txBody>
            <a:bodyPr wrap="square" lIns="0" tIns="0" rIns="0" bIns="0" rtlCol="0" anchor="ctr"/>
            <a:lstStyle/>
            <a:p>
              <a:pPr algn="ctr"/>
              <a:r>
                <a:rPr lang="en-US" sz="2000" b="1" dirty="0">
                  <a:solidFill>
                    <a:srgbClr val="1B2A4A"/>
                  </a:solidFill>
                  <a:latin typeface="Arial" pitchFamily="34" charset="0"/>
                  <a:ea typeface="Arial" pitchFamily="34" charset="-122"/>
                  <a:cs typeface="Arial" pitchFamily="34" charset="-120"/>
                </a:rPr>
                <a:t>+</a:t>
              </a:r>
              <a:endParaRPr lang="en-US" sz="2000" dirty="0"/>
            </a:p>
          </p:txBody>
        </p:sp>
      </p:grpSp>
      <p:sp>
        <p:nvSpPr>
          <p:cNvPr id="55" name="Title 54">
            <a:extLst>
              <a:ext uri="{FF2B5EF4-FFF2-40B4-BE49-F238E27FC236}">
                <a16:creationId xmlns:a16="http://schemas.microsoft.com/office/drawing/2014/main" id="{5EAC892E-14DB-FB26-C515-9EE23A2A6BEF}"/>
              </a:ext>
            </a:extLst>
          </p:cNvPr>
          <p:cNvSpPr>
            <a:spLocks noGrp="1"/>
          </p:cNvSpPr>
          <p:nvPr>
            <p:ph type="title"/>
          </p:nvPr>
        </p:nvSpPr>
        <p:spPr>
          <a:xfrm>
            <a:off x="222748" y="151985"/>
            <a:ext cx="8382000" cy="392906"/>
          </a:xfrm>
        </p:spPr>
        <p:txBody>
          <a:bodyPr>
            <a:normAutofit fontScale="90000"/>
          </a:bodyPr>
          <a:lstStyle/>
          <a:p>
            <a:r>
              <a:rPr lang="en-CA" sz="3300" dirty="0">
                <a:solidFill>
                  <a:schemeClr val="tx2"/>
                </a:solidFill>
              </a:rPr>
              <a:t>Laying the Foundation for Collaboration</a:t>
            </a:r>
            <a:r>
              <a:rPr lang="en-US" sz="3300" dirty="0">
                <a:solidFill>
                  <a:schemeClr val="tx2"/>
                </a:solidFill>
                <a:ea typeface="Arial" pitchFamily="34" charset="-122"/>
                <a:cs typeface="Arial" pitchFamily="34" charset="-120"/>
              </a:rPr>
              <a:t> </a:t>
            </a:r>
            <a:endParaRPr lang="en-US" dirty="0">
              <a:solidFill>
                <a:schemeClr val="tx2"/>
              </a:solidFill>
            </a:endParaRPr>
          </a:p>
        </p:txBody>
      </p:sp>
      <p:grpSp>
        <p:nvGrpSpPr>
          <p:cNvPr id="3" name="Group 2">
            <a:extLst>
              <a:ext uri="{FF2B5EF4-FFF2-40B4-BE49-F238E27FC236}">
                <a16:creationId xmlns:a16="http://schemas.microsoft.com/office/drawing/2014/main" id="{6CDDC244-C3E9-0CAA-6963-7397B7842D96}"/>
              </a:ext>
            </a:extLst>
          </p:cNvPr>
          <p:cNvGrpSpPr/>
          <p:nvPr/>
        </p:nvGrpSpPr>
        <p:grpSpPr>
          <a:xfrm>
            <a:off x="3874770" y="742950"/>
            <a:ext cx="4887011" cy="822960"/>
            <a:chOff x="3874770" y="742950"/>
            <a:chExt cx="4887011" cy="822960"/>
          </a:xfrm>
        </p:grpSpPr>
        <p:sp>
          <p:nvSpPr>
            <p:cNvPr id="10" name="Shape 7"/>
            <p:cNvSpPr/>
            <p:nvPr/>
          </p:nvSpPr>
          <p:spPr>
            <a:xfrm>
              <a:off x="3874770" y="742950"/>
              <a:ext cx="4887011" cy="822960"/>
            </a:xfrm>
            <a:prstGeom prst="roundRect">
              <a:avLst>
                <a:gd name="adj" fmla="val 6667"/>
              </a:avLst>
            </a:prstGeom>
            <a:solidFill>
              <a:srgbClr val="1B2A4A"/>
            </a:solidFill>
            <a:ln w="12700">
              <a:solidFill>
                <a:srgbClr val="1B2A4A"/>
              </a:solidFill>
              <a:prstDash val="solid"/>
            </a:ln>
          </p:spPr>
          <p:txBody>
            <a:bodyPr/>
            <a:lstStyle/>
            <a:p>
              <a:endParaRPr lang="en-US" sz="1350"/>
            </a:p>
          </p:txBody>
        </p:sp>
        <p:sp>
          <p:nvSpPr>
            <p:cNvPr id="11" name="Text 8"/>
            <p:cNvSpPr txBox="1"/>
            <p:nvPr/>
          </p:nvSpPr>
          <p:spPr>
            <a:xfrm>
              <a:off x="4042791" y="896073"/>
              <a:ext cx="1405890" cy="493776"/>
            </a:xfrm>
            <a:prstGeom prst="rect">
              <a:avLst/>
            </a:prstGeom>
            <a:noFill/>
            <a:ln/>
          </p:spPr>
          <p:txBody>
            <a:bodyPr wrap="square" lIns="0" tIns="0" rIns="0" bIns="0" rtlCol="0" anchor="ctr"/>
            <a:lstStyle/>
            <a:p>
              <a:r>
                <a:rPr lang="en-US" sz="1350" b="1" kern="0" spc="75" dirty="0">
                  <a:solidFill>
                    <a:srgbClr val="45C4FF"/>
                  </a:solidFill>
                  <a:latin typeface="Arial" pitchFamily="34" charset="0"/>
                  <a:ea typeface="Arial" pitchFamily="34" charset="-122"/>
                  <a:cs typeface="Arial" pitchFamily="34" charset="-120"/>
                </a:rPr>
                <a:t>POTENTIAL</a:t>
              </a:r>
              <a:endParaRPr lang="en-US" sz="1350" dirty="0"/>
            </a:p>
          </p:txBody>
        </p:sp>
        <p:sp>
          <p:nvSpPr>
            <p:cNvPr id="12" name="Shape 9"/>
            <p:cNvSpPr/>
            <p:nvPr/>
          </p:nvSpPr>
          <p:spPr>
            <a:xfrm>
              <a:off x="5596615" y="824950"/>
              <a:ext cx="274320" cy="274320"/>
            </a:xfrm>
            <a:prstGeom prst="ellipse">
              <a:avLst/>
            </a:prstGeom>
            <a:solidFill>
              <a:srgbClr val="1E88B8"/>
            </a:solidFill>
            <a:ln w="12700">
              <a:solidFill>
                <a:srgbClr val="1E88B8"/>
              </a:solidFill>
              <a:prstDash val="solid"/>
            </a:ln>
          </p:spPr>
          <p:txBody>
            <a:bodyPr/>
            <a:lstStyle/>
            <a:p>
              <a:endParaRPr lang="en-US" sz="1350"/>
            </a:p>
          </p:txBody>
        </p:sp>
        <p:pic>
          <p:nvPicPr>
            <p:cNvPr id="13" name="Image 1" descr="preencoded.png"/>
            <p:cNvPicPr>
              <a:picLocks noChangeAspect="1"/>
            </p:cNvPicPr>
            <p:nvPr/>
          </p:nvPicPr>
          <p:blipFill>
            <a:blip r:embed="rId3"/>
            <a:stretch>
              <a:fillRect/>
            </a:stretch>
          </p:blipFill>
          <p:spPr>
            <a:xfrm>
              <a:off x="5665195" y="893530"/>
              <a:ext cx="137160" cy="137160"/>
            </a:xfrm>
            <a:prstGeom prst="rect">
              <a:avLst/>
            </a:prstGeom>
          </p:spPr>
        </p:pic>
        <p:sp>
          <p:nvSpPr>
            <p:cNvPr id="14" name="Text 10"/>
            <p:cNvSpPr txBox="1"/>
            <p:nvPr/>
          </p:nvSpPr>
          <p:spPr>
            <a:xfrm>
              <a:off x="5245029" y="1170658"/>
              <a:ext cx="977494" cy="219191"/>
            </a:xfrm>
            <a:prstGeom prst="rect">
              <a:avLst/>
            </a:prstGeom>
            <a:noFill/>
            <a:ln/>
          </p:spPr>
          <p:txBody>
            <a:bodyPr wrap="square" lIns="0" tIns="0" rIns="0" bIns="0" rtlCol="0" anchor="t"/>
            <a:lstStyle/>
            <a:p>
              <a:pPr algn="ctr"/>
              <a:r>
                <a:rPr lang="en-US" sz="1350" b="1" dirty="0">
                  <a:solidFill>
                    <a:srgbClr val="FFFFFF"/>
                  </a:solidFill>
                  <a:latin typeface="Arial" pitchFamily="34" charset="0"/>
                  <a:ea typeface="Arial" pitchFamily="34" charset="-122"/>
                  <a:cs typeface="Arial" pitchFamily="34" charset="-120"/>
                </a:rPr>
                <a:t>Efficiency</a:t>
              </a:r>
              <a:endParaRPr lang="en-US" sz="1350" dirty="0"/>
            </a:p>
          </p:txBody>
        </p:sp>
        <p:sp>
          <p:nvSpPr>
            <p:cNvPr id="15" name="Shape 11"/>
            <p:cNvSpPr/>
            <p:nvPr/>
          </p:nvSpPr>
          <p:spPr>
            <a:xfrm>
              <a:off x="8018930" y="824950"/>
              <a:ext cx="274320" cy="274320"/>
            </a:xfrm>
            <a:prstGeom prst="ellipse">
              <a:avLst/>
            </a:prstGeom>
            <a:solidFill>
              <a:srgbClr val="1E88B8"/>
            </a:solidFill>
            <a:ln w="12700">
              <a:solidFill>
                <a:srgbClr val="1E88B8"/>
              </a:solidFill>
              <a:prstDash val="solid"/>
            </a:ln>
          </p:spPr>
          <p:txBody>
            <a:bodyPr/>
            <a:lstStyle/>
            <a:p>
              <a:endParaRPr lang="en-US" sz="1350"/>
            </a:p>
          </p:txBody>
        </p:sp>
        <p:pic>
          <p:nvPicPr>
            <p:cNvPr id="16" name="Image 2" descr="preencoded.png"/>
            <p:cNvPicPr>
              <a:picLocks noChangeAspect="1"/>
            </p:cNvPicPr>
            <p:nvPr/>
          </p:nvPicPr>
          <p:blipFill>
            <a:blip r:embed="rId4"/>
            <a:stretch>
              <a:fillRect/>
            </a:stretch>
          </p:blipFill>
          <p:spPr>
            <a:xfrm>
              <a:off x="8087510" y="893530"/>
              <a:ext cx="137160" cy="137160"/>
            </a:xfrm>
            <a:prstGeom prst="rect">
              <a:avLst/>
            </a:prstGeom>
          </p:spPr>
        </p:pic>
        <p:sp>
          <p:nvSpPr>
            <p:cNvPr id="17" name="Text 12"/>
            <p:cNvSpPr txBox="1"/>
            <p:nvPr/>
          </p:nvSpPr>
          <p:spPr>
            <a:xfrm>
              <a:off x="7647876" y="1170659"/>
              <a:ext cx="1016427" cy="254066"/>
            </a:xfrm>
            <a:prstGeom prst="rect">
              <a:avLst/>
            </a:prstGeom>
            <a:noFill/>
            <a:ln/>
          </p:spPr>
          <p:txBody>
            <a:bodyPr wrap="square" lIns="0" tIns="0" rIns="0" bIns="0" rtlCol="0" anchor="t"/>
            <a:lstStyle/>
            <a:p>
              <a:pPr algn="ctr"/>
              <a:r>
                <a:rPr lang="en-US" sz="1350" b="1" dirty="0">
                  <a:solidFill>
                    <a:srgbClr val="FFFFFF"/>
                  </a:solidFill>
                  <a:latin typeface="Arial" pitchFamily="34" charset="0"/>
                  <a:ea typeface="Arial" pitchFamily="34" charset="-122"/>
                  <a:cs typeface="Arial" pitchFamily="34" charset="-120"/>
                </a:rPr>
                <a:t>Real-time PI</a:t>
              </a:r>
              <a:endParaRPr lang="en-US" sz="1350" dirty="0"/>
            </a:p>
          </p:txBody>
        </p:sp>
        <p:sp>
          <p:nvSpPr>
            <p:cNvPr id="18" name="Shape 13"/>
            <p:cNvSpPr/>
            <p:nvPr/>
          </p:nvSpPr>
          <p:spPr>
            <a:xfrm>
              <a:off x="6810132" y="824950"/>
              <a:ext cx="274320" cy="274320"/>
            </a:xfrm>
            <a:prstGeom prst="ellipse">
              <a:avLst/>
            </a:prstGeom>
            <a:solidFill>
              <a:srgbClr val="1E88B8"/>
            </a:solidFill>
            <a:ln w="12700">
              <a:solidFill>
                <a:srgbClr val="1E88B8"/>
              </a:solidFill>
              <a:prstDash val="solid"/>
            </a:ln>
          </p:spPr>
          <p:txBody>
            <a:bodyPr/>
            <a:lstStyle/>
            <a:p>
              <a:endParaRPr lang="en-US" sz="1350"/>
            </a:p>
          </p:txBody>
        </p:sp>
        <p:pic>
          <p:nvPicPr>
            <p:cNvPr id="19" name="Image 3" descr="preencoded.png"/>
            <p:cNvPicPr>
              <a:picLocks noChangeAspect="1"/>
            </p:cNvPicPr>
            <p:nvPr/>
          </p:nvPicPr>
          <p:blipFill>
            <a:blip r:embed="rId5"/>
            <a:stretch>
              <a:fillRect/>
            </a:stretch>
          </p:blipFill>
          <p:spPr>
            <a:xfrm>
              <a:off x="6878712" y="893530"/>
              <a:ext cx="137160" cy="137160"/>
            </a:xfrm>
            <a:prstGeom prst="rect">
              <a:avLst/>
            </a:prstGeom>
          </p:spPr>
        </p:pic>
        <p:sp>
          <p:nvSpPr>
            <p:cNvPr id="20" name="Text 14"/>
            <p:cNvSpPr txBox="1"/>
            <p:nvPr/>
          </p:nvSpPr>
          <p:spPr>
            <a:xfrm>
              <a:off x="6377186" y="1170658"/>
              <a:ext cx="1140213" cy="249425"/>
            </a:xfrm>
            <a:prstGeom prst="rect">
              <a:avLst/>
            </a:prstGeom>
            <a:noFill/>
            <a:ln/>
          </p:spPr>
          <p:txBody>
            <a:bodyPr wrap="square" lIns="0" tIns="0" rIns="0" bIns="0" rtlCol="0" anchor="t"/>
            <a:lstStyle/>
            <a:p>
              <a:pPr algn="ctr"/>
              <a:r>
                <a:rPr lang="en-US" sz="1350" b="1" dirty="0">
                  <a:solidFill>
                    <a:srgbClr val="FFFFFF"/>
                  </a:solidFill>
                </a:rPr>
                <a:t>Data/insights</a:t>
              </a:r>
            </a:p>
          </p:txBody>
        </p:sp>
        <p:sp>
          <p:nvSpPr>
            <p:cNvPr id="59" name="Up Arrow 58">
              <a:extLst>
                <a:ext uri="{FF2B5EF4-FFF2-40B4-BE49-F238E27FC236}">
                  <a16:creationId xmlns:a16="http://schemas.microsoft.com/office/drawing/2014/main" id="{B8A7C25B-D056-E023-0ECF-0C2A0C2AD02D}"/>
                </a:ext>
              </a:extLst>
            </p:cNvPr>
            <p:cNvSpPr/>
            <p:nvPr/>
          </p:nvSpPr>
          <p:spPr>
            <a:xfrm>
              <a:off x="6326587" y="1218080"/>
              <a:ext cx="50598" cy="116177"/>
            </a:xfrm>
            <a:prstGeom prst="upArrow">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2" name="Picture 1">
            <a:extLst>
              <a:ext uri="{FF2B5EF4-FFF2-40B4-BE49-F238E27FC236}">
                <a16:creationId xmlns:a16="http://schemas.microsoft.com/office/drawing/2014/main" id="{272D0FA7-4D15-406E-7F45-72DCA8096364}"/>
              </a:ext>
            </a:extLst>
          </p:cNvPr>
          <p:cNvPicPr>
            <a:picLocks noChangeAspect="1"/>
          </p:cNvPicPr>
          <p:nvPr/>
        </p:nvPicPr>
        <p:blipFill>
          <a:blip r:embed="rId6"/>
          <a:stretch>
            <a:fillRect/>
          </a:stretch>
        </p:blipFill>
        <p:spPr>
          <a:xfrm>
            <a:off x="257384" y="1546455"/>
            <a:ext cx="3093042" cy="27400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246B6-DEE4-DD82-400D-20553073E9BC}"/>
              </a:ext>
            </a:extLst>
          </p:cNvPr>
          <p:cNvSpPr>
            <a:spLocks noGrp="1"/>
          </p:cNvSpPr>
          <p:nvPr>
            <p:ph type="title"/>
          </p:nvPr>
        </p:nvSpPr>
        <p:spPr>
          <a:xfrm>
            <a:off x="319426" y="238400"/>
            <a:ext cx="8382000" cy="392906"/>
          </a:xfrm>
        </p:spPr>
        <p:txBody>
          <a:bodyPr>
            <a:normAutofit fontScale="90000"/>
          </a:bodyPr>
          <a:lstStyle/>
          <a:p>
            <a:r>
              <a:rPr lang="en-US" dirty="0">
                <a:solidFill>
                  <a:schemeClr val="tx2"/>
                </a:solidFill>
              </a:rPr>
              <a:t>Trust?</a:t>
            </a:r>
          </a:p>
        </p:txBody>
      </p:sp>
      <p:grpSp>
        <p:nvGrpSpPr>
          <p:cNvPr id="23" name="Group 22">
            <a:extLst>
              <a:ext uri="{FF2B5EF4-FFF2-40B4-BE49-F238E27FC236}">
                <a16:creationId xmlns:a16="http://schemas.microsoft.com/office/drawing/2014/main" id="{A569A027-176B-741A-376F-91C2362498CB}"/>
              </a:ext>
            </a:extLst>
          </p:cNvPr>
          <p:cNvGrpSpPr/>
          <p:nvPr/>
        </p:nvGrpSpPr>
        <p:grpSpPr>
          <a:xfrm>
            <a:off x="0" y="1216647"/>
            <a:ext cx="3855392" cy="2437660"/>
            <a:chOff x="351841" y="1577210"/>
            <a:chExt cx="5178703" cy="2761476"/>
          </a:xfrm>
        </p:grpSpPr>
        <p:grpSp>
          <p:nvGrpSpPr>
            <p:cNvPr id="22" name="Group 21">
              <a:extLst>
                <a:ext uri="{FF2B5EF4-FFF2-40B4-BE49-F238E27FC236}">
                  <a16:creationId xmlns:a16="http://schemas.microsoft.com/office/drawing/2014/main" id="{DE5169FA-3595-8CB4-118C-238FA1987B4F}"/>
                </a:ext>
              </a:extLst>
            </p:cNvPr>
            <p:cNvGrpSpPr/>
            <p:nvPr/>
          </p:nvGrpSpPr>
          <p:grpSpPr>
            <a:xfrm>
              <a:off x="625863" y="1577210"/>
              <a:ext cx="4904681" cy="2761476"/>
              <a:chOff x="625453" y="1390973"/>
              <a:chExt cx="5470547" cy="2947714"/>
            </a:xfrm>
          </p:grpSpPr>
          <p:pic>
            <p:nvPicPr>
              <p:cNvPr id="12" name="Picture 11" descr="A screenshot of a computer screen&#10;&#10;Description automatically generated">
                <a:extLst>
                  <a:ext uri="{FF2B5EF4-FFF2-40B4-BE49-F238E27FC236}">
                    <a16:creationId xmlns:a16="http://schemas.microsoft.com/office/drawing/2014/main" id="{1A707817-0EAC-1CD5-7F7D-19E467A0F870}"/>
                  </a:ext>
                </a:extLst>
              </p:cNvPr>
              <p:cNvPicPr>
                <a:picLocks noChangeAspect="1"/>
              </p:cNvPicPr>
              <p:nvPr/>
            </p:nvPicPr>
            <p:blipFill>
              <a:blip r:embed="rId2"/>
              <a:stretch>
                <a:fillRect/>
              </a:stretch>
            </p:blipFill>
            <p:spPr>
              <a:xfrm>
                <a:off x="625453" y="1390973"/>
                <a:ext cx="5466589" cy="2816704"/>
              </a:xfrm>
              <a:prstGeom prst="rect">
                <a:avLst/>
              </a:prstGeom>
            </p:spPr>
          </p:pic>
          <p:sp>
            <p:nvSpPr>
              <p:cNvPr id="21" name="Rectangle 20">
                <a:extLst>
                  <a:ext uri="{FF2B5EF4-FFF2-40B4-BE49-F238E27FC236}">
                    <a16:creationId xmlns:a16="http://schemas.microsoft.com/office/drawing/2014/main" id="{14397A1D-FD03-3798-AFCB-EEE7A7054B69}"/>
                  </a:ext>
                </a:extLst>
              </p:cNvPr>
              <p:cNvSpPr/>
              <p:nvPr/>
            </p:nvSpPr>
            <p:spPr>
              <a:xfrm>
                <a:off x="4945396" y="2320701"/>
                <a:ext cx="1150604" cy="201798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Rectangle 19">
              <a:extLst>
                <a:ext uri="{FF2B5EF4-FFF2-40B4-BE49-F238E27FC236}">
                  <a16:creationId xmlns:a16="http://schemas.microsoft.com/office/drawing/2014/main" id="{9AA4353C-D587-5E1B-FB3A-FF99AF5E24B6}"/>
                </a:ext>
              </a:extLst>
            </p:cNvPr>
            <p:cNvSpPr/>
            <p:nvPr/>
          </p:nvSpPr>
          <p:spPr>
            <a:xfrm>
              <a:off x="351841" y="2369505"/>
              <a:ext cx="888767" cy="179594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4" name="Group 3">
            <a:extLst>
              <a:ext uri="{FF2B5EF4-FFF2-40B4-BE49-F238E27FC236}">
                <a16:creationId xmlns:a16="http://schemas.microsoft.com/office/drawing/2014/main" id="{4DF90F8A-A6BC-2010-BC87-D683CE771C1E}"/>
              </a:ext>
            </a:extLst>
          </p:cNvPr>
          <p:cNvGrpSpPr/>
          <p:nvPr/>
        </p:nvGrpSpPr>
        <p:grpSpPr>
          <a:xfrm>
            <a:off x="3185730" y="1216647"/>
            <a:ext cx="6241588" cy="2532200"/>
            <a:chOff x="3185730" y="1216647"/>
            <a:chExt cx="6241588" cy="2532200"/>
          </a:xfrm>
        </p:grpSpPr>
        <p:sp>
          <p:nvSpPr>
            <p:cNvPr id="27" name="Text 36">
              <a:extLst>
                <a:ext uri="{FF2B5EF4-FFF2-40B4-BE49-F238E27FC236}">
                  <a16:creationId xmlns:a16="http://schemas.microsoft.com/office/drawing/2014/main" id="{603EFF75-8A22-CCC4-C135-D26F81FE877B}"/>
                </a:ext>
              </a:extLst>
            </p:cNvPr>
            <p:cNvSpPr txBox="1"/>
            <p:nvPr/>
          </p:nvSpPr>
          <p:spPr>
            <a:xfrm>
              <a:off x="4012478" y="1369122"/>
              <a:ext cx="1557369" cy="416711"/>
            </a:xfrm>
            <a:prstGeom prst="rect">
              <a:avLst/>
            </a:prstGeom>
            <a:noFill/>
            <a:ln/>
          </p:spPr>
          <p:txBody>
            <a:bodyPr wrap="square" lIns="0" tIns="0" rIns="0" bIns="0" rtlCol="0" anchor="ctr"/>
            <a:lstStyle/>
            <a:p>
              <a:pPr algn="ctr"/>
              <a:r>
                <a:rPr lang="en-US" sz="1350" b="1">
                  <a:solidFill>
                    <a:srgbClr val="002060"/>
                  </a:solidFill>
                  <a:ea typeface="Arial" pitchFamily="34" charset="-122"/>
                  <a:cs typeface="Arial" pitchFamily="34" charset="-120"/>
                </a:rPr>
                <a:t>Quality first</a:t>
              </a:r>
            </a:p>
            <a:p>
              <a:pPr algn="ctr"/>
              <a:r>
                <a:rPr lang="en-US" sz="1350">
                  <a:solidFill>
                    <a:srgbClr val="002060"/>
                  </a:solidFill>
                  <a:cs typeface="Arial" pitchFamily="34" charset="-120"/>
                </a:rPr>
                <a:t>Accuracy&gt;speed</a:t>
              </a:r>
              <a:endParaRPr lang="en-US" sz="1350">
                <a:solidFill>
                  <a:srgbClr val="002060"/>
                </a:solidFill>
              </a:endParaRPr>
            </a:p>
          </p:txBody>
        </p:sp>
        <p:sp>
          <p:nvSpPr>
            <p:cNvPr id="31" name="Text 40">
              <a:extLst>
                <a:ext uri="{FF2B5EF4-FFF2-40B4-BE49-F238E27FC236}">
                  <a16:creationId xmlns:a16="http://schemas.microsoft.com/office/drawing/2014/main" id="{C208C2E8-9F8C-9DF5-08A0-BBA2F3B072D9}"/>
                </a:ext>
              </a:extLst>
            </p:cNvPr>
            <p:cNvSpPr txBox="1"/>
            <p:nvPr/>
          </p:nvSpPr>
          <p:spPr>
            <a:xfrm>
              <a:off x="6952681" y="1470563"/>
              <a:ext cx="1136334" cy="416711"/>
            </a:xfrm>
            <a:prstGeom prst="rect">
              <a:avLst/>
            </a:prstGeom>
            <a:noFill/>
            <a:ln/>
          </p:spPr>
          <p:txBody>
            <a:bodyPr wrap="square" lIns="0" tIns="0" rIns="0" bIns="0" rtlCol="0" anchor="ctr"/>
            <a:lstStyle/>
            <a:p>
              <a:pPr algn="ctr"/>
              <a:r>
                <a:rPr lang="en-US" sz="1350" b="1">
                  <a:solidFill>
                    <a:srgbClr val="002060"/>
                  </a:solidFill>
                  <a:ea typeface="Arial" pitchFamily="34" charset="-122"/>
                  <a:cs typeface="Arial" pitchFamily="34" charset="-120"/>
                </a:rPr>
                <a:t>Auditability</a:t>
              </a:r>
              <a:endParaRPr lang="en-US" sz="1350">
                <a:solidFill>
                  <a:srgbClr val="002060"/>
                </a:solidFill>
              </a:endParaRPr>
            </a:p>
            <a:p>
              <a:pPr algn="ctr"/>
              <a:r>
                <a:rPr lang="en-US" sz="1350">
                  <a:solidFill>
                    <a:srgbClr val="002060"/>
                  </a:solidFill>
                  <a:ea typeface="Arial" pitchFamily="34" charset="-122"/>
                  <a:cs typeface="Arial" pitchFamily="34" charset="-120"/>
                </a:rPr>
                <a:t>Data traceable to sources</a:t>
              </a:r>
              <a:endParaRPr lang="en-US" sz="1350">
                <a:solidFill>
                  <a:srgbClr val="002060"/>
                </a:solidFill>
              </a:endParaRPr>
            </a:p>
          </p:txBody>
        </p:sp>
        <p:sp>
          <p:nvSpPr>
            <p:cNvPr id="34" name="Rectangle 33">
              <a:extLst>
                <a:ext uri="{FF2B5EF4-FFF2-40B4-BE49-F238E27FC236}">
                  <a16:creationId xmlns:a16="http://schemas.microsoft.com/office/drawing/2014/main" id="{1ED0AEB3-90A9-348E-4110-F94CFAADB97C}"/>
                </a:ext>
              </a:extLst>
            </p:cNvPr>
            <p:cNvSpPr/>
            <p:nvPr/>
          </p:nvSpPr>
          <p:spPr>
            <a:xfrm>
              <a:off x="4192349" y="2150847"/>
              <a:ext cx="829314" cy="21820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TextBox 37">
              <a:extLst>
                <a:ext uri="{FF2B5EF4-FFF2-40B4-BE49-F238E27FC236}">
                  <a16:creationId xmlns:a16="http://schemas.microsoft.com/office/drawing/2014/main" id="{6ED7D04E-6565-EF4C-8FCB-3A53BCA1DAE6}"/>
                </a:ext>
              </a:extLst>
            </p:cNvPr>
            <p:cNvSpPr txBox="1"/>
            <p:nvPr/>
          </p:nvSpPr>
          <p:spPr>
            <a:xfrm>
              <a:off x="3185730" y="3142131"/>
              <a:ext cx="1267194" cy="556178"/>
            </a:xfrm>
            <a:prstGeom prst="rect">
              <a:avLst/>
            </a:prstGeom>
            <a:solidFill>
              <a:srgbClr val="FFFFFF"/>
            </a:solidFill>
          </p:spPr>
          <p:txBody>
            <a:bodyPr wrap="square">
              <a:spAutoFit/>
            </a:bodyPr>
            <a:lstStyle/>
            <a:p>
              <a:pPr>
                <a:lnSpc>
                  <a:spcPct val="115000"/>
                </a:lnSpc>
              </a:pPr>
              <a:r>
                <a:rPr lang="en-CA" sz="1350" b="1" kern="0">
                  <a:solidFill>
                    <a:srgbClr val="002060"/>
                  </a:solidFill>
                  <a:ea typeface="Times New Roman" panose="02020603050405020304" pitchFamily="18" charset="0"/>
                  <a:cs typeface="Times New Roman" panose="02020603050405020304" pitchFamily="18" charset="0"/>
                </a:rPr>
                <a:t>Advance</a:t>
              </a:r>
            </a:p>
            <a:p>
              <a:pPr>
                <a:lnSpc>
                  <a:spcPct val="115000"/>
                </a:lnSpc>
              </a:pPr>
              <a:r>
                <a:rPr lang="en-CA" sz="1350" b="1" kern="0">
                  <a:solidFill>
                    <a:srgbClr val="002060"/>
                  </a:solidFill>
                  <a:ea typeface="Times New Roman" panose="02020603050405020304" pitchFamily="18" charset="0"/>
                  <a:cs typeface="Times New Roman" panose="02020603050405020304" pitchFamily="18" charset="0"/>
                </a:rPr>
                <a:t>innovation</a:t>
              </a:r>
              <a:endParaRPr lang="en-CA" sz="1350" kern="100">
                <a:solidFill>
                  <a:srgbClr val="002060"/>
                </a:solidFill>
                <a:ea typeface="Aptos" panose="020B00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66A577F9-F688-3041-2A2A-48F17DB427DC}"/>
                </a:ext>
              </a:extLst>
            </p:cNvPr>
            <p:cNvSpPr txBox="1"/>
            <p:nvPr/>
          </p:nvSpPr>
          <p:spPr>
            <a:xfrm>
              <a:off x="8160124" y="3192669"/>
              <a:ext cx="1267194" cy="556178"/>
            </a:xfrm>
            <a:prstGeom prst="rect">
              <a:avLst/>
            </a:prstGeom>
            <a:noFill/>
          </p:spPr>
          <p:txBody>
            <a:bodyPr wrap="square">
              <a:spAutoFit/>
            </a:bodyPr>
            <a:lstStyle/>
            <a:p>
              <a:pPr>
                <a:lnSpc>
                  <a:spcPct val="115000"/>
                </a:lnSpc>
              </a:pPr>
              <a:r>
                <a:rPr lang="en-CA" sz="1350" b="1" kern="0">
                  <a:solidFill>
                    <a:srgbClr val="002060"/>
                  </a:solidFill>
                  <a:ea typeface="Times New Roman" panose="02020603050405020304" pitchFamily="18" charset="0"/>
                  <a:cs typeface="Times New Roman" panose="02020603050405020304" pitchFamily="18" charset="0"/>
                </a:rPr>
                <a:t>Technologic neutrality</a:t>
              </a:r>
              <a:endParaRPr lang="en-CA" sz="1350" kern="100">
                <a:solidFill>
                  <a:srgbClr val="002060"/>
                </a:solidFill>
                <a:ea typeface="Aptos" panose="020B0004020202020204" pitchFamily="34" charset="0"/>
                <a:cs typeface="Arial" panose="020B0604020202020204" pitchFamily="34" charset="0"/>
              </a:endParaRPr>
            </a:p>
          </p:txBody>
        </p:sp>
        <p:pic>
          <p:nvPicPr>
            <p:cNvPr id="6" name="Picture 5" descr="A screenshot of a computer&#10;&#10;Description automatically generated">
              <a:extLst>
                <a:ext uri="{FF2B5EF4-FFF2-40B4-BE49-F238E27FC236}">
                  <a16:creationId xmlns:a16="http://schemas.microsoft.com/office/drawing/2014/main" id="{79EB4C23-FADB-B89A-39DD-B5701D670908}"/>
                </a:ext>
              </a:extLst>
            </p:cNvPr>
            <p:cNvPicPr>
              <a:picLocks noChangeAspect="1"/>
            </p:cNvPicPr>
            <p:nvPr/>
          </p:nvPicPr>
          <p:blipFill>
            <a:blip r:embed="rId3"/>
            <a:stretch>
              <a:fillRect/>
            </a:stretch>
          </p:blipFill>
          <p:spPr>
            <a:xfrm>
              <a:off x="4046051" y="1536718"/>
              <a:ext cx="4272131" cy="2194472"/>
            </a:xfrm>
            <a:prstGeom prst="rect">
              <a:avLst/>
            </a:prstGeom>
          </p:spPr>
        </p:pic>
        <p:sp>
          <p:nvSpPr>
            <p:cNvPr id="35" name="Rectangle 34">
              <a:extLst>
                <a:ext uri="{FF2B5EF4-FFF2-40B4-BE49-F238E27FC236}">
                  <a16:creationId xmlns:a16="http://schemas.microsoft.com/office/drawing/2014/main" id="{869C37EA-9BCC-C2DC-4633-3E34AE00732D}"/>
                </a:ext>
              </a:extLst>
            </p:cNvPr>
            <p:cNvSpPr/>
            <p:nvPr/>
          </p:nvSpPr>
          <p:spPr>
            <a:xfrm>
              <a:off x="7381196" y="2179747"/>
              <a:ext cx="932079" cy="21820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TextBox 35">
              <a:extLst>
                <a:ext uri="{FF2B5EF4-FFF2-40B4-BE49-F238E27FC236}">
                  <a16:creationId xmlns:a16="http://schemas.microsoft.com/office/drawing/2014/main" id="{D148017D-706C-3F0B-FEF7-5563BA258B6E}"/>
                </a:ext>
              </a:extLst>
            </p:cNvPr>
            <p:cNvSpPr txBox="1"/>
            <p:nvPr/>
          </p:nvSpPr>
          <p:spPr>
            <a:xfrm>
              <a:off x="5645847" y="1216647"/>
              <a:ext cx="1095877" cy="507831"/>
            </a:xfrm>
            <a:prstGeom prst="rect">
              <a:avLst/>
            </a:prstGeom>
            <a:solidFill>
              <a:srgbClr val="F5F6FA"/>
            </a:solidFill>
          </p:spPr>
          <p:txBody>
            <a:bodyPr wrap="none" rtlCol="0">
              <a:spAutoFit/>
            </a:bodyPr>
            <a:lstStyle/>
            <a:p>
              <a:pPr algn="ctr"/>
              <a:r>
                <a:rPr lang="en-US" sz="1350" b="1" dirty="0">
                  <a:solidFill>
                    <a:srgbClr val="002060"/>
                  </a:solidFill>
                </a:rPr>
                <a:t>Registry</a:t>
              </a:r>
            </a:p>
            <a:p>
              <a:pPr algn="ctr"/>
              <a:r>
                <a:rPr lang="en-US" sz="1350" b="1" dirty="0">
                  <a:solidFill>
                    <a:srgbClr val="002060"/>
                  </a:solidFill>
                </a:rPr>
                <a:t>of tomorrow</a:t>
              </a:r>
            </a:p>
          </p:txBody>
        </p:sp>
        <p:sp>
          <p:nvSpPr>
            <p:cNvPr id="43" name="Rectangle 42">
              <a:extLst>
                <a:ext uri="{FF2B5EF4-FFF2-40B4-BE49-F238E27FC236}">
                  <a16:creationId xmlns:a16="http://schemas.microsoft.com/office/drawing/2014/main" id="{C01A2518-30B5-1A47-B06D-F6B16D30B2D5}"/>
                </a:ext>
              </a:extLst>
            </p:cNvPr>
            <p:cNvSpPr/>
            <p:nvPr/>
          </p:nvSpPr>
          <p:spPr>
            <a:xfrm>
              <a:off x="4149632" y="2165242"/>
              <a:ext cx="894575" cy="21820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Text 42">
              <a:extLst>
                <a:ext uri="{FF2B5EF4-FFF2-40B4-BE49-F238E27FC236}">
                  <a16:creationId xmlns:a16="http://schemas.microsoft.com/office/drawing/2014/main" id="{A0972946-4570-1EF2-ED77-860520D36EE5}"/>
                </a:ext>
              </a:extLst>
            </p:cNvPr>
            <p:cNvSpPr txBox="1"/>
            <p:nvPr/>
          </p:nvSpPr>
          <p:spPr>
            <a:xfrm>
              <a:off x="7584291" y="2296064"/>
              <a:ext cx="1114982" cy="416711"/>
            </a:xfrm>
            <a:prstGeom prst="rect">
              <a:avLst/>
            </a:prstGeom>
            <a:noFill/>
            <a:ln/>
          </p:spPr>
          <p:txBody>
            <a:bodyPr wrap="square" lIns="0" tIns="0" rIns="0" bIns="0" rtlCol="0" anchor="ctr"/>
            <a:lstStyle/>
            <a:p>
              <a:pPr algn="ctr"/>
              <a:r>
                <a:rPr lang="en-US" sz="1350" b="1" dirty="0">
                  <a:solidFill>
                    <a:srgbClr val="002060"/>
                  </a:solidFill>
                  <a:ea typeface="Arial" pitchFamily="34" charset="-122"/>
                  <a:cs typeface="Arial" pitchFamily="34" charset="-120"/>
                </a:rPr>
                <a:t>Continuous monitoring</a:t>
              </a:r>
              <a:endParaRPr lang="en-US" sz="1350" dirty="0">
                <a:solidFill>
                  <a:srgbClr val="002060"/>
                </a:solidFill>
              </a:endParaRPr>
            </a:p>
          </p:txBody>
        </p:sp>
        <p:sp>
          <p:nvSpPr>
            <p:cNvPr id="29" name="Text 38">
              <a:extLst>
                <a:ext uri="{FF2B5EF4-FFF2-40B4-BE49-F238E27FC236}">
                  <a16:creationId xmlns:a16="http://schemas.microsoft.com/office/drawing/2014/main" id="{DAD9D078-8192-58B3-5589-7CC4B5761B68}"/>
                </a:ext>
              </a:extLst>
            </p:cNvPr>
            <p:cNvSpPr txBox="1"/>
            <p:nvPr/>
          </p:nvSpPr>
          <p:spPr>
            <a:xfrm>
              <a:off x="3422112" y="2292001"/>
              <a:ext cx="1401728" cy="416711"/>
            </a:xfrm>
            <a:prstGeom prst="rect">
              <a:avLst/>
            </a:prstGeom>
            <a:noFill/>
            <a:ln/>
          </p:spPr>
          <p:txBody>
            <a:bodyPr wrap="square" lIns="0" tIns="0" rIns="0" bIns="0" rtlCol="0" anchor="ctr"/>
            <a:lstStyle/>
            <a:p>
              <a:pPr algn="ctr"/>
              <a:r>
                <a:rPr lang="en-US" sz="1350" b="1" dirty="0">
                  <a:solidFill>
                    <a:srgbClr val="002060"/>
                  </a:solidFill>
                  <a:ea typeface="Arial" pitchFamily="34" charset="-122"/>
                  <a:cs typeface="Arial" pitchFamily="34" charset="-120"/>
                </a:rPr>
                <a:t>Human accountability</a:t>
              </a:r>
              <a:endParaRPr lang="en-US" sz="1350" dirty="0">
                <a:solidFill>
                  <a:srgbClr val="002060"/>
                </a:solidFill>
              </a:endParaRPr>
            </a:p>
          </p:txBody>
        </p:sp>
      </p:grpSp>
      <p:sp>
        <p:nvSpPr>
          <p:cNvPr id="3" name="Rectangle 2">
            <a:extLst>
              <a:ext uri="{FF2B5EF4-FFF2-40B4-BE49-F238E27FC236}">
                <a16:creationId xmlns:a16="http://schemas.microsoft.com/office/drawing/2014/main" id="{944339C2-6FDF-1AD4-40F7-7244BD77EC6A}"/>
              </a:ext>
            </a:extLst>
          </p:cNvPr>
          <p:cNvSpPr/>
          <p:nvPr/>
        </p:nvSpPr>
        <p:spPr>
          <a:xfrm>
            <a:off x="0" y="4476750"/>
            <a:ext cx="9144000" cy="666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73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86ECEB-4D42-F191-CF83-91D3B1E6C624}"/>
              </a:ext>
            </a:extLst>
          </p:cNvPr>
          <p:cNvSpPr/>
          <p:nvPr/>
        </p:nvSpPr>
        <p:spPr>
          <a:xfrm>
            <a:off x="0" y="-19050"/>
            <a:ext cx="9144000" cy="9339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itle 78">
            <a:extLst>
              <a:ext uri="{FF2B5EF4-FFF2-40B4-BE49-F238E27FC236}">
                <a16:creationId xmlns:a16="http://schemas.microsoft.com/office/drawing/2014/main" id="{7CB994F0-5FB3-90D9-BD4B-62479EB8BA5C}"/>
              </a:ext>
            </a:extLst>
          </p:cNvPr>
          <p:cNvSpPr>
            <a:spLocks noGrp="1"/>
          </p:cNvSpPr>
          <p:nvPr>
            <p:ph type="title"/>
          </p:nvPr>
        </p:nvSpPr>
        <p:spPr>
          <a:xfrm>
            <a:off x="381000" y="283369"/>
            <a:ext cx="8382000" cy="392906"/>
          </a:xfrm>
        </p:spPr>
        <p:txBody>
          <a:bodyPr anchor="ctr">
            <a:noAutofit/>
          </a:bodyPr>
          <a:lstStyle/>
          <a:p>
            <a:r>
              <a:rPr lang="en-US" dirty="0"/>
              <a:t>Automated Data Extraction Working Group</a:t>
            </a:r>
          </a:p>
        </p:txBody>
      </p:sp>
      <p:sp>
        <p:nvSpPr>
          <p:cNvPr id="80" name="Content Placeholder 79">
            <a:extLst>
              <a:ext uri="{FF2B5EF4-FFF2-40B4-BE49-F238E27FC236}">
                <a16:creationId xmlns:a16="http://schemas.microsoft.com/office/drawing/2014/main" id="{D5ED4800-7940-C7D0-AFA4-B30FAF4E8018}"/>
              </a:ext>
            </a:extLst>
          </p:cNvPr>
          <p:cNvSpPr>
            <a:spLocks noGrp="1"/>
          </p:cNvSpPr>
          <p:nvPr>
            <p:ph idx="1"/>
          </p:nvPr>
        </p:nvSpPr>
        <p:spPr>
          <a:xfrm>
            <a:off x="381000" y="1114426"/>
            <a:ext cx="3981450" cy="3191357"/>
          </a:xfrm>
        </p:spPr>
        <p:txBody>
          <a:bodyPr>
            <a:normAutofit/>
          </a:bodyPr>
          <a:lstStyle/>
          <a:p>
            <a:pPr marL="257175" indent="-257175">
              <a:buFont typeface="Arial" panose="020B0604020202020204" pitchFamily="34" charset="0"/>
              <a:buChar char="•"/>
            </a:pPr>
            <a:r>
              <a:rPr lang="en-US" sz="2100" dirty="0"/>
              <a:t>Trauma registry professionals</a:t>
            </a:r>
          </a:p>
          <a:p>
            <a:pPr marL="257175" indent="-257175">
              <a:buFont typeface="Arial" panose="020B0604020202020204" pitchFamily="34" charset="0"/>
              <a:buChar char="•"/>
            </a:pPr>
            <a:r>
              <a:rPr lang="en-US" sz="2100" dirty="0"/>
              <a:t>Trauma clinical leadership</a:t>
            </a:r>
          </a:p>
          <a:p>
            <a:pPr marL="257175" indent="-257175">
              <a:buFont typeface="Arial" panose="020B0604020202020204" pitchFamily="34" charset="0"/>
              <a:buChar char="•"/>
            </a:pPr>
            <a:r>
              <a:rPr lang="en-US" sz="2100" dirty="0"/>
              <a:t>Trauma program managers</a:t>
            </a:r>
          </a:p>
          <a:p>
            <a:pPr marL="257175" indent="-257175">
              <a:buFont typeface="Arial" panose="020B0604020202020204" pitchFamily="34" charset="0"/>
              <a:buChar char="•"/>
            </a:pPr>
            <a:r>
              <a:rPr lang="en-US" sz="2100" dirty="0"/>
              <a:t>AAAM</a:t>
            </a:r>
          </a:p>
          <a:p>
            <a:pPr marL="257175" indent="-257175">
              <a:buFont typeface="Arial" panose="020B0604020202020204" pitchFamily="34" charset="0"/>
              <a:buChar char="•"/>
            </a:pPr>
            <a:r>
              <a:rPr lang="en-US" sz="2100" dirty="0"/>
              <a:t>Health informatics</a:t>
            </a:r>
          </a:p>
          <a:p>
            <a:pPr marL="257175" indent="-257175">
              <a:buFont typeface="Arial" panose="020B0604020202020204" pitchFamily="34" charset="0"/>
              <a:buChar char="•"/>
            </a:pPr>
            <a:r>
              <a:rPr lang="en-US" sz="2100" dirty="0"/>
              <a:t>ACS TQP Staff/leadership</a:t>
            </a:r>
          </a:p>
          <a:p>
            <a:pPr marL="257175" indent="-257175">
              <a:buFont typeface="Arial" panose="020B0604020202020204" pitchFamily="34" charset="0"/>
              <a:buChar char="•"/>
            </a:pPr>
            <a:r>
              <a:rPr lang="en-US" sz="2100" dirty="0"/>
              <a:t>Vendors (advisors)</a:t>
            </a:r>
          </a:p>
          <a:p>
            <a:pPr marL="0" indent="0"/>
            <a:endParaRPr lang="en-US" dirty="0"/>
          </a:p>
        </p:txBody>
      </p:sp>
      <p:pic>
        <p:nvPicPr>
          <p:cNvPr id="81" name="Picture 80" descr="Teamwork Puzzle Light Bulb Idea Concept Stock Vector - Illustration of  unity, leadership: 414721556">
            <a:extLst>
              <a:ext uri="{FF2B5EF4-FFF2-40B4-BE49-F238E27FC236}">
                <a16:creationId xmlns:a16="http://schemas.microsoft.com/office/drawing/2014/main" id="{4A08F7BA-CE71-1438-261A-50DA29575595}"/>
              </a:ext>
            </a:extLst>
          </p:cNvPr>
          <p:cNvPicPr>
            <a:picLocks noChangeAspect="1"/>
          </p:cNvPicPr>
          <p:nvPr/>
        </p:nvPicPr>
        <p:blipFill>
          <a:blip r:embed="rId3"/>
          <a:srcRect l="7420" r="4922" b="1"/>
          <a:stretch>
            <a:fillRect/>
          </a:stretch>
        </p:blipFill>
        <p:spPr>
          <a:xfrm>
            <a:off x="4572000" y="1114426"/>
            <a:ext cx="4191000" cy="3191357"/>
          </a:xfrm>
          <a:prstGeom prst="rect">
            <a:avLst/>
          </a:prstGeom>
          <a:noFill/>
        </p:spPr>
      </p:pic>
      <p:sp>
        <p:nvSpPr>
          <p:cNvPr id="2" name="Rectangle 1">
            <a:extLst>
              <a:ext uri="{FF2B5EF4-FFF2-40B4-BE49-F238E27FC236}">
                <a16:creationId xmlns:a16="http://schemas.microsoft.com/office/drawing/2014/main" id="{36335895-8108-47E0-AEE9-92A723068738}"/>
              </a:ext>
            </a:extLst>
          </p:cNvPr>
          <p:cNvSpPr/>
          <p:nvPr/>
        </p:nvSpPr>
        <p:spPr>
          <a:xfrm>
            <a:off x="0" y="4476750"/>
            <a:ext cx="9144000" cy="666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66DEA-9308-89F3-653F-A50016F3FF3F}"/>
            </a:ext>
          </a:extLst>
        </p:cNvPr>
        <p:cNvGrpSpPr/>
        <p:nvPr/>
      </p:nvGrpSpPr>
      <p:grpSpPr>
        <a:xfrm>
          <a:off x="0" y="0"/>
          <a:ext cx="0" cy="0"/>
          <a:chOff x="0" y="0"/>
          <a:chExt cx="0" cy="0"/>
        </a:xfrm>
      </p:grpSpPr>
      <p:sp>
        <p:nvSpPr>
          <p:cNvPr id="29" name="Rounded Rectangle 28">
            <a:extLst>
              <a:ext uri="{FF2B5EF4-FFF2-40B4-BE49-F238E27FC236}">
                <a16:creationId xmlns:a16="http://schemas.microsoft.com/office/drawing/2014/main" id="{9B9034BA-5713-685A-DFB1-1D265369C760}"/>
              </a:ext>
            </a:extLst>
          </p:cNvPr>
          <p:cNvSpPr/>
          <p:nvPr/>
        </p:nvSpPr>
        <p:spPr>
          <a:xfrm>
            <a:off x="978408" y="1508760"/>
            <a:ext cx="3593592" cy="502920"/>
          </a:xfrm>
          <a:prstGeom prst="roundRect">
            <a:avLst/>
          </a:prstGeom>
          <a:solidFill>
            <a:srgbClr val="F5F7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30"/>
              </a:spcAft>
            </a:pPr>
            <a:r>
              <a:rPr lang="en-US" sz="1500" b="1" dirty="0">
                <a:solidFill>
                  <a:schemeClr val="tx2"/>
                </a:solidFill>
              </a:rPr>
              <a:t> Data oversight, governance and validation</a:t>
            </a:r>
            <a:endParaRPr lang="en-CA" sz="1500" b="1" dirty="0">
              <a:solidFill>
                <a:schemeClr val="tx2"/>
              </a:solidFill>
            </a:endParaRPr>
          </a:p>
        </p:txBody>
      </p:sp>
      <p:sp>
        <p:nvSpPr>
          <p:cNvPr id="30" name="Rounded Rectangle 29">
            <a:extLst>
              <a:ext uri="{FF2B5EF4-FFF2-40B4-BE49-F238E27FC236}">
                <a16:creationId xmlns:a16="http://schemas.microsoft.com/office/drawing/2014/main" id="{6295720A-2839-74EF-8D32-68FD4470D3F2}"/>
              </a:ext>
            </a:extLst>
          </p:cNvPr>
          <p:cNvSpPr/>
          <p:nvPr/>
        </p:nvSpPr>
        <p:spPr>
          <a:xfrm>
            <a:off x="979016" y="2369034"/>
            <a:ext cx="3593592" cy="502920"/>
          </a:xfrm>
          <a:prstGeom prst="roundRect">
            <a:avLst/>
          </a:prstGeom>
          <a:solidFill>
            <a:srgbClr val="F5F7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00088">
              <a:lnSpc>
                <a:spcPct val="90000"/>
              </a:lnSpc>
              <a:spcBef>
                <a:spcPct val="0"/>
              </a:spcBef>
              <a:spcAft>
                <a:spcPct val="35000"/>
              </a:spcAft>
            </a:pPr>
            <a:r>
              <a:rPr lang="en-US" sz="1500" b="1" dirty="0">
                <a:solidFill>
                  <a:schemeClr val="tx2"/>
                </a:solidFill>
              </a:rPr>
              <a:t>     Trauma registry professionals –             roles, competencies, training</a:t>
            </a:r>
            <a:endParaRPr lang="en-US" sz="1500" b="1" dirty="0"/>
          </a:p>
        </p:txBody>
      </p:sp>
      <p:sp>
        <p:nvSpPr>
          <p:cNvPr id="31" name="Rounded Rectangle 30">
            <a:extLst>
              <a:ext uri="{FF2B5EF4-FFF2-40B4-BE49-F238E27FC236}">
                <a16:creationId xmlns:a16="http://schemas.microsoft.com/office/drawing/2014/main" id="{B82A94C8-1CEF-01B0-3A50-832B0B2B5139}"/>
              </a:ext>
            </a:extLst>
          </p:cNvPr>
          <p:cNvSpPr/>
          <p:nvPr/>
        </p:nvSpPr>
        <p:spPr>
          <a:xfrm>
            <a:off x="820179" y="3291840"/>
            <a:ext cx="3752428" cy="502920"/>
          </a:xfrm>
          <a:prstGeom prst="roundRect">
            <a:avLst/>
          </a:prstGeom>
          <a:solidFill>
            <a:srgbClr val="F5F7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00088">
              <a:lnSpc>
                <a:spcPct val="90000"/>
              </a:lnSpc>
              <a:spcBef>
                <a:spcPct val="0"/>
              </a:spcBef>
              <a:spcAft>
                <a:spcPct val="35000"/>
              </a:spcAft>
            </a:pPr>
            <a:r>
              <a:rPr lang="en-US" sz="1500" b="1" dirty="0">
                <a:solidFill>
                  <a:schemeClr val="tx2"/>
                </a:solidFill>
              </a:rPr>
              <a:t>Vendor criteria – validation, </a:t>
            </a:r>
          </a:p>
          <a:p>
            <a:pPr algn="ctr" defTabSz="700088">
              <a:lnSpc>
                <a:spcPct val="90000"/>
              </a:lnSpc>
              <a:spcBef>
                <a:spcPct val="0"/>
              </a:spcBef>
              <a:spcAft>
                <a:spcPct val="35000"/>
              </a:spcAft>
            </a:pPr>
            <a:r>
              <a:rPr lang="en-US" sz="1500" b="1" dirty="0">
                <a:solidFill>
                  <a:schemeClr val="tx2"/>
                </a:solidFill>
              </a:rPr>
              <a:t>transparency, auditability</a:t>
            </a:r>
            <a:endParaRPr lang="en-CA" sz="1500" b="1" dirty="0">
              <a:solidFill>
                <a:schemeClr val="tx2"/>
              </a:solidFill>
            </a:endParaRPr>
          </a:p>
        </p:txBody>
      </p:sp>
      <p:sp>
        <p:nvSpPr>
          <p:cNvPr id="79" name="Title 78">
            <a:extLst>
              <a:ext uri="{FF2B5EF4-FFF2-40B4-BE49-F238E27FC236}">
                <a16:creationId xmlns:a16="http://schemas.microsoft.com/office/drawing/2014/main" id="{E119BE45-7B54-46A3-3537-58D96BBB26D0}"/>
              </a:ext>
            </a:extLst>
          </p:cNvPr>
          <p:cNvSpPr>
            <a:spLocks noGrp="1"/>
          </p:cNvSpPr>
          <p:nvPr>
            <p:ph type="title"/>
          </p:nvPr>
        </p:nvSpPr>
        <p:spPr/>
        <p:txBody>
          <a:bodyPr>
            <a:noAutofit/>
          </a:bodyPr>
          <a:lstStyle/>
          <a:p>
            <a:r>
              <a:rPr lang="en-US" sz="3000" dirty="0">
                <a:solidFill>
                  <a:schemeClr val="tx2"/>
                </a:solidFill>
              </a:rPr>
              <a:t>Standards framework</a:t>
            </a:r>
          </a:p>
        </p:txBody>
      </p:sp>
      <p:grpSp>
        <p:nvGrpSpPr>
          <p:cNvPr id="20" name="Group 19">
            <a:extLst>
              <a:ext uri="{FF2B5EF4-FFF2-40B4-BE49-F238E27FC236}">
                <a16:creationId xmlns:a16="http://schemas.microsoft.com/office/drawing/2014/main" id="{05338485-9525-9920-5890-9FC669B53355}"/>
              </a:ext>
            </a:extLst>
          </p:cNvPr>
          <p:cNvGrpSpPr/>
          <p:nvPr/>
        </p:nvGrpSpPr>
        <p:grpSpPr>
          <a:xfrm>
            <a:off x="-2988542" y="654593"/>
            <a:ext cx="4326865" cy="3971475"/>
            <a:chOff x="-3983912" y="872790"/>
            <a:chExt cx="5769153" cy="5295300"/>
          </a:xfrm>
        </p:grpSpPr>
        <p:sp>
          <p:nvSpPr>
            <p:cNvPr id="21" name="Block Arc 20">
              <a:extLst>
                <a:ext uri="{FF2B5EF4-FFF2-40B4-BE49-F238E27FC236}">
                  <a16:creationId xmlns:a16="http://schemas.microsoft.com/office/drawing/2014/main" id="{6C9023C5-8EFD-DA88-09DB-18BF2221D03B}"/>
                </a:ext>
              </a:extLst>
            </p:cNvPr>
            <p:cNvSpPr/>
            <p:nvPr/>
          </p:nvSpPr>
          <p:spPr>
            <a:xfrm>
              <a:off x="-3983912" y="872790"/>
              <a:ext cx="5295300" cy="5295300"/>
            </a:xfrm>
            <a:prstGeom prst="blockArc">
              <a:avLst>
                <a:gd name="adj1" fmla="val 18900000"/>
                <a:gd name="adj2" fmla="val 2700000"/>
                <a:gd name="adj3" fmla="val 408"/>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sz="1350"/>
            </a:p>
          </p:txBody>
        </p:sp>
        <p:sp>
          <p:nvSpPr>
            <p:cNvPr id="23" name="Oval 22">
              <a:extLst>
                <a:ext uri="{FF2B5EF4-FFF2-40B4-BE49-F238E27FC236}">
                  <a16:creationId xmlns:a16="http://schemas.microsoft.com/office/drawing/2014/main" id="{E270D225-1AF1-DCA8-C274-21AC683CEB6A}"/>
                </a:ext>
              </a:extLst>
            </p:cNvPr>
            <p:cNvSpPr/>
            <p:nvPr/>
          </p:nvSpPr>
          <p:spPr>
            <a:xfrm>
              <a:off x="516410" y="1849374"/>
              <a:ext cx="982980" cy="982980"/>
            </a:xfrm>
            <a:prstGeom prst="ellipse">
              <a:avLst/>
            </a:prstGeom>
            <a:solidFill>
              <a:srgbClr val="1E88B9"/>
            </a:solid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350"/>
            </a:p>
          </p:txBody>
        </p:sp>
        <p:sp>
          <p:nvSpPr>
            <p:cNvPr id="25" name="Oval 24">
              <a:extLst>
                <a:ext uri="{FF2B5EF4-FFF2-40B4-BE49-F238E27FC236}">
                  <a16:creationId xmlns:a16="http://schemas.microsoft.com/office/drawing/2014/main" id="{E5519479-BFF4-8FC3-AEEF-E9DFE6D84A96}"/>
                </a:ext>
              </a:extLst>
            </p:cNvPr>
            <p:cNvSpPr/>
            <p:nvPr/>
          </p:nvSpPr>
          <p:spPr>
            <a:xfrm>
              <a:off x="802261" y="3028949"/>
              <a:ext cx="982980" cy="982980"/>
            </a:xfrm>
            <a:prstGeom prst="ellipse">
              <a:avLst/>
            </a:prstGeom>
            <a:solidFill>
              <a:schemeClr val="accent4">
                <a:lumMod val="75000"/>
              </a:schemeClr>
            </a:solid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350"/>
            </a:p>
          </p:txBody>
        </p:sp>
        <p:sp>
          <p:nvSpPr>
            <p:cNvPr id="27" name="Oval 26">
              <a:extLst>
                <a:ext uri="{FF2B5EF4-FFF2-40B4-BE49-F238E27FC236}">
                  <a16:creationId xmlns:a16="http://schemas.microsoft.com/office/drawing/2014/main" id="{5AB8AD08-ACD0-C9F9-0D4E-E03CBB907D08}"/>
                </a:ext>
              </a:extLst>
            </p:cNvPr>
            <p:cNvSpPr/>
            <p:nvPr/>
          </p:nvSpPr>
          <p:spPr>
            <a:xfrm>
              <a:off x="516410" y="4208526"/>
              <a:ext cx="982980" cy="982980"/>
            </a:xfrm>
            <a:prstGeom prst="ellipse">
              <a:avLst/>
            </a:prstGeom>
            <a:solidFill>
              <a:schemeClr val="bg1">
                <a:lumMod val="50000"/>
              </a:schemeClr>
            </a:solid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350"/>
            </a:p>
          </p:txBody>
        </p:sp>
      </p:grpSp>
      <p:sp>
        <p:nvSpPr>
          <p:cNvPr id="11" name="Rounded Rectangle 10">
            <a:extLst>
              <a:ext uri="{FF2B5EF4-FFF2-40B4-BE49-F238E27FC236}">
                <a16:creationId xmlns:a16="http://schemas.microsoft.com/office/drawing/2014/main" id="{22AB2521-500F-971A-DBAF-34D928A2B5BA}"/>
              </a:ext>
            </a:extLst>
          </p:cNvPr>
          <p:cNvSpPr/>
          <p:nvPr/>
        </p:nvSpPr>
        <p:spPr>
          <a:xfrm flipH="1">
            <a:off x="5430774" y="1508760"/>
            <a:ext cx="3593592" cy="540000"/>
          </a:xfrm>
          <a:prstGeom prst="roundRect">
            <a:avLst>
              <a:gd name="adj" fmla="val 30000"/>
            </a:avLst>
          </a:prstGeom>
          <a:solidFill>
            <a:srgbClr val="F5F6FA"/>
          </a:solidFill>
          <a:ln w="19050">
            <a:solidFill>
              <a:schemeClr val="accent1">
                <a:shade val="15000"/>
              </a:schemeClr>
            </a:solidFill>
          </a:ln>
          <a:effectLst/>
        </p:spPr>
        <p:txBody>
          <a:bodyPr rtlCol="0" anchor="ctr"/>
          <a:lstStyle/>
          <a:p>
            <a:pPr algn="ctr"/>
            <a:r>
              <a:rPr lang="en-CA" sz="1500" b="1" dirty="0">
                <a:solidFill>
                  <a:srgbClr val="1B2A4A"/>
                </a:solidFill>
              </a:rPr>
              <a:t> Protects the integrity of registry data</a:t>
            </a:r>
          </a:p>
        </p:txBody>
      </p:sp>
      <p:sp>
        <p:nvSpPr>
          <p:cNvPr id="12" name="Rectangle 11">
            <a:extLst>
              <a:ext uri="{FF2B5EF4-FFF2-40B4-BE49-F238E27FC236}">
                <a16:creationId xmlns:a16="http://schemas.microsoft.com/office/drawing/2014/main" id="{AC144204-50BF-A655-1D12-EE2B9026E042}"/>
              </a:ext>
            </a:extLst>
          </p:cNvPr>
          <p:cNvSpPr/>
          <p:nvPr/>
        </p:nvSpPr>
        <p:spPr>
          <a:xfrm flipH="1">
            <a:off x="5321993" y="1508760"/>
            <a:ext cx="270000" cy="540000"/>
          </a:xfrm>
          <a:prstGeom prst="rect">
            <a:avLst/>
          </a:prstGeom>
          <a:solidFill>
            <a:srgbClr val="1E88B9"/>
          </a:solidFill>
          <a:ln w="19050">
            <a:solidFill>
              <a:schemeClr val="tx2"/>
            </a:solidFill>
          </a:ln>
          <a:effectLst/>
        </p:spPr>
        <p:txBody>
          <a:bodyPr rtlCol="0" anchor="ctr"/>
          <a:lstStyle/>
          <a:p>
            <a:pPr algn="ctr"/>
            <a:endParaRPr sz="1350" dirty="0"/>
          </a:p>
        </p:txBody>
      </p:sp>
      <p:sp>
        <p:nvSpPr>
          <p:cNvPr id="14" name="Rounded Rectangle 13">
            <a:extLst>
              <a:ext uri="{FF2B5EF4-FFF2-40B4-BE49-F238E27FC236}">
                <a16:creationId xmlns:a16="http://schemas.microsoft.com/office/drawing/2014/main" id="{E0A40CAE-6855-8CE3-1C5E-09B2C2F1114F}"/>
              </a:ext>
            </a:extLst>
          </p:cNvPr>
          <p:cNvSpPr/>
          <p:nvPr/>
        </p:nvSpPr>
        <p:spPr>
          <a:xfrm>
            <a:off x="5430774" y="3253475"/>
            <a:ext cx="3593592" cy="540000"/>
          </a:xfrm>
          <a:prstGeom prst="roundRect">
            <a:avLst>
              <a:gd name="adj" fmla="val 30000"/>
            </a:avLst>
          </a:prstGeom>
          <a:solidFill>
            <a:srgbClr val="F5F6FA"/>
          </a:solidFill>
          <a:ln w="19050">
            <a:solidFill>
              <a:schemeClr val="accent1">
                <a:shade val="15000"/>
              </a:schemeClr>
            </a:solidFill>
          </a:ln>
          <a:effectLst/>
        </p:spPr>
        <p:txBody>
          <a:bodyPr rtlCol="0" anchor="ctr"/>
          <a:lstStyle/>
          <a:p>
            <a:pPr algn="ctr"/>
            <a:r>
              <a:rPr lang="en-CA" sz="1500" b="1" dirty="0">
                <a:solidFill>
                  <a:schemeClr val="tx2"/>
                </a:solidFill>
              </a:rPr>
              <a:t> Supports innovation with rigorous quality</a:t>
            </a:r>
            <a:endParaRPr sz="1500" b="1" dirty="0">
              <a:solidFill>
                <a:schemeClr val="tx2"/>
              </a:solidFill>
            </a:endParaRPr>
          </a:p>
        </p:txBody>
      </p:sp>
      <p:sp>
        <p:nvSpPr>
          <p:cNvPr id="15" name="Rectangle 14">
            <a:extLst>
              <a:ext uri="{FF2B5EF4-FFF2-40B4-BE49-F238E27FC236}">
                <a16:creationId xmlns:a16="http://schemas.microsoft.com/office/drawing/2014/main" id="{FD2AB730-AB31-6CEA-D8A7-C7978AB856E3}"/>
              </a:ext>
            </a:extLst>
          </p:cNvPr>
          <p:cNvSpPr/>
          <p:nvPr/>
        </p:nvSpPr>
        <p:spPr>
          <a:xfrm>
            <a:off x="5308092" y="3253475"/>
            <a:ext cx="270000" cy="540000"/>
          </a:xfrm>
          <a:prstGeom prst="rect">
            <a:avLst/>
          </a:prstGeom>
          <a:solidFill>
            <a:srgbClr val="CA761D"/>
          </a:solidFill>
          <a:ln w="19050">
            <a:solidFill>
              <a:schemeClr val="tx2"/>
            </a:solidFill>
          </a:ln>
          <a:effectLst/>
        </p:spPr>
        <p:txBody>
          <a:bodyPr rtlCol="0" anchor="ctr"/>
          <a:lstStyle/>
          <a:p>
            <a:pPr algn="ctr"/>
            <a:endParaRPr sz="1350" dirty="0"/>
          </a:p>
        </p:txBody>
      </p:sp>
      <p:sp>
        <p:nvSpPr>
          <p:cNvPr id="17" name="Rounded Rectangle 16">
            <a:extLst>
              <a:ext uri="{FF2B5EF4-FFF2-40B4-BE49-F238E27FC236}">
                <a16:creationId xmlns:a16="http://schemas.microsoft.com/office/drawing/2014/main" id="{739EBF2B-9EC8-1085-D8F8-3700486ED3CD}"/>
              </a:ext>
            </a:extLst>
          </p:cNvPr>
          <p:cNvSpPr/>
          <p:nvPr/>
        </p:nvSpPr>
        <p:spPr>
          <a:xfrm>
            <a:off x="5430774" y="2369034"/>
            <a:ext cx="3593592" cy="540000"/>
          </a:xfrm>
          <a:prstGeom prst="roundRect">
            <a:avLst>
              <a:gd name="adj" fmla="val 30000"/>
            </a:avLst>
          </a:prstGeom>
          <a:solidFill>
            <a:srgbClr val="F5F6FA"/>
          </a:solidFill>
          <a:ln w="19050">
            <a:solidFill>
              <a:schemeClr val="accent1">
                <a:shade val="15000"/>
              </a:schemeClr>
            </a:solidFill>
          </a:ln>
          <a:effectLst/>
        </p:spPr>
        <p:txBody>
          <a:bodyPr rtlCol="0" anchor="ctr"/>
          <a:lstStyle/>
          <a:p>
            <a:pPr algn="ctr"/>
            <a:r>
              <a:rPr lang="en-CA" sz="1500" b="1" dirty="0">
                <a:solidFill>
                  <a:srgbClr val="1B2A4A"/>
                </a:solidFill>
              </a:rPr>
              <a:t>Leverages expertise of trauma registry professionals</a:t>
            </a:r>
          </a:p>
        </p:txBody>
      </p:sp>
      <p:sp>
        <p:nvSpPr>
          <p:cNvPr id="18" name="Rectangle 17">
            <a:extLst>
              <a:ext uri="{FF2B5EF4-FFF2-40B4-BE49-F238E27FC236}">
                <a16:creationId xmlns:a16="http://schemas.microsoft.com/office/drawing/2014/main" id="{A5D43F5C-76CB-C80B-F818-14C20AEE302C}"/>
              </a:ext>
            </a:extLst>
          </p:cNvPr>
          <p:cNvSpPr/>
          <p:nvPr/>
        </p:nvSpPr>
        <p:spPr>
          <a:xfrm>
            <a:off x="5294192" y="2369034"/>
            <a:ext cx="270000" cy="540000"/>
          </a:xfrm>
          <a:prstGeom prst="rect">
            <a:avLst/>
          </a:prstGeom>
          <a:solidFill>
            <a:schemeClr val="accent4">
              <a:lumMod val="75000"/>
            </a:schemeClr>
          </a:solidFill>
          <a:ln w="19050">
            <a:solidFill>
              <a:schemeClr val="tx2"/>
            </a:solidFill>
          </a:ln>
          <a:effectLst/>
        </p:spPr>
        <p:txBody>
          <a:bodyPr rtlCol="0" anchor="ctr"/>
          <a:lstStyle/>
          <a:p>
            <a:pPr algn="ctr"/>
            <a:endParaRPr sz="1350"/>
          </a:p>
        </p:txBody>
      </p:sp>
      <p:sp>
        <p:nvSpPr>
          <p:cNvPr id="2" name="Right Arrow 1">
            <a:extLst>
              <a:ext uri="{FF2B5EF4-FFF2-40B4-BE49-F238E27FC236}">
                <a16:creationId xmlns:a16="http://schemas.microsoft.com/office/drawing/2014/main" id="{8D7D3E20-3BC0-C5B6-C5D6-C2B7508CA63C}"/>
              </a:ext>
            </a:extLst>
          </p:cNvPr>
          <p:cNvSpPr/>
          <p:nvPr/>
        </p:nvSpPr>
        <p:spPr>
          <a:xfrm>
            <a:off x="4751023" y="1611630"/>
            <a:ext cx="425196" cy="274320"/>
          </a:xfrm>
          <a:prstGeom prst="rightArrow">
            <a:avLst>
              <a:gd name="adj1" fmla="val 55000"/>
              <a:gd name="adj2" fmla="val 55000"/>
            </a:avLst>
          </a:prstGeom>
          <a:solidFill>
            <a:srgbClr val="1E88B8"/>
          </a:solidFill>
          <a:ln w="13970">
            <a:solidFill>
              <a:srgbClr val="2B3A55"/>
            </a:solidFill>
          </a:ln>
          <a:effectLst/>
        </p:spPr>
        <p:txBody>
          <a:bodyPr rtlCol="0" anchor="ctr"/>
          <a:lstStyle/>
          <a:p>
            <a:pPr algn="ctr"/>
            <a:endParaRPr sz="1350"/>
          </a:p>
        </p:txBody>
      </p:sp>
      <p:sp>
        <p:nvSpPr>
          <p:cNvPr id="3" name="Right Arrow 2">
            <a:extLst>
              <a:ext uri="{FF2B5EF4-FFF2-40B4-BE49-F238E27FC236}">
                <a16:creationId xmlns:a16="http://schemas.microsoft.com/office/drawing/2014/main" id="{C98B747D-EDF3-F718-37D6-196F57464933}"/>
              </a:ext>
            </a:extLst>
          </p:cNvPr>
          <p:cNvSpPr/>
          <p:nvPr/>
        </p:nvSpPr>
        <p:spPr>
          <a:xfrm>
            <a:off x="4751023" y="2457396"/>
            <a:ext cx="425196" cy="274320"/>
          </a:xfrm>
          <a:prstGeom prst="rightArrow">
            <a:avLst>
              <a:gd name="adj1" fmla="val 55000"/>
              <a:gd name="adj2" fmla="val 55000"/>
            </a:avLst>
          </a:prstGeom>
          <a:solidFill>
            <a:srgbClr val="A8A4D9"/>
          </a:solidFill>
          <a:ln w="13970">
            <a:solidFill>
              <a:srgbClr val="2B3A55"/>
            </a:solidFill>
          </a:ln>
          <a:effectLst/>
        </p:spPr>
        <p:txBody>
          <a:bodyPr rtlCol="0" anchor="ctr"/>
          <a:lstStyle/>
          <a:p>
            <a:pPr algn="ctr"/>
            <a:endParaRPr sz="1350"/>
          </a:p>
        </p:txBody>
      </p:sp>
      <p:sp>
        <p:nvSpPr>
          <p:cNvPr id="4" name="Right Arrow 3">
            <a:extLst>
              <a:ext uri="{FF2B5EF4-FFF2-40B4-BE49-F238E27FC236}">
                <a16:creationId xmlns:a16="http://schemas.microsoft.com/office/drawing/2014/main" id="{3CB40411-BE8F-1FB5-875C-3D79F61359BC}"/>
              </a:ext>
            </a:extLst>
          </p:cNvPr>
          <p:cNvSpPr/>
          <p:nvPr/>
        </p:nvSpPr>
        <p:spPr>
          <a:xfrm>
            <a:off x="4751023" y="3387852"/>
            <a:ext cx="425196" cy="274320"/>
          </a:xfrm>
          <a:prstGeom prst="rightArrow">
            <a:avLst>
              <a:gd name="adj1" fmla="val 55000"/>
              <a:gd name="adj2" fmla="val 55000"/>
            </a:avLst>
          </a:prstGeom>
          <a:solidFill>
            <a:srgbClr val="C9761E"/>
          </a:solidFill>
          <a:ln w="13970">
            <a:solidFill>
              <a:srgbClr val="2B3A55"/>
            </a:solidFill>
          </a:ln>
          <a:effectLst/>
        </p:spPr>
        <p:txBody>
          <a:bodyPr rtlCol="0" anchor="ctr"/>
          <a:lstStyle/>
          <a:p>
            <a:pPr algn="ctr"/>
            <a:endParaRPr sz="1350"/>
          </a:p>
        </p:txBody>
      </p:sp>
    </p:spTree>
    <p:extLst>
      <p:ext uri="{BB962C8B-B14F-4D97-AF65-F5344CB8AC3E}">
        <p14:creationId xmlns:p14="http://schemas.microsoft.com/office/powerpoint/2010/main" val="1754506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p:txBody>
          <a:bodyPr/>
          <a:lstStyle/>
          <a:p>
            <a:r>
              <a:rPr lang="en-US" dirty="0">
                <a:solidFill>
                  <a:srgbClr val="0F2144"/>
                </a:solidFill>
              </a:rPr>
              <a:t>Apply today!</a:t>
            </a:r>
          </a:p>
        </p:txBody>
      </p:sp>
      <p:pic>
        <p:nvPicPr>
          <p:cNvPr id="4" name="Content Placeholder 3">
            <a:extLst>
              <a:ext uri="{FF2B5EF4-FFF2-40B4-BE49-F238E27FC236}">
                <a16:creationId xmlns:a16="http://schemas.microsoft.com/office/drawing/2014/main" id="{A443D13D-E05E-438A-573E-C1A46A808182}"/>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3333577" y="1384928"/>
            <a:ext cx="2476846" cy="2372056"/>
          </a:xfrm>
          <a:prstGeom prst="rect">
            <a:avLst/>
          </a:prstGeom>
        </p:spPr>
      </p:pic>
    </p:spTree>
    <p:extLst>
      <p:ext uri="{BB962C8B-B14F-4D97-AF65-F5344CB8AC3E}">
        <p14:creationId xmlns:p14="http://schemas.microsoft.com/office/powerpoint/2010/main" val="1057648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BD15-DBFD-916F-0810-80E7462968DC}"/>
              </a:ext>
            </a:extLst>
          </p:cNvPr>
          <p:cNvSpPr>
            <a:spLocks noGrp="1"/>
          </p:cNvSpPr>
          <p:nvPr>
            <p:ph type="title"/>
          </p:nvPr>
        </p:nvSpPr>
        <p:spPr>
          <a:xfrm>
            <a:off x="3962400" y="2571750"/>
            <a:ext cx="4038600" cy="993775"/>
          </a:xfrm>
        </p:spPr>
        <p:txBody>
          <a:bodyPr/>
          <a:lstStyle/>
          <a:p>
            <a:r>
              <a:rPr lang="en-US" dirty="0"/>
              <a:t>Questions??</a:t>
            </a:r>
          </a:p>
        </p:txBody>
      </p:sp>
    </p:spTree>
    <p:extLst>
      <p:ext uri="{BB962C8B-B14F-4D97-AF65-F5344CB8AC3E}">
        <p14:creationId xmlns:p14="http://schemas.microsoft.com/office/powerpoint/2010/main" val="3823872807"/>
      </p:ext>
    </p:extLst>
  </p:cSld>
  <p:clrMapOvr>
    <a:masterClrMapping/>
  </p:clrMapOvr>
</p:sld>
</file>

<file path=ppt/theme/theme1.xml><?xml version="1.0" encoding="utf-8"?>
<a:theme xmlns:a="http://schemas.openxmlformats.org/drawingml/2006/main" name="Body">
  <a:themeElements>
    <a:clrScheme name="Custom 11">
      <a:dk1>
        <a:srgbClr val="7C1398"/>
      </a:dk1>
      <a:lt1>
        <a:srgbClr val="FFFFFF"/>
      </a:lt1>
      <a:dk2>
        <a:srgbClr val="000000"/>
      </a:dk2>
      <a:lt2>
        <a:srgbClr val="E7E6E6"/>
      </a:lt2>
      <a:accent1>
        <a:srgbClr val="C075D1"/>
      </a:accent1>
      <a:accent2>
        <a:srgbClr val="9B29B4"/>
      </a:accent2>
      <a:accent3>
        <a:srgbClr val="A5A5A5"/>
      </a:accent3>
      <a:accent4>
        <a:srgbClr val="EAECF1"/>
      </a:accent4>
      <a:accent5>
        <a:srgbClr val="9B29B4"/>
      </a:accent5>
      <a:accent6>
        <a:srgbClr val="C075D1"/>
      </a:accent6>
      <a:hlink>
        <a:srgbClr val="C075D1"/>
      </a:hlink>
      <a:folHlink>
        <a:srgbClr val="9B2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2024</TotalTime>
  <Words>2666</Words>
  <Application>Microsoft Office PowerPoint</Application>
  <PresentationFormat>On-screen Show (16:9)</PresentationFormat>
  <Paragraphs>248</Paragraphs>
  <Slides>30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Calibri</vt:lpstr>
      <vt:lpstr>Figtree</vt:lpstr>
      <vt:lpstr>Helvetica</vt:lpstr>
      <vt:lpstr>Times New Roman</vt:lpstr>
      <vt:lpstr>Body</vt:lpstr>
      <vt:lpstr>Resources for Optimal Care  of the Injured Patient</vt:lpstr>
      <vt:lpstr>Resources for Optimal Care of the Injured Patient</vt:lpstr>
      <vt:lpstr>Resources for Optimal Care of the Injured Patient: 2026 Standards</vt:lpstr>
      <vt:lpstr>Improvements and Changes to Standards</vt:lpstr>
      <vt:lpstr>Substantive Standards Changes</vt:lpstr>
      <vt:lpstr>Standards Changed from TYPE I to TYPE II</vt:lpstr>
      <vt:lpstr>Neurosurgeon and Orthopaedic Surgeon Requirements</vt:lpstr>
      <vt:lpstr>2.8 Trauma Medical Director Requirements</vt:lpstr>
      <vt:lpstr>2.10 Trauma Program Manager Requirements</vt:lpstr>
      <vt:lpstr>4.21 Surgical Specialist Availability</vt:lpstr>
      <vt:lpstr>4.31 Trauma Registry Staffing Requirements</vt:lpstr>
      <vt:lpstr>4.31 Trauma Registry Staffing Requirements</vt:lpstr>
      <vt:lpstr>5.1 Clinical Practice Guidelines</vt:lpstr>
      <vt:lpstr>5.18 Treatment Guidelines for Neurological and Spinal Cord Injuries New!</vt:lpstr>
      <vt:lpstr>Return to In-Person Site Visits!</vt:lpstr>
      <vt:lpstr>In-Person Site Visits</vt:lpstr>
      <vt:lpstr>Virtual vs. In-Person:  What will change? </vt:lpstr>
      <vt:lpstr>Virtual vs. In-Person: What remains the same?</vt:lpstr>
      <vt:lpstr>Michael Dingeldein, MD, FACS</vt:lpstr>
      <vt:lpstr>2.8 Trauma Medical Director Requirements</vt:lpstr>
      <vt:lpstr>VRC and the Registry of the Future</vt:lpstr>
      <vt:lpstr>4.31 Trauma Registry Staff Requirements </vt:lpstr>
      <vt:lpstr>4.31 Trauma Registry Staff Requirements </vt:lpstr>
      <vt:lpstr>Automated Data Extraction (ADE)  Standards Development Workgroup</vt:lpstr>
      <vt:lpstr>Laying the Foundation for Collaboration </vt:lpstr>
      <vt:lpstr>Trust?</vt:lpstr>
      <vt:lpstr>Automated Data Extraction Working Group</vt:lpstr>
      <vt:lpstr>Standards framework</vt:lpstr>
      <vt:lpstr>Apply today!</vt:lpstr>
      <vt:lpstr>Questions??</vt:lpstr>
    </vt:vector>
  </TitlesOfParts>
  <Company>The American College of Surgeons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MACRA Quality Payment Program</dc:title>
  <dc:creator>Alicia Marquez</dc:creator>
  <cp:lastModifiedBy>Courtney Simmons</cp:lastModifiedBy>
  <cp:revision>100</cp:revision>
  <dcterms:created xsi:type="dcterms:W3CDTF">2016-09-28T15:48:40Z</dcterms:created>
  <dcterms:modified xsi:type="dcterms:W3CDTF">2026-09-23T21:52:47Z</dcterms:modified>
</cp:coreProperties>
</file>