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6" r:id="rId2"/>
  </p:sldMasterIdLst>
  <p:notesMasterIdLst>
    <p:notesMasterId r:id="rId67"/>
  </p:notesMasterIdLst>
  <p:sldIdLst>
    <p:sldId id="322" r:id="rId3"/>
    <p:sldId id="324" r:id="rId4"/>
    <p:sldId id="273" r:id="rId5"/>
    <p:sldId id="257" r:id="rId6"/>
    <p:sldId id="260" r:id="rId7"/>
    <p:sldId id="274" r:id="rId8"/>
    <p:sldId id="266" r:id="rId9"/>
    <p:sldId id="275" r:id="rId10"/>
    <p:sldId id="276" r:id="rId11"/>
    <p:sldId id="307" r:id="rId12"/>
    <p:sldId id="325" r:id="rId13"/>
    <p:sldId id="259" r:id="rId14"/>
    <p:sldId id="406" r:id="rId15"/>
    <p:sldId id="397" r:id="rId16"/>
    <p:sldId id="398" r:id="rId17"/>
    <p:sldId id="399" r:id="rId18"/>
    <p:sldId id="400" r:id="rId19"/>
    <p:sldId id="402" r:id="rId20"/>
    <p:sldId id="405" r:id="rId21"/>
    <p:sldId id="407" r:id="rId22"/>
    <p:sldId id="408" r:id="rId23"/>
    <p:sldId id="409" r:id="rId24"/>
    <p:sldId id="410" r:id="rId25"/>
    <p:sldId id="411" r:id="rId26"/>
    <p:sldId id="412" r:id="rId27"/>
    <p:sldId id="413" r:id="rId28"/>
    <p:sldId id="368" r:id="rId29"/>
    <p:sldId id="293" r:id="rId30"/>
    <p:sldId id="414" r:id="rId31"/>
    <p:sldId id="415" r:id="rId32"/>
    <p:sldId id="339" r:id="rId33"/>
    <p:sldId id="337" r:id="rId34"/>
    <p:sldId id="393" r:id="rId35"/>
    <p:sldId id="343" r:id="rId36"/>
    <p:sldId id="416" r:id="rId37"/>
    <p:sldId id="256" r:id="rId38"/>
    <p:sldId id="261" r:id="rId39"/>
    <p:sldId id="262" r:id="rId40"/>
    <p:sldId id="264" r:id="rId41"/>
    <p:sldId id="268" r:id="rId42"/>
    <p:sldId id="269" r:id="rId43"/>
    <p:sldId id="270" r:id="rId44"/>
    <p:sldId id="271" r:id="rId45"/>
    <p:sldId id="272" r:id="rId46"/>
    <p:sldId id="308" r:id="rId47"/>
    <p:sldId id="309" r:id="rId48"/>
    <p:sldId id="265" r:id="rId49"/>
    <p:sldId id="310" r:id="rId50"/>
    <p:sldId id="279" r:id="rId51"/>
    <p:sldId id="258" r:id="rId52"/>
    <p:sldId id="311" r:id="rId53"/>
    <p:sldId id="278" r:id="rId54"/>
    <p:sldId id="312" r:id="rId55"/>
    <p:sldId id="313" r:id="rId56"/>
    <p:sldId id="417" r:id="rId57"/>
    <p:sldId id="418" r:id="rId58"/>
    <p:sldId id="316" r:id="rId59"/>
    <p:sldId id="263" r:id="rId60"/>
    <p:sldId id="317" r:id="rId61"/>
    <p:sldId id="318" r:id="rId62"/>
    <p:sldId id="319" r:id="rId63"/>
    <p:sldId id="267" r:id="rId64"/>
    <p:sldId id="419" r:id="rId65"/>
    <p:sldId id="321" r:id="rId6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2144"/>
    <a:srgbClr val="E91F00"/>
    <a:srgbClr val="8AA3B0"/>
    <a:srgbClr val="D6DBDB"/>
    <a:srgbClr val="000000"/>
    <a:srgbClr val="323232"/>
    <a:srgbClr val="505050"/>
    <a:srgbClr val="787878"/>
    <a:srgbClr val="B4B4B4"/>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94658"/>
  </p:normalViewPr>
  <p:slideViewPr>
    <p:cSldViewPr>
      <p:cViewPr varScale="1">
        <p:scale>
          <a:sx n="158" d="100"/>
          <a:sy n="158" d="100"/>
        </p:scale>
        <p:origin x="858" y="13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3EA4A6-9CEC-4076-BFD7-4AF4AF734C90}" type="doc">
      <dgm:prSet loTypeId="urn:microsoft.com/office/officeart/2005/8/layout/process3" loCatId="process" qsTypeId="urn:microsoft.com/office/officeart/2005/8/quickstyle/simple1#1" qsCatId="simple" csTypeId="urn:microsoft.com/office/officeart/2005/8/colors/accent1_2#1" csCatId="accent1" phldr="1"/>
      <dgm:spPr/>
      <dgm:t>
        <a:bodyPr/>
        <a:lstStyle/>
        <a:p>
          <a:endParaRPr lang="en-US"/>
        </a:p>
      </dgm:t>
    </dgm:pt>
    <dgm:pt modelId="{D16C7C3F-C2DF-48E0-BA7A-D0A1F27DB6BD}">
      <dgm:prSet phldrT="[Text]" custT="1"/>
      <dgm:spPr>
        <a:solidFill>
          <a:schemeClr val="accent1">
            <a:lumMod val="60000"/>
            <a:lumOff val="40000"/>
          </a:schemeClr>
        </a:solidFill>
      </dgm:spPr>
      <dgm:t>
        <a:bodyPr/>
        <a:lstStyle/>
        <a:p>
          <a:r>
            <a:rPr lang="en-US" sz="1400" dirty="0"/>
            <a:t>Advocacy Committees</a:t>
          </a:r>
        </a:p>
      </dgm:t>
    </dgm:pt>
    <dgm:pt modelId="{4BF125F1-72CD-4E09-81A4-13DF94C85F68}" type="parTrans" cxnId="{A36977B1-1B8D-4AC1-B1B6-43185FB0FE28}">
      <dgm:prSet/>
      <dgm:spPr/>
      <dgm:t>
        <a:bodyPr/>
        <a:lstStyle/>
        <a:p>
          <a:endParaRPr lang="en-US"/>
        </a:p>
      </dgm:t>
    </dgm:pt>
    <dgm:pt modelId="{EFBD5432-68E7-435C-99DD-11958CECAE28}" type="sibTrans" cxnId="{A36977B1-1B8D-4AC1-B1B6-43185FB0FE28}">
      <dgm:prSet/>
      <dgm:spPr/>
      <dgm:t>
        <a:bodyPr/>
        <a:lstStyle/>
        <a:p>
          <a:endParaRPr lang="en-US" dirty="0"/>
        </a:p>
      </dgm:t>
    </dgm:pt>
    <dgm:pt modelId="{7B2C9F04-47BE-4B91-8171-CF5533870214}">
      <dgm:prSet phldrT="[Text]" custT="1"/>
      <dgm:spPr>
        <a:solidFill>
          <a:schemeClr val="accent1">
            <a:lumMod val="75000"/>
          </a:schemeClr>
        </a:solidFill>
      </dgm:spPr>
      <dgm:t>
        <a:bodyPr/>
        <a:lstStyle/>
        <a:p>
          <a:r>
            <a:rPr lang="en-US" sz="1400" dirty="0"/>
            <a:t>Legislative Committee</a:t>
          </a:r>
        </a:p>
      </dgm:t>
    </dgm:pt>
    <dgm:pt modelId="{5B7B2C07-B305-4ABA-B4FA-223F386C7F9A}" type="parTrans" cxnId="{1F15DF94-4F3B-4D86-AE63-90FB2073F1DC}">
      <dgm:prSet/>
      <dgm:spPr/>
      <dgm:t>
        <a:bodyPr/>
        <a:lstStyle/>
        <a:p>
          <a:endParaRPr lang="en-US"/>
        </a:p>
      </dgm:t>
    </dgm:pt>
    <dgm:pt modelId="{D46A282B-D9A8-432C-A3D8-3E52BDBF3991}" type="sibTrans" cxnId="{1F15DF94-4F3B-4D86-AE63-90FB2073F1DC}">
      <dgm:prSet/>
      <dgm:spPr/>
      <dgm:t>
        <a:bodyPr/>
        <a:lstStyle/>
        <a:p>
          <a:endParaRPr lang="en-US" dirty="0"/>
        </a:p>
      </dgm:t>
    </dgm:pt>
    <dgm:pt modelId="{1A576A28-D708-485C-9582-D5E2B690BB05}">
      <dgm:prSet phldrT="[Text]" custT="1"/>
      <dgm:spPr>
        <a:solidFill>
          <a:schemeClr val="accent1">
            <a:lumMod val="50000"/>
          </a:schemeClr>
        </a:solidFill>
      </dgm:spPr>
      <dgm:t>
        <a:bodyPr/>
        <a:lstStyle/>
        <a:p>
          <a:r>
            <a:rPr lang="en-US" sz="1200" dirty="0"/>
            <a:t>Health Policy and Advocacy Group</a:t>
          </a:r>
        </a:p>
      </dgm:t>
    </dgm:pt>
    <dgm:pt modelId="{C2B1FC69-5517-4B34-B6DD-6B0064BFB9D1}" type="parTrans" cxnId="{A9DD6E44-76E9-4695-BF8F-33B0229D7FB1}">
      <dgm:prSet/>
      <dgm:spPr/>
      <dgm:t>
        <a:bodyPr/>
        <a:lstStyle/>
        <a:p>
          <a:endParaRPr lang="en-US"/>
        </a:p>
      </dgm:t>
    </dgm:pt>
    <dgm:pt modelId="{775C9508-1330-40AC-8286-AF54B547FEAA}" type="sibTrans" cxnId="{A9DD6E44-76E9-4695-BF8F-33B0229D7FB1}">
      <dgm:prSet/>
      <dgm:spPr/>
      <dgm:t>
        <a:bodyPr/>
        <a:lstStyle/>
        <a:p>
          <a:endParaRPr lang="en-US"/>
        </a:p>
      </dgm:t>
    </dgm:pt>
    <dgm:pt modelId="{C2F9EAA6-2B1A-4333-86EF-8321BA3E5792}">
      <dgm:prSet/>
      <dgm:spPr/>
      <dgm:t>
        <a:bodyPr/>
        <a:lstStyle/>
        <a:p>
          <a:r>
            <a:rPr lang="en-US" dirty="0"/>
            <a:t>Identify, evaluate, and recommend positions on policy matters in consultation with DAHP staff, aligned with ACS positions </a:t>
          </a:r>
        </a:p>
      </dgm:t>
    </dgm:pt>
    <dgm:pt modelId="{1C338FF2-3F27-4EC7-8C2F-F5072160FD58}" type="parTrans" cxnId="{4D3B0CEE-5876-4FF6-BD59-233A2E0BFCEE}">
      <dgm:prSet/>
      <dgm:spPr/>
      <dgm:t>
        <a:bodyPr/>
        <a:lstStyle/>
        <a:p>
          <a:endParaRPr lang="en-US"/>
        </a:p>
      </dgm:t>
    </dgm:pt>
    <dgm:pt modelId="{01605950-3AFB-4949-9977-D6E4709D8503}" type="sibTrans" cxnId="{4D3B0CEE-5876-4FF6-BD59-233A2E0BFCEE}">
      <dgm:prSet/>
      <dgm:spPr/>
      <dgm:t>
        <a:bodyPr/>
        <a:lstStyle/>
        <a:p>
          <a:endParaRPr lang="en-US"/>
        </a:p>
      </dgm:t>
    </dgm:pt>
    <dgm:pt modelId="{7C69CFE8-2C19-439B-8357-0A3A253CEB48}">
      <dgm:prSet/>
      <dgm:spPr/>
      <dgm:t>
        <a:bodyPr/>
        <a:lstStyle/>
        <a:p>
          <a:r>
            <a:rPr lang="en-US" dirty="0"/>
            <a:t>Evaluates recommendations from ACS committees and DAHP on legislation and determines ACS endorsement </a:t>
          </a:r>
        </a:p>
      </dgm:t>
    </dgm:pt>
    <dgm:pt modelId="{123936A2-F0A4-4DCF-B759-7A4F8B41A7B6}" type="parTrans" cxnId="{3CE39777-5C36-4F8F-A4A5-94A233741874}">
      <dgm:prSet/>
      <dgm:spPr/>
      <dgm:t>
        <a:bodyPr/>
        <a:lstStyle/>
        <a:p>
          <a:endParaRPr lang="en-US"/>
        </a:p>
      </dgm:t>
    </dgm:pt>
    <dgm:pt modelId="{882128E3-135C-4A85-A1C8-8B6EFE4934F0}" type="sibTrans" cxnId="{3CE39777-5C36-4F8F-A4A5-94A233741874}">
      <dgm:prSet/>
      <dgm:spPr/>
      <dgm:t>
        <a:bodyPr/>
        <a:lstStyle/>
        <a:p>
          <a:endParaRPr lang="en-US"/>
        </a:p>
      </dgm:t>
    </dgm:pt>
    <dgm:pt modelId="{98C0D144-C0E1-440F-B4DF-9039CB9ACCFB}">
      <dgm:prSet/>
      <dgm:spPr/>
      <dgm:t>
        <a:bodyPr/>
        <a:lstStyle/>
        <a:p>
          <a:r>
            <a:rPr lang="en-US" dirty="0"/>
            <a:t>Evaluates endorsement  recommendations from Legislative Committee and determines ACS position</a:t>
          </a:r>
        </a:p>
      </dgm:t>
    </dgm:pt>
    <dgm:pt modelId="{314D4AA1-10B9-47DF-A951-013BF8309B24}" type="parTrans" cxnId="{2BE11C7F-FF54-43F5-965E-3A29BA2596B3}">
      <dgm:prSet/>
      <dgm:spPr/>
      <dgm:t>
        <a:bodyPr/>
        <a:lstStyle/>
        <a:p>
          <a:endParaRPr lang="en-US"/>
        </a:p>
      </dgm:t>
    </dgm:pt>
    <dgm:pt modelId="{1F2460BC-15A3-498F-BDB5-989469A5D79B}" type="sibTrans" cxnId="{2BE11C7F-FF54-43F5-965E-3A29BA2596B3}">
      <dgm:prSet/>
      <dgm:spPr/>
      <dgm:t>
        <a:bodyPr/>
        <a:lstStyle/>
        <a:p>
          <a:endParaRPr lang="en-US"/>
        </a:p>
      </dgm:t>
    </dgm:pt>
    <dgm:pt modelId="{D9408909-8366-4B79-B0D7-D4811FE0419C}">
      <dgm:prSet/>
      <dgm:spPr/>
      <dgm:t>
        <a:bodyPr/>
        <a:lstStyle/>
        <a:p>
          <a:r>
            <a:rPr lang="en-US" b="1" dirty="0"/>
            <a:t>COT Advocacy Forum </a:t>
          </a:r>
        </a:p>
      </dgm:t>
    </dgm:pt>
    <dgm:pt modelId="{58161DC0-5FCE-47C6-AE4B-00B1927FE93C}" type="parTrans" cxnId="{DC1CB450-E9D4-478D-840E-1F055E004766}">
      <dgm:prSet/>
      <dgm:spPr/>
      <dgm:t>
        <a:bodyPr/>
        <a:lstStyle/>
        <a:p>
          <a:endParaRPr lang="en-US"/>
        </a:p>
      </dgm:t>
    </dgm:pt>
    <dgm:pt modelId="{BA59CB9C-6F41-4B22-A885-99D7F16CF7C0}" type="sibTrans" cxnId="{DC1CB450-E9D4-478D-840E-1F055E004766}">
      <dgm:prSet/>
      <dgm:spPr/>
      <dgm:t>
        <a:bodyPr/>
        <a:lstStyle/>
        <a:p>
          <a:endParaRPr lang="en-US"/>
        </a:p>
      </dgm:t>
    </dgm:pt>
    <dgm:pt modelId="{B83C9D42-3A5F-4B88-B4D5-7319B15F5B22}">
      <dgm:prSet phldrT="[Text]" phldr="0" custT="1"/>
      <dgm:spPr/>
      <dgm:t>
        <a:bodyPr/>
        <a:lstStyle/>
        <a:p>
          <a:r>
            <a:rPr lang="en-US" sz="1400" dirty="0"/>
            <a:t>ACS Position Development </a:t>
          </a:r>
        </a:p>
      </dgm:t>
    </dgm:pt>
    <dgm:pt modelId="{8C2A995C-5B86-4A5C-A69C-1763D063CADB}" type="parTrans" cxnId="{2D3CD7CF-C628-4C19-95B4-7C8842A502CA}">
      <dgm:prSet/>
      <dgm:spPr/>
      <dgm:t>
        <a:bodyPr/>
        <a:lstStyle/>
        <a:p>
          <a:endParaRPr lang="en-US"/>
        </a:p>
      </dgm:t>
    </dgm:pt>
    <dgm:pt modelId="{39D53D4B-C753-4B26-AA8C-82466989FED2}" type="sibTrans" cxnId="{2D3CD7CF-C628-4C19-95B4-7C8842A502CA}">
      <dgm:prSet/>
      <dgm:spPr/>
      <dgm:t>
        <a:bodyPr/>
        <a:lstStyle/>
        <a:p>
          <a:endParaRPr lang="en-US" dirty="0"/>
        </a:p>
      </dgm:t>
    </dgm:pt>
    <dgm:pt modelId="{ECB1D2D8-CA10-4A12-898D-F66FE672A9B0}">
      <dgm:prSet phldrT="[Text]" phldr="0" custT="1"/>
      <dgm:spPr/>
      <dgm:t>
        <a:bodyPr/>
        <a:lstStyle/>
        <a:p>
          <a:r>
            <a:rPr lang="en-US" sz="1100" dirty="0"/>
            <a:t>ACS positions arise from various areas of the College</a:t>
          </a:r>
        </a:p>
      </dgm:t>
    </dgm:pt>
    <dgm:pt modelId="{A357E954-8BF7-485E-80A0-122EB0147E3C}" type="parTrans" cxnId="{F7274374-D6F8-4021-9B5C-0A13DE107D8B}">
      <dgm:prSet/>
      <dgm:spPr/>
      <dgm:t>
        <a:bodyPr/>
        <a:lstStyle/>
        <a:p>
          <a:endParaRPr lang="en-US"/>
        </a:p>
      </dgm:t>
    </dgm:pt>
    <dgm:pt modelId="{0523938F-67FD-4AEA-BDF1-6620FD9AFBF3}" type="sibTrans" cxnId="{F7274374-D6F8-4021-9B5C-0A13DE107D8B}">
      <dgm:prSet/>
      <dgm:spPr/>
      <dgm:t>
        <a:bodyPr/>
        <a:lstStyle/>
        <a:p>
          <a:endParaRPr lang="en-US"/>
        </a:p>
      </dgm:t>
    </dgm:pt>
    <dgm:pt modelId="{76444611-E539-4069-BAA4-D9641806325C}">
      <dgm:prSet phldrT="[Text]" phldr="0" custT="1"/>
      <dgm:spPr/>
      <dgm:t>
        <a:bodyPr/>
        <a:lstStyle/>
        <a:p>
          <a:r>
            <a:rPr lang="en-US" sz="1100" dirty="0"/>
            <a:t>Expressed as consistent policy themes or formal position statements</a:t>
          </a:r>
        </a:p>
      </dgm:t>
    </dgm:pt>
    <dgm:pt modelId="{8F6FC141-4BC1-41A8-A499-94E443541108}" type="parTrans" cxnId="{073BA98D-FE20-40B6-9A45-539872BC0814}">
      <dgm:prSet/>
      <dgm:spPr/>
      <dgm:t>
        <a:bodyPr/>
        <a:lstStyle/>
        <a:p>
          <a:endParaRPr lang="en-US"/>
        </a:p>
      </dgm:t>
    </dgm:pt>
    <dgm:pt modelId="{E677E254-940A-4338-824F-CA59B5A58FC8}" type="sibTrans" cxnId="{073BA98D-FE20-40B6-9A45-539872BC0814}">
      <dgm:prSet/>
      <dgm:spPr/>
      <dgm:t>
        <a:bodyPr/>
        <a:lstStyle/>
        <a:p>
          <a:endParaRPr lang="en-US"/>
        </a:p>
      </dgm:t>
    </dgm:pt>
    <dgm:pt modelId="{C32B7BB0-0F59-4192-A708-D0FBB477313E}">
      <dgm:prSet phldrT="[Text]" phldr="0" custT="1"/>
      <dgm:spPr/>
      <dgm:t>
        <a:bodyPr/>
        <a:lstStyle/>
        <a:p>
          <a:r>
            <a:rPr lang="en-US" sz="1100" dirty="0"/>
            <a:t>Formal statements are approved by Division and College leadership</a:t>
          </a:r>
        </a:p>
      </dgm:t>
    </dgm:pt>
    <dgm:pt modelId="{47F5081D-B0E9-45D5-8070-7682C3E235ED}" type="parTrans" cxnId="{51CB2CB5-43B1-434D-8B1F-D00CBFDD06D2}">
      <dgm:prSet/>
      <dgm:spPr/>
      <dgm:t>
        <a:bodyPr/>
        <a:lstStyle/>
        <a:p>
          <a:endParaRPr lang="en-US"/>
        </a:p>
      </dgm:t>
    </dgm:pt>
    <dgm:pt modelId="{11BDAC6D-2D4D-4957-B4EE-D996C038592B}" type="sibTrans" cxnId="{51CB2CB5-43B1-434D-8B1F-D00CBFDD06D2}">
      <dgm:prSet/>
      <dgm:spPr/>
      <dgm:t>
        <a:bodyPr/>
        <a:lstStyle/>
        <a:p>
          <a:endParaRPr lang="en-US"/>
        </a:p>
      </dgm:t>
    </dgm:pt>
    <dgm:pt modelId="{14EC4155-7869-4768-BFFA-6F3820DFB752}">
      <dgm:prSet/>
      <dgm:spPr/>
      <dgm:t>
        <a:bodyPr/>
        <a:lstStyle/>
        <a:p>
          <a:r>
            <a:rPr lang="en-US" dirty="0"/>
            <a:t>Makes recommendations to HPAG when necessary</a:t>
          </a:r>
        </a:p>
      </dgm:t>
    </dgm:pt>
    <dgm:pt modelId="{2F3171C2-9F99-4CBA-95CA-E64763B01C46}" type="parTrans" cxnId="{6E61B2CF-F1C2-4619-A26A-DE620D5E4673}">
      <dgm:prSet/>
      <dgm:spPr/>
      <dgm:t>
        <a:bodyPr/>
        <a:lstStyle/>
        <a:p>
          <a:endParaRPr lang="en-US"/>
        </a:p>
      </dgm:t>
    </dgm:pt>
    <dgm:pt modelId="{55D2273B-3B92-447F-897A-FA5391513BE7}" type="sibTrans" cxnId="{6E61B2CF-F1C2-4619-A26A-DE620D5E4673}">
      <dgm:prSet/>
      <dgm:spPr/>
      <dgm:t>
        <a:bodyPr/>
        <a:lstStyle/>
        <a:p>
          <a:endParaRPr lang="en-US"/>
        </a:p>
      </dgm:t>
    </dgm:pt>
    <dgm:pt modelId="{273FD978-9D04-422B-B5ED-E43280520AC0}" type="pres">
      <dgm:prSet presAssocID="{273EA4A6-9CEC-4076-BFD7-4AF4AF734C90}" presName="linearFlow" presStyleCnt="0">
        <dgm:presLayoutVars>
          <dgm:dir/>
          <dgm:animLvl val="lvl"/>
          <dgm:resizeHandles val="exact"/>
        </dgm:presLayoutVars>
      </dgm:prSet>
      <dgm:spPr/>
    </dgm:pt>
    <dgm:pt modelId="{62B1A901-57FE-44BF-A383-5952DEDE48C0}" type="pres">
      <dgm:prSet presAssocID="{B83C9D42-3A5F-4B88-B4D5-7319B15F5B22}" presName="composite" presStyleCnt="0"/>
      <dgm:spPr/>
    </dgm:pt>
    <dgm:pt modelId="{938DFB3F-AF27-4654-9EC8-7057009648B7}" type="pres">
      <dgm:prSet presAssocID="{B83C9D42-3A5F-4B88-B4D5-7319B15F5B22}" presName="parTx" presStyleLbl="node1" presStyleIdx="0" presStyleCnt="4">
        <dgm:presLayoutVars>
          <dgm:chMax val="0"/>
          <dgm:chPref val="0"/>
          <dgm:bulletEnabled val="1"/>
        </dgm:presLayoutVars>
      </dgm:prSet>
      <dgm:spPr/>
    </dgm:pt>
    <dgm:pt modelId="{C64BBB68-EE03-4F96-AF82-AC86C62A8F91}" type="pres">
      <dgm:prSet presAssocID="{B83C9D42-3A5F-4B88-B4D5-7319B15F5B22}" presName="parSh" presStyleLbl="node1" presStyleIdx="0" presStyleCnt="4"/>
      <dgm:spPr/>
    </dgm:pt>
    <dgm:pt modelId="{F81D745B-5B46-4242-9424-5E644E77B16E}" type="pres">
      <dgm:prSet presAssocID="{B83C9D42-3A5F-4B88-B4D5-7319B15F5B22}" presName="desTx" presStyleLbl="fgAcc1" presStyleIdx="0" presStyleCnt="4">
        <dgm:presLayoutVars>
          <dgm:bulletEnabled val="1"/>
        </dgm:presLayoutVars>
      </dgm:prSet>
      <dgm:spPr/>
    </dgm:pt>
    <dgm:pt modelId="{1AA81F8E-7178-494C-9D50-EB75B34681D5}" type="pres">
      <dgm:prSet presAssocID="{39D53D4B-C753-4B26-AA8C-82466989FED2}" presName="sibTrans" presStyleLbl="sibTrans2D1" presStyleIdx="0" presStyleCnt="3"/>
      <dgm:spPr/>
    </dgm:pt>
    <dgm:pt modelId="{13EA546D-36BA-44D8-B75A-27D1F6965548}" type="pres">
      <dgm:prSet presAssocID="{39D53D4B-C753-4B26-AA8C-82466989FED2}" presName="connTx" presStyleLbl="sibTrans2D1" presStyleIdx="0" presStyleCnt="3"/>
      <dgm:spPr/>
    </dgm:pt>
    <dgm:pt modelId="{AE8359D2-E134-4277-B8FB-35E0DCEA2329}" type="pres">
      <dgm:prSet presAssocID="{D16C7C3F-C2DF-48E0-BA7A-D0A1F27DB6BD}" presName="composite" presStyleCnt="0"/>
      <dgm:spPr/>
    </dgm:pt>
    <dgm:pt modelId="{F495EB09-6496-4636-A94B-E20BFD28F656}" type="pres">
      <dgm:prSet presAssocID="{D16C7C3F-C2DF-48E0-BA7A-D0A1F27DB6BD}" presName="parTx" presStyleLbl="node1" presStyleIdx="0" presStyleCnt="4">
        <dgm:presLayoutVars>
          <dgm:chMax val="0"/>
          <dgm:chPref val="0"/>
          <dgm:bulletEnabled val="1"/>
        </dgm:presLayoutVars>
      </dgm:prSet>
      <dgm:spPr/>
    </dgm:pt>
    <dgm:pt modelId="{4046516E-C4CE-4163-A04F-4730B8F4C601}" type="pres">
      <dgm:prSet presAssocID="{D16C7C3F-C2DF-48E0-BA7A-D0A1F27DB6BD}" presName="parSh" presStyleLbl="node1" presStyleIdx="1" presStyleCnt="4"/>
      <dgm:spPr/>
    </dgm:pt>
    <dgm:pt modelId="{5F403157-6F59-45DF-ADB1-AFA5E66646BB}" type="pres">
      <dgm:prSet presAssocID="{D16C7C3F-C2DF-48E0-BA7A-D0A1F27DB6BD}" presName="desTx" presStyleLbl="fgAcc1" presStyleIdx="1" presStyleCnt="4" custLinFactNeighborX="-2062" custLinFactNeighborY="-243">
        <dgm:presLayoutVars>
          <dgm:bulletEnabled val="1"/>
        </dgm:presLayoutVars>
      </dgm:prSet>
      <dgm:spPr/>
    </dgm:pt>
    <dgm:pt modelId="{07F513CB-BB45-4212-ADE4-11EB6E6FBF25}" type="pres">
      <dgm:prSet presAssocID="{EFBD5432-68E7-435C-99DD-11958CECAE28}" presName="sibTrans" presStyleLbl="sibTrans2D1" presStyleIdx="1" presStyleCnt="3" custScaleX="104359" custLinFactNeighborX="6887" custLinFactNeighborY="6865"/>
      <dgm:spPr/>
    </dgm:pt>
    <dgm:pt modelId="{C0CE55C7-2D3F-4BCA-882B-65EC55291D7F}" type="pres">
      <dgm:prSet presAssocID="{EFBD5432-68E7-435C-99DD-11958CECAE28}" presName="connTx" presStyleLbl="sibTrans2D1" presStyleIdx="1" presStyleCnt="3"/>
      <dgm:spPr/>
    </dgm:pt>
    <dgm:pt modelId="{7A8A37EC-2590-434E-AFA3-228315665A17}" type="pres">
      <dgm:prSet presAssocID="{7B2C9F04-47BE-4B91-8171-CF5533870214}" presName="composite" presStyleCnt="0"/>
      <dgm:spPr/>
    </dgm:pt>
    <dgm:pt modelId="{7AC19164-C27A-4DA3-B1D8-BB7D8208DD28}" type="pres">
      <dgm:prSet presAssocID="{7B2C9F04-47BE-4B91-8171-CF5533870214}" presName="parTx" presStyleLbl="node1" presStyleIdx="1" presStyleCnt="4">
        <dgm:presLayoutVars>
          <dgm:chMax val="0"/>
          <dgm:chPref val="0"/>
          <dgm:bulletEnabled val="1"/>
        </dgm:presLayoutVars>
      </dgm:prSet>
      <dgm:spPr/>
    </dgm:pt>
    <dgm:pt modelId="{AB6B8842-B41B-4B63-8E7A-217836B42D50}" type="pres">
      <dgm:prSet presAssocID="{7B2C9F04-47BE-4B91-8171-CF5533870214}" presName="parSh" presStyleLbl="node1" presStyleIdx="2" presStyleCnt="4"/>
      <dgm:spPr/>
    </dgm:pt>
    <dgm:pt modelId="{41FD2FB0-BF1E-4B77-9364-81C20D07690D}" type="pres">
      <dgm:prSet presAssocID="{7B2C9F04-47BE-4B91-8171-CF5533870214}" presName="desTx" presStyleLbl="fgAcc1" presStyleIdx="2" presStyleCnt="4" custLinFactNeighborX="153" custLinFactNeighborY="-196">
        <dgm:presLayoutVars>
          <dgm:bulletEnabled val="1"/>
        </dgm:presLayoutVars>
      </dgm:prSet>
      <dgm:spPr/>
    </dgm:pt>
    <dgm:pt modelId="{6385AA65-E1AF-4CF3-98C5-5DFC4B9B3632}" type="pres">
      <dgm:prSet presAssocID="{D46A282B-D9A8-432C-A3D8-3E52BDBF3991}" presName="sibTrans" presStyleLbl="sibTrans2D1" presStyleIdx="2" presStyleCnt="3"/>
      <dgm:spPr/>
    </dgm:pt>
    <dgm:pt modelId="{5CFD8D2A-3853-4213-9742-08090B0CBB68}" type="pres">
      <dgm:prSet presAssocID="{D46A282B-D9A8-432C-A3D8-3E52BDBF3991}" presName="connTx" presStyleLbl="sibTrans2D1" presStyleIdx="2" presStyleCnt="3"/>
      <dgm:spPr/>
    </dgm:pt>
    <dgm:pt modelId="{F6C79187-84E4-44DE-8E6B-4E3D2A7E470C}" type="pres">
      <dgm:prSet presAssocID="{1A576A28-D708-485C-9582-D5E2B690BB05}" presName="composite" presStyleCnt="0"/>
      <dgm:spPr/>
    </dgm:pt>
    <dgm:pt modelId="{57C55C61-2525-47E4-912D-2FB26FEAC306}" type="pres">
      <dgm:prSet presAssocID="{1A576A28-D708-485C-9582-D5E2B690BB05}" presName="parTx" presStyleLbl="node1" presStyleIdx="2" presStyleCnt="4">
        <dgm:presLayoutVars>
          <dgm:chMax val="0"/>
          <dgm:chPref val="0"/>
          <dgm:bulletEnabled val="1"/>
        </dgm:presLayoutVars>
      </dgm:prSet>
      <dgm:spPr/>
    </dgm:pt>
    <dgm:pt modelId="{F8AE0411-3612-4690-9317-E0BE458C409F}" type="pres">
      <dgm:prSet presAssocID="{1A576A28-D708-485C-9582-D5E2B690BB05}" presName="parSh" presStyleLbl="node1" presStyleIdx="3" presStyleCnt="4"/>
      <dgm:spPr/>
    </dgm:pt>
    <dgm:pt modelId="{59AC835E-E09E-4EC9-BA5E-8F8B08CCA3BA}" type="pres">
      <dgm:prSet presAssocID="{1A576A28-D708-485C-9582-D5E2B690BB05}" presName="desTx" presStyleLbl="fgAcc1" presStyleIdx="3" presStyleCnt="4">
        <dgm:presLayoutVars>
          <dgm:bulletEnabled val="1"/>
        </dgm:presLayoutVars>
      </dgm:prSet>
      <dgm:spPr/>
    </dgm:pt>
  </dgm:ptLst>
  <dgm:cxnLst>
    <dgm:cxn modelId="{6AA52507-1E3C-444C-AC90-FA202886222E}" type="presOf" srcId="{D16C7C3F-C2DF-48E0-BA7A-D0A1F27DB6BD}" destId="{4046516E-C4CE-4163-A04F-4730B8F4C601}" srcOrd="1" destOrd="0" presId="urn:microsoft.com/office/officeart/2005/8/layout/process3"/>
    <dgm:cxn modelId="{1FA4AD0E-BA5D-44FD-B3DC-6F2D98899D4B}" type="presOf" srcId="{14EC4155-7869-4768-BFFA-6F3820DFB752}" destId="{41FD2FB0-BF1E-4B77-9364-81C20D07690D}" srcOrd="0" destOrd="1" presId="urn:microsoft.com/office/officeart/2005/8/layout/process3"/>
    <dgm:cxn modelId="{FE8E231B-1275-4B62-A252-6D91569717B0}" type="presOf" srcId="{39D53D4B-C753-4B26-AA8C-82466989FED2}" destId="{1AA81F8E-7178-494C-9D50-EB75B34681D5}" srcOrd="0" destOrd="0" presId="urn:microsoft.com/office/officeart/2005/8/layout/process3"/>
    <dgm:cxn modelId="{28202130-3ACD-42D7-82A6-208B08A067E9}" type="presOf" srcId="{B83C9D42-3A5F-4B88-B4D5-7319B15F5B22}" destId="{938DFB3F-AF27-4654-9EC8-7057009648B7}" srcOrd="0" destOrd="0" presId="urn:microsoft.com/office/officeart/2005/8/layout/process3"/>
    <dgm:cxn modelId="{4BA78836-22B3-421B-8535-70EF32F4D3A1}" type="presOf" srcId="{D9408909-8366-4B79-B0D7-D4811FE0419C}" destId="{5F403157-6F59-45DF-ADB1-AFA5E66646BB}" srcOrd="0" destOrd="1" presId="urn:microsoft.com/office/officeart/2005/8/layout/process3"/>
    <dgm:cxn modelId="{7AE9373C-F7C3-4D84-90E2-A8C91151895C}" type="presOf" srcId="{1A576A28-D708-485C-9582-D5E2B690BB05}" destId="{F8AE0411-3612-4690-9317-E0BE458C409F}" srcOrd="1" destOrd="0" presId="urn:microsoft.com/office/officeart/2005/8/layout/process3"/>
    <dgm:cxn modelId="{4167F13F-E5E6-4CEF-BCB2-2174E4E61945}" type="presOf" srcId="{ECB1D2D8-CA10-4A12-898D-F66FE672A9B0}" destId="{F81D745B-5B46-4242-9424-5E644E77B16E}" srcOrd="0" destOrd="0" presId="urn:microsoft.com/office/officeart/2005/8/layout/process3"/>
    <dgm:cxn modelId="{C830705C-CEFF-4A1D-9654-1F232D84AB11}" type="presOf" srcId="{1A576A28-D708-485C-9582-D5E2B690BB05}" destId="{57C55C61-2525-47E4-912D-2FB26FEAC306}" srcOrd="0" destOrd="0" presId="urn:microsoft.com/office/officeart/2005/8/layout/process3"/>
    <dgm:cxn modelId="{4BB03F41-AE1F-4752-B559-2B7951988F4F}" type="presOf" srcId="{D16C7C3F-C2DF-48E0-BA7A-D0A1F27DB6BD}" destId="{F495EB09-6496-4636-A94B-E20BFD28F656}" srcOrd="0" destOrd="0" presId="urn:microsoft.com/office/officeart/2005/8/layout/process3"/>
    <dgm:cxn modelId="{A9DD6E44-76E9-4695-BF8F-33B0229D7FB1}" srcId="{273EA4A6-9CEC-4076-BFD7-4AF4AF734C90}" destId="{1A576A28-D708-485C-9582-D5E2B690BB05}" srcOrd="3" destOrd="0" parTransId="{C2B1FC69-5517-4B34-B6DD-6B0064BFB9D1}" sibTransId="{775C9508-1330-40AC-8286-AF54B547FEAA}"/>
    <dgm:cxn modelId="{98DDE749-326D-4AC7-9938-FD557BD12455}" type="presOf" srcId="{273EA4A6-9CEC-4076-BFD7-4AF4AF734C90}" destId="{273FD978-9D04-422B-B5ED-E43280520AC0}" srcOrd="0" destOrd="0" presId="urn:microsoft.com/office/officeart/2005/8/layout/process3"/>
    <dgm:cxn modelId="{DC1CB450-E9D4-478D-840E-1F055E004766}" srcId="{D16C7C3F-C2DF-48E0-BA7A-D0A1F27DB6BD}" destId="{D9408909-8366-4B79-B0D7-D4811FE0419C}" srcOrd="1" destOrd="0" parTransId="{58161DC0-5FCE-47C6-AE4B-00B1927FE93C}" sibTransId="{BA59CB9C-6F41-4B22-A885-99D7F16CF7C0}"/>
    <dgm:cxn modelId="{F7274374-D6F8-4021-9B5C-0A13DE107D8B}" srcId="{B83C9D42-3A5F-4B88-B4D5-7319B15F5B22}" destId="{ECB1D2D8-CA10-4A12-898D-F66FE672A9B0}" srcOrd="0" destOrd="0" parTransId="{A357E954-8BF7-485E-80A0-122EB0147E3C}" sibTransId="{0523938F-67FD-4AEA-BDF1-6620FD9AFBF3}"/>
    <dgm:cxn modelId="{3CE39777-5C36-4F8F-A4A5-94A233741874}" srcId="{7B2C9F04-47BE-4B91-8171-CF5533870214}" destId="{7C69CFE8-2C19-439B-8357-0A3A253CEB48}" srcOrd="0" destOrd="0" parTransId="{123936A2-F0A4-4DCF-B759-7A4F8B41A7B6}" sibTransId="{882128E3-135C-4A85-A1C8-8B6EFE4934F0}"/>
    <dgm:cxn modelId="{2BE11C7F-FF54-43F5-965E-3A29BA2596B3}" srcId="{1A576A28-D708-485C-9582-D5E2B690BB05}" destId="{98C0D144-C0E1-440F-B4DF-9039CB9ACCFB}" srcOrd="0" destOrd="0" parTransId="{314D4AA1-10B9-47DF-A951-013BF8309B24}" sibTransId="{1F2460BC-15A3-498F-BDB5-989469A5D79B}"/>
    <dgm:cxn modelId="{7F9AAD85-195B-492A-8B41-C0885A0072FD}" type="presOf" srcId="{39D53D4B-C753-4B26-AA8C-82466989FED2}" destId="{13EA546D-36BA-44D8-B75A-27D1F6965548}" srcOrd="1" destOrd="0" presId="urn:microsoft.com/office/officeart/2005/8/layout/process3"/>
    <dgm:cxn modelId="{85EB1F89-506E-4B05-B696-EB9B908D2F83}" type="presOf" srcId="{D46A282B-D9A8-432C-A3D8-3E52BDBF3991}" destId="{5CFD8D2A-3853-4213-9742-08090B0CBB68}" srcOrd="1" destOrd="0" presId="urn:microsoft.com/office/officeart/2005/8/layout/process3"/>
    <dgm:cxn modelId="{073BA98D-FE20-40B6-9A45-539872BC0814}" srcId="{B83C9D42-3A5F-4B88-B4D5-7319B15F5B22}" destId="{76444611-E539-4069-BAA4-D9641806325C}" srcOrd="1" destOrd="0" parTransId="{8F6FC141-4BC1-41A8-A499-94E443541108}" sibTransId="{E677E254-940A-4338-824F-CA59B5A58FC8}"/>
    <dgm:cxn modelId="{1F15DF94-4F3B-4D86-AE63-90FB2073F1DC}" srcId="{273EA4A6-9CEC-4076-BFD7-4AF4AF734C90}" destId="{7B2C9F04-47BE-4B91-8171-CF5533870214}" srcOrd="2" destOrd="0" parTransId="{5B7B2C07-B305-4ABA-B4FA-223F386C7F9A}" sibTransId="{D46A282B-D9A8-432C-A3D8-3E52BDBF3991}"/>
    <dgm:cxn modelId="{E0E2B097-007E-4812-8ECC-ACC3275ACE0B}" type="presOf" srcId="{76444611-E539-4069-BAA4-D9641806325C}" destId="{F81D745B-5B46-4242-9424-5E644E77B16E}" srcOrd="0" destOrd="1" presId="urn:microsoft.com/office/officeart/2005/8/layout/process3"/>
    <dgm:cxn modelId="{E0EA709A-6A09-4307-8379-232962D0B0E0}" type="presOf" srcId="{B83C9D42-3A5F-4B88-B4D5-7319B15F5B22}" destId="{C64BBB68-EE03-4F96-AF82-AC86C62A8F91}" srcOrd="1" destOrd="0" presId="urn:microsoft.com/office/officeart/2005/8/layout/process3"/>
    <dgm:cxn modelId="{AF0207A6-EC0D-493F-87AE-34E748BB743C}" type="presOf" srcId="{7C69CFE8-2C19-439B-8357-0A3A253CEB48}" destId="{41FD2FB0-BF1E-4B77-9364-81C20D07690D}" srcOrd="0" destOrd="0" presId="urn:microsoft.com/office/officeart/2005/8/layout/process3"/>
    <dgm:cxn modelId="{D79E58AD-54A1-40E4-B90B-4892468E7E41}" type="presOf" srcId="{EFBD5432-68E7-435C-99DD-11958CECAE28}" destId="{07F513CB-BB45-4212-ADE4-11EB6E6FBF25}" srcOrd="0" destOrd="0" presId="urn:microsoft.com/office/officeart/2005/8/layout/process3"/>
    <dgm:cxn modelId="{5910F5AE-BE10-4C5E-B9CD-05A234EFFCD3}" type="presOf" srcId="{7B2C9F04-47BE-4B91-8171-CF5533870214}" destId="{AB6B8842-B41B-4B63-8E7A-217836B42D50}" srcOrd="1" destOrd="0" presId="urn:microsoft.com/office/officeart/2005/8/layout/process3"/>
    <dgm:cxn modelId="{A36977B1-1B8D-4AC1-B1B6-43185FB0FE28}" srcId="{273EA4A6-9CEC-4076-BFD7-4AF4AF734C90}" destId="{D16C7C3F-C2DF-48E0-BA7A-D0A1F27DB6BD}" srcOrd="1" destOrd="0" parTransId="{4BF125F1-72CD-4E09-81A4-13DF94C85F68}" sibTransId="{EFBD5432-68E7-435C-99DD-11958CECAE28}"/>
    <dgm:cxn modelId="{51CB2CB5-43B1-434D-8B1F-D00CBFDD06D2}" srcId="{B83C9D42-3A5F-4B88-B4D5-7319B15F5B22}" destId="{C32B7BB0-0F59-4192-A708-D0FBB477313E}" srcOrd="2" destOrd="0" parTransId="{47F5081D-B0E9-45D5-8070-7682C3E235ED}" sibTransId="{11BDAC6D-2D4D-4957-B4EE-D996C038592B}"/>
    <dgm:cxn modelId="{30ECC2BC-F4AD-4221-A7C9-9E2C8AC201AC}" type="presOf" srcId="{C2F9EAA6-2B1A-4333-86EF-8321BA3E5792}" destId="{5F403157-6F59-45DF-ADB1-AFA5E66646BB}" srcOrd="0" destOrd="0" presId="urn:microsoft.com/office/officeart/2005/8/layout/process3"/>
    <dgm:cxn modelId="{6D1223C4-475D-454A-9C11-929525C51F6C}" type="presOf" srcId="{EFBD5432-68E7-435C-99DD-11958CECAE28}" destId="{C0CE55C7-2D3F-4BCA-882B-65EC55291D7F}" srcOrd="1" destOrd="0" presId="urn:microsoft.com/office/officeart/2005/8/layout/process3"/>
    <dgm:cxn modelId="{4422D4CD-DF0E-4AF0-91E3-D2847D3FBE83}" type="presOf" srcId="{7B2C9F04-47BE-4B91-8171-CF5533870214}" destId="{7AC19164-C27A-4DA3-B1D8-BB7D8208DD28}" srcOrd="0" destOrd="0" presId="urn:microsoft.com/office/officeart/2005/8/layout/process3"/>
    <dgm:cxn modelId="{6E61B2CF-F1C2-4619-A26A-DE620D5E4673}" srcId="{7B2C9F04-47BE-4B91-8171-CF5533870214}" destId="{14EC4155-7869-4768-BFFA-6F3820DFB752}" srcOrd="1" destOrd="0" parTransId="{2F3171C2-9F99-4CBA-95CA-E64763B01C46}" sibTransId="{55D2273B-3B92-447F-897A-FA5391513BE7}"/>
    <dgm:cxn modelId="{2D3CD7CF-C628-4C19-95B4-7C8842A502CA}" srcId="{273EA4A6-9CEC-4076-BFD7-4AF4AF734C90}" destId="{B83C9D42-3A5F-4B88-B4D5-7319B15F5B22}" srcOrd="0" destOrd="0" parTransId="{8C2A995C-5B86-4A5C-A69C-1763D063CADB}" sibTransId="{39D53D4B-C753-4B26-AA8C-82466989FED2}"/>
    <dgm:cxn modelId="{95259ED7-A97F-4FBE-B47B-D66B0B104E67}" type="presOf" srcId="{C32B7BB0-0F59-4192-A708-D0FBB477313E}" destId="{F81D745B-5B46-4242-9424-5E644E77B16E}" srcOrd="0" destOrd="2" presId="urn:microsoft.com/office/officeart/2005/8/layout/process3"/>
    <dgm:cxn modelId="{88BEFBDC-1C84-420A-B1A9-7174AFB41A90}" type="presOf" srcId="{98C0D144-C0E1-440F-B4DF-9039CB9ACCFB}" destId="{59AC835E-E09E-4EC9-BA5E-8F8B08CCA3BA}" srcOrd="0" destOrd="0" presId="urn:microsoft.com/office/officeart/2005/8/layout/process3"/>
    <dgm:cxn modelId="{4D3B0CEE-5876-4FF6-BD59-233A2E0BFCEE}" srcId="{D16C7C3F-C2DF-48E0-BA7A-D0A1F27DB6BD}" destId="{C2F9EAA6-2B1A-4333-86EF-8321BA3E5792}" srcOrd="0" destOrd="0" parTransId="{1C338FF2-3F27-4EC7-8C2F-F5072160FD58}" sibTransId="{01605950-3AFB-4949-9977-D6E4709D8503}"/>
    <dgm:cxn modelId="{3E2AE2F7-4CE0-4A1B-9644-066D6AD7090E}" type="presOf" srcId="{D46A282B-D9A8-432C-A3D8-3E52BDBF3991}" destId="{6385AA65-E1AF-4CF3-98C5-5DFC4B9B3632}" srcOrd="0" destOrd="0" presId="urn:microsoft.com/office/officeart/2005/8/layout/process3"/>
    <dgm:cxn modelId="{E2D0FA4A-E8BE-411F-A59D-E41DB23A1741}" type="presParOf" srcId="{273FD978-9D04-422B-B5ED-E43280520AC0}" destId="{62B1A901-57FE-44BF-A383-5952DEDE48C0}" srcOrd="0" destOrd="0" presId="urn:microsoft.com/office/officeart/2005/8/layout/process3"/>
    <dgm:cxn modelId="{7C732602-9285-4D66-8F8C-46F23EFF9118}" type="presParOf" srcId="{62B1A901-57FE-44BF-A383-5952DEDE48C0}" destId="{938DFB3F-AF27-4654-9EC8-7057009648B7}" srcOrd="0" destOrd="0" presId="urn:microsoft.com/office/officeart/2005/8/layout/process3"/>
    <dgm:cxn modelId="{51218268-CAE9-4BA6-8D37-6C70A8E1D8FA}" type="presParOf" srcId="{62B1A901-57FE-44BF-A383-5952DEDE48C0}" destId="{C64BBB68-EE03-4F96-AF82-AC86C62A8F91}" srcOrd="1" destOrd="0" presId="urn:microsoft.com/office/officeart/2005/8/layout/process3"/>
    <dgm:cxn modelId="{F7414352-4C9E-43E4-B38D-7B95A91488FF}" type="presParOf" srcId="{62B1A901-57FE-44BF-A383-5952DEDE48C0}" destId="{F81D745B-5B46-4242-9424-5E644E77B16E}" srcOrd="2" destOrd="0" presId="urn:microsoft.com/office/officeart/2005/8/layout/process3"/>
    <dgm:cxn modelId="{196256B8-3671-4DDE-A70F-796D07786B2C}" type="presParOf" srcId="{273FD978-9D04-422B-B5ED-E43280520AC0}" destId="{1AA81F8E-7178-494C-9D50-EB75B34681D5}" srcOrd="1" destOrd="0" presId="urn:microsoft.com/office/officeart/2005/8/layout/process3"/>
    <dgm:cxn modelId="{5104831D-83C9-4500-95A0-5F2CC9F8A6C3}" type="presParOf" srcId="{1AA81F8E-7178-494C-9D50-EB75B34681D5}" destId="{13EA546D-36BA-44D8-B75A-27D1F6965548}" srcOrd="0" destOrd="0" presId="urn:microsoft.com/office/officeart/2005/8/layout/process3"/>
    <dgm:cxn modelId="{BC5E6195-788D-4082-B6F1-B14E63DA66D1}" type="presParOf" srcId="{273FD978-9D04-422B-B5ED-E43280520AC0}" destId="{AE8359D2-E134-4277-B8FB-35E0DCEA2329}" srcOrd="2" destOrd="0" presId="urn:microsoft.com/office/officeart/2005/8/layout/process3"/>
    <dgm:cxn modelId="{A0BC397F-BED3-43B0-A02F-83F6A563B921}" type="presParOf" srcId="{AE8359D2-E134-4277-B8FB-35E0DCEA2329}" destId="{F495EB09-6496-4636-A94B-E20BFD28F656}" srcOrd="0" destOrd="0" presId="urn:microsoft.com/office/officeart/2005/8/layout/process3"/>
    <dgm:cxn modelId="{38AAB3BB-6E5D-4684-8219-7AE7114F6F26}" type="presParOf" srcId="{AE8359D2-E134-4277-B8FB-35E0DCEA2329}" destId="{4046516E-C4CE-4163-A04F-4730B8F4C601}" srcOrd="1" destOrd="0" presId="urn:microsoft.com/office/officeart/2005/8/layout/process3"/>
    <dgm:cxn modelId="{245926E9-CAC6-4144-9820-8A640E476975}" type="presParOf" srcId="{AE8359D2-E134-4277-B8FB-35E0DCEA2329}" destId="{5F403157-6F59-45DF-ADB1-AFA5E66646BB}" srcOrd="2" destOrd="0" presId="urn:microsoft.com/office/officeart/2005/8/layout/process3"/>
    <dgm:cxn modelId="{011F4332-C7BB-44C5-B7C5-5B8609B83C79}" type="presParOf" srcId="{273FD978-9D04-422B-B5ED-E43280520AC0}" destId="{07F513CB-BB45-4212-ADE4-11EB6E6FBF25}" srcOrd="3" destOrd="0" presId="urn:microsoft.com/office/officeart/2005/8/layout/process3"/>
    <dgm:cxn modelId="{FDCDBD34-6CCE-4BFA-A016-D7E262E7514B}" type="presParOf" srcId="{07F513CB-BB45-4212-ADE4-11EB6E6FBF25}" destId="{C0CE55C7-2D3F-4BCA-882B-65EC55291D7F}" srcOrd="0" destOrd="0" presId="urn:microsoft.com/office/officeart/2005/8/layout/process3"/>
    <dgm:cxn modelId="{8B8FBC0A-E41E-441F-97A0-5D6C4B6410D9}" type="presParOf" srcId="{273FD978-9D04-422B-B5ED-E43280520AC0}" destId="{7A8A37EC-2590-434E-AFA3-228315665A17}" srcOrd="4" destOrd="0" presId="urn:microsoft.com/office/officeart/2005/8/layout/process3"/>
    <dgm:cxn modelId="{E6C2CBAC-81D0-41B4-A2F0-01D66F7024DA}" type="presParOf" srcId="{7A8A37EC-2590-434E-AFA3-228315665A17}" destId="{7AC19164-C27A-4DA3-B1D8-BB7D8208DD28}" srcOrd="0" destOrd="0" presId="urn:microsoft.com/office/officeart/2005/8/layout/process3"/>
    <dgm:cxn modelId="{0CA54F27-ED3E-41CF-95D2-72F7F0064F98}" type="presParOf" srcId="{7A8A37EC-2590-434E-AFA3-228315665A17}" destId="{AB6B8842-B41B-4B63-8E7A-217836B42D50}" srcOrd="1" destOrd="0" presId="urn:microsoft.com/office/officeart/2005/8/layout/process3"/>
    <dgm:cxn modelId="{4AEAA8B7-7C68-4AE9-8E5E-ED0B1E24EE42}" type="presParOf" srcId="{7A8A37EC-2590-434E-AFA3-228315665A17}" destId="{41FD2FB0-BF1E-4B77-9364-81C20D07690D}" srcOrd="2" destOrd="0" presId="urn:microsoft.com/office/officeart/2005/8/layout/process3"/>
    <dgm:cxn modelId="{93A6BA76-02A9-4F0A-8E92-1E8A8C914DA4}" type="presParOf" srcId="{273FD978-9D04-422B-B5ED-E43280520AC0}" destId="{6385AA65-E1AF-4CF3-98C5-5DFC4B9B3632}" srcOrd="5" destOrd="0" presId="urn:microsoft.com/office/officeart/2005/8/layout/process3"/>
    <dgm:cxn modelId="{7FD10BC2-AEAD-4CE2-912A-4573A628F048}" type="presParOf" srcId="{6385AA65-E1AF-4CF3-98C5-5DFC4B9B3632}" destId="{5CFD8D2A-3853-4213-9742-08090B0CBB68}" srcOrd="0" destOrd="0" presId="urn:microsoft.com/office/officeart/2005/8/layout/process3"/>
    <dgm:cxn modelId="{6C29E62D-770F-4BF5-A49A-47172A7AAC23}" type="presParOf" srcId="{273FD978-9D04-422B-B5ED-E43280520AC0}" destId="{F6C79187-84E4-44DE-8E6B-4E3D2A7E470C}" srcOrd="6" destOrd="0" presId="urn:microsoft.com/office/officeart/2005/8/layout/process3"/>
    <dgm:cxn modelId="{863F0359-98F1-4C71-81D1-2AD3030F8BB9}" type="presParOf" srcId="{F6C79187-84E4-44DE-8E6B-4E3D2A7E470C}" destId="{57C55C61-2525-47E4-912D-2FB26FEAC306}" srcOrd="0" destOrd="0" presId="urn:microsoft.com/office/officeart/2005/8/layout/process3"/>
    <dgm:cxn modelId="{00EF64AA-0510-400B-A1A9-C7562EC75F10}" type="presParOf" srcId="{F6C79187-84E4-44DE-8E6B-4E3D2A7E470C}" destId="{F8AE0411-3612-4690-9317-E0BE458C409F}" srcOrd="1" destOrd="0" presId="urn:microsoft.com/office/officeart/2005/8/layout/process3"/>
    <dgm:cxn modelId="{B30B6B23-34A1-4290-ACA6-D4A494C6B702}" type="presParOf" srcId="{F6C79187-84E4-44DE-8E6B-4E3D2A7E470C}" destId="{59AC835E-E09E-4EC9-BA5E-8F8B08CCA3BA}"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4BBB68-EE03-4F96-AF82-AC86C62A8F91}">
      <dsp:nvSpPr>
        <dsp:cNvPr id="0" name=""/>
        <dsp:cNvSpPr/>
      </dsp:nvSpPr>
      <dsp:spPr>
        <a:xfrm>
          <a:off x="1117" y="524601"/>
          <a:ext cx="1403718" cy="81929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ACS Position Development </a:t>
          </a:r>
        </a:p>
      </dsp:txBody>
      <dsp:txXfrm>
        <a:off x="1117" y="524601"/>
        <a:ext cx="1403718" cy="546194"/>
      </dsp:txXfrm>
    </dsp:sp>
    <dsp:sp modelId="{F81D745B-5B46-4242-9424-5E644E77B16E}">
      <dsp:nvSpPr>
        <dsp:cNvPr id="0" name=""/>
        <dsp:cNvSpPr/>
      </dsp:nvSpPr>
      <dsp:spPr>
        <a:xfrm>
          <a:off x="288625" y="1070796"/>
          <a:ext cx="1403718" cy="2138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t>ACS positions arise from various areas of the College</a:t>
          </a:r>
        </a:p>
        <a:p>
          <a:pPr marL="57150" lvl="1" indent="-57150" algn="l" defTabSz="488950">
            <a:lnSpc>
              <a:spcPct val="90000"/>
            </a:lnSpc>
            <a:spcBef>
              <a:spcPct val="0"/>
            </a:spcBef>
            <a:spcAft>
              <a:spcPct val="15000"/>
            </a:spcAft>
            <a:buChar char="•"/>
          </a:pPr>
          <a:r>
            <a:rPr lang="en-US" sz="1100" kern="1200" dirty="0"/>
            <a:t>Expressed as consistent policy themes or formal position statements</a:t>
          </a:r>
        </a:p>
        <a:p>
          <a:pPr marL="57150" lvl="1" indent="-57150" algn="l" defTabSz="488950">
            <a:lnSpc>
              <a:spcPct val="90000"/>
            </a:lnSpc>
            <a:spcBef>
              <a:spcPct val="0"/>
            </a:spcBef>
            <a:spcAft>
              <a:spcPct val="15000"/>
            </a:spcAft>
            <a:buChar char="•"/>
          </a:pPr>
          <a:r>
            <a:rPr lang="en-US" sz="1100" kern="1200" dirty="0"/>
            <a:t>Formal statements are approved by Division and College leadership</a:t>
          </a:r>
        </a:p>
      </dsp:txBody>
      <dsp:txXfrm>
        <a:off x="329738" y="1111909"/>
        <a:ext cx="1321492" cy="2056174"/>
      </dsp:txXfrm>
    </dsp:sp>
    <dsp:sp modelId="{1AA81F8E-7178-494C-9D50-EB75B34681D5}">
      <dsp:nvSpPr>
        <dsp:cNvPr id="0" name=""/>
        <dsp:cNvSpPr/>
      </dsp:nvSpPr>
      <dsp:spPr>
        <a:xfrm>
          <a:off x="1617634" y="622956"/>
          <a:ext cx="451133" cy="3494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dirty="0"/>
        </a:p>
      </dsp:txBody>
      <dsp:txXfrm>
        <a:off x="1617634" y="692853"/>
        <a:ext cx="346288" cy="209691"/>
      </dsp:txXfrm>
    </dsp:sp>
    <dsp:sp modelId="{4046516E-C4CE-4163-A04F-4730B8F4C601}">
      <dsp:nvSpPr>
        <dsp:cNvPr id="0" name=""/>
        <dsp:cNvSpPr/>
      </dsp:nvSpPr>
      <dsp:spPr>
        <a:xfrm>
          <a:off x="2256030" y="524601"/>
          <a:ext cx="1403718" cy="819291"/>
        </a:xfrm>
        <a:prstGeom prst="roundRect">
          <a:avLst>
            <a:gd name="adj" fmla="val 10000"/>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Advocacy Committees</a:t>
          </a:r>
        </a:p>
      </dsp:txBody>
      <dsp:txXfrm>
        <a:off x="2256030" y="524601"/>
        <a:ext cx="1403718" cy="546194"/>
      </dsp:txXfrm>
    </dsp:sp>
    <dsp:sp modelId="{5F403157-6F59-45DF-ADB1-AFA5E66646BB}">
      <dsp:nvSpPr>
        <dsp:cNvPr id="0" name=""/>
        <dsp:cNvSpPr/>
      </dsp:nvSpPr>
      <dsp:spPr>
        <a:xfrm>
          <a:off x="2514593" y="1065599"/>
          <a:ext cx="1403718" cy="2138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t>Identify, evaluate, and recommend positions on policy matters in consultation with DAHP staff, aligned with ACS positions </a:t>
          </a:r>
        </a:p>
        <a:p>
          <a:pPr marL="57150" lvl="1" indent="-57150" algn="l" defTabSz="488950">
            <a:lnSpc>
              <a:spcPct val="90000"/>
            </a:lnSpc>
            <a:spcBef>
              <a:spcPct val="0"/>
            </a:spcBef>
            <a:spcAft>
              <a:spcPct val="15000"/>
            </a:spcAft>
            <a:buChar char="•"/>
          </a:pPr>
          <a:r>
            <a:rPr lang="en-US" sz="1100" b="1" kern="1200" dirty="0"/>
            <a:t>COT Advocacy Forum </a:t>
          </a:r>
        </a:p>
      </dsp:txBody>
      <dsp:txXfrm>
        <a:off x="2555706" y="1106712"/>
        <a:ext cx="1321492" cy="2056174"/>
      </dsp:txXfrm>
    </dsp:sp>
    <dsp:sp modelId="{07F513CB-BB45-4212-ADE4-11EB6E6FBF25}">
      <dsp:nvSpPr>
        <dsp:cNvPr id="0" name=""/>
        <dsp:cNvSpPr/>
      </dsp:nvSpPr>
      <dsp:spPr>
        <a:xfrm>
          <a:off x="3893784" y="646948"/>
          <a:ext cx="470798" cy="3494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dirty="0"/>
        </a:p>
      </dsp:txBody>
      <dsp:txXfrm>
        <a:off x="3893784" y="716845"/>
        <a:ext cx="365953" cy="209691"/>
      </dsp:txXfrm>
    </dsp:sp>
    <dsp:sp modelId="{AB6B8842-B41B-4B63-8E7A-217836B42D50}">
      <dsp:nvSpPr>
        <dsp:cNvPr id="0" name=""/>
        <dsp:cNvSpPr/>
      </dsp:nvSpPr>
      <dsp:spPr>
        <a:xfrm>
          <a:off x="4510942" y="524601"/>
          <a:ext cx="1403718" cy="819291"/>
        </a:xfrm>
        <a:prstGeom prst="roundRect">
          <a:avLst>
            <a:gd name="adj" fmla="val 100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53340" numCol="1" spcCol="1270" anchor="t" anchorCtr="0">
          <a:noAutofit/>
        </a:bodyPr>
        <a:lstStyle/>
        <a:p>
          <a:pPr marL="0" lvl="0" indent="0" algn="l" defTabSz="622300">
            <a:lnSpc>
              <a:spcPct val="90000"/>
            </a:lnSpc>
            <a:spcBef>
              <a:spcPct val="0"/>
            </a:spcBef>
            <a:spcAft>
              <a:spcPct val="35000"/>
            </a:spcAft>
            <a:buNone/>
          </a:pPr>
          <a:r>
            <a:rPr lang="en-US" sz="1400" kern="1200" dirty="0"/>
            <a:t>Legislative Committee</a:t>
          </a:r>
        </a:p>
      </dsp:txBody>
      <dsp:txXfrm>
        <a:off x="4510942" y="524601"/>
        <a:ext cx="1403718" cy="546194"/>
      </dsp:txXfrm>
    </dsp:sp>
    <dsp:sp modelId="{41FD2FB0-BF1E-4B77-9364-81C20D07690D}">
      <dsp:nvSpPr>
        <dsp:cNvPr id="0" name=""/>
        <dsp:cNvSpPr/>
      </dsp:nvSpPr>
      <dsp:spPr>
        <a:xfrm>
          <a:off x="4800599" y="1066604"/>
          <a:ext cx="1403718" cy="2138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t>Evaluates recommendations from ACS committees and DAHP on legislation and determines ACS endorsement </a:t>
          </a:r>
        </a:p>
        <a:p>
          <a:pPr marL="57150" lvl="1" indent="-57150" algn="l" defTabSz="488950">
            <a:lnSpc>
              <a:spcPct val="90000"/>
            </a:lnSpc>
            <a:spcBef>
              <a:spcPct val="0"/>
            </a:spcBef>
            <a:spcAft>
              <a:spcPct val="15000"/>
            </a:spcAft>
            <a:buChar char="•"/>
          </a:pPr>
          <a:r>
            <a:rPr lang="en-US" sz="1100" kern="1200" dirty="0"/>
            <a:t>Makes recommendations to HPAG when necessary</a:t>
          </a:r>
        </a:p>
      </dsp:txBody>
      <dsp:txXfrm>
        <a:off x="4841712" y="1107717"/>
        <a:ext cx="1321492" cy="2056174"/>
      </dsp:txXfrm>
    </dsp:sp>
    <dsp:sp modelId="{6385AA65-E1AF-4CF3-98C5-5DFC4B9B3632}">
      <dsp:nvSpPr>
        <dsp:cNvPr id="0" name=""/>
        <dsp:cNvSpPr/>
      </dsp:nvSpPr>
      <dsp:spPr>
        <a:xfrm>
          <a:off x="6127460" y="622956"/>
          <a:ext cx="451133" cy="3494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dirty="0"/>
        </a:p>
      </dsp:txBody>
      <dsp:txXfrm>
        <a:off x="6127460" y="692853"/>
        <a:ext cx="346288" cy="209691"/>
      </dsp:txXfrm>
    </dsp:sp>
    <dsp:sp modelId="{F8AE0411-3612-4690-9317-E0BE458C409F}">
      <dsp:nvSpPr>
        <dsp:cNvPr id="0" name=""/>
        <dsp:cNvSpPr/>
      </dsp:nvSpPr>
      <dsp:spPr>
        <a:xfrm>
          <a:off x="6765855" y="524601"/>
          <a:ext cx="1403718" cy="819291"/>
        </a:xfrm>
        <a:prstGeom prst="roundRect">
          <a:avLst>
            <a:gd name="adj" fmla="val 10000"/>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None/>
          </a:pPr>
          <a:r>
            <a:rPr lang="en-US" sz="1200" kern="1200" dirty="0"/>
            <a:t>Health Policy and Advocacy Group</a:t>
          </a:r>
        </a:p>
      </dsp:txBody>
      <dsp:txXfrm>
        <a:off x="6765855" y="524601"/>
        <a:ext cx="1403718" cy="546194"/>
      </dsp:txXfrm>
    </dsp:sp>
    <dsp:sp modelId="{59AC835E-E09E-4EC9-BA5E-8F8B08CCA3BA}">
      <dsp:nvSpPr>
        <dsp:cNvPr id="0" name=""/>
        <dsp:cNvSpPr/>
      </dsp:nvSpPr>
      <dsp:spPr>
        <a:xfrm>
          <a:off x="7053364" y="1070796"/>
          <a:ext cx="1403718" cy="2138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a:t>Evaluates endorsement  recommendations from Legislative Committee and determines ACS position</a:t>
          </a:r>
        </a:p>
      </dsp:txBody>
      <dsp:txXfrm>
        <a:off x="7094477" y="1111909"/>
        <a:ext cx="1321492" cy="2056174"/>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F035E-A023-8F49-BFF3-2B9C2D030E26}" type="datetimeFigureOut">
              <a:rPr lang="en-US" smtClean="0"/>
              <a:t>9/26/2026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47F47-C0AC-5140-AA7A-FE9D19A65191}" type="slidenum">
              <a:rPr lang="en-US" smtClean="0"/>
              <a:t>‹#›</a:t>
            </a:fld>
            <a:endParaRPr lang="en-US" dirty="0"/>
          </a:p>
        </p:txBody>
      </p:sp>
    </p:spTree>
    <p:extLst>
      <p:ext uri="{BB962C8B-B14F-4D97-AF65-F5344CB8AC3E}">
        <p14:creationId xmlns:p14="http://schemas.microsoft.com/office/powerpoint/2010/main" val="1554932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47F47-C0AC-5140-AA7A-FE9D19A65191}" type="slidenum">
              <a:rPr lang="en-US" smtClean="0"/>
              <a:t>6</a:t>
            </a:fld>
            <a:endParaRPr lang="en-US"/>
          </a:p>
        </p:txBody>
      </p:sp>
    </p:spTree>
    <p:extLst>
      <p:ext uri="{BB962C8B-B14F-4D97-AF65-F5344CB8AC3E}">
        <p14:creationId xmlns:p14="http://schemas.microsoft.com/office/powerpoint/2010/main" val="236423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Amelia Stafford</a:t>
            </a:r>
          </a:p>
        </p:txBody>
      </p:sp>
      <p:sp>
        <p:nvSpPr>
          <p:cNvPr id="4" name="Slide Number Placeholder 3"/>
          <p:cNvSpPr>
            <a:spLocks noGrp="1"/>
          </p:cNvSpPr>
          <p:nvPr>
            <p:ph type="sldNum" sz="quarter" idx="5"/>
          </p:nvPr>
        </p:nvSpPr>
        <p:spPr/>
        <p:txBody>
          <a:bodyPr/>
          <a:lstStyle/>
          <a:p>
            <a:fld id="{E35D9434-BEAD-4335-9BFC-D14C26984C76}" type="slidenum">
              <a:rPr lang="en-US" smtClean="0"/>
              <a:t>7</a:t>
            </a:fld>
            <a:endParaRPr lang="en-US"/>
          </a:p>
        </p:txBody>
      </p:sp>
    </p:spTree>
    <p:extLst>
      <p:ext uri="{BB962C8B-B14F-4D97-AF65-F5344CB8AC3E}">
        <p14:creationId xmlns:p14="http://schemas.microsoft.com/office/powerpoint/2010/main" val="4016614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Auguste</a:t>
            </a:r>
          </a:p>
        </p:txBody>
      </p:sp>
      <p:sp>
        <p:nvSpPr>
          <p:cNvPr id="4" name="Slide Number Placeholder 3"/>
          <p:cNvSpPr>
            <a:spLocks noGrp="1"/>
          </p:cNvSpPr>
          <p:nvPr>
            <p:ph type="sldNum" sz="quarter" idx="5"/>
          </p:nvPr>
        </p:nvSpPr>
        <p:spPr/>
        <p:txBody>
          <a:bodyPr/>
          <a:lstStyle/>
          <a:p>
            <a:fld id="{E35D9434-BEAD-4335-9BFC-D14C26984C76}" type="slidenum">
              <a:rPr lang="en-US" smtClean="0"/>
              <a:t>8</a:t>
            </a:fld>
            <a:endParaRPr lang="en-US"/>
          </a:p>
        </p:txBody>
      </p:sp>
    </p:spTree>
    <p:extLst>
      <p:ext uri="{BB962C8B-B14F-4D97-AF65-F5344CB8AC3E}">
        <p14:creationId xmlns:p14="http://schemas.microsoft.com/office/powerpoint/2010/main" val="3384223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Maa</a:t>
            </a:r>
          </a:p>
        </p:txBody>
      </p:sp>
      <p:sp>
        <p:nvSpPr>
          <p:cNvPr id="4" name="Slide Number Placeholder 3"/>
          <p:cNvSpPr>
            <a:spLocks noGrp="1"/>
          </p:cNvSpPr>
          <p:nvPr>
            <p:ph type="sldNum" sz="quarter" idx="5"/>
          </p:nvPr>
        </p:nvSpPr>
        <p:spPr/>
        <p:txBody>
          <a:bodyPr/>
          <a:lstStyle/>
          <a:p>
            <a:fld id="{E35D9434-BEAD-4335-9BFC-D14C26984C76}" type="slidenum">
              <a:rPr lang="en-US" smtClean="0"/>
              <a:t>10</a:t>
            </a:fld>
            <a:endParaRPr lang="en-US"/>
          </a:p>
        </p:txBody>
      </p:sp>
    </p:spTree>
    <p:extLst>
      <p:ext uri="{BB962C8B-B14F-4D97-AF65-F5344CB8AC3E}">
        <p14:creationId xmlns:p14="http://schemas.microsoft.com/office/powerpoint/2010/main" val="1862083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271D4-3AB1-E874-9142-29437C1131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626F5-FF9C-7A40-9993-97FEDF9818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DA13EC-9023-5018-1639-8CECB3291C97}"/>
              </a:ext>
            </a:extLst>
          </p:cNvPr>
          <p:cNvSpPr>
            <a:spLocks noGrp="1"/>
          </p:cNvSpPr>
          <p:nvPr>
            <p:ph type="body" idx="1"/>
          </p:nvPr>
        </p:nvSpPr>
        <p:spPr/>
        <p:txBody>
          <a:bodyPr/>
          <a:lstStyle/>
          <a:p>
            <a:r>
              <a:rPr lang="en-US" dirty="0"/>
              <a:t>The graph demonstrates the incidence of electric bicycle crashes presenting to UCI Trauma since 2022.</a:t>
            </a:r>
          </a:p>
          <a:p>
            <a:r>
              <a:rPr lang="en-US" dirty="0"/>
              <a:t>We continue to see drastic increases in volume with 2026 on track to reach over 220 e-bike crashes.</a:t>
            </a:r>
          </a:p>
          <a:p>
            <a:endParaRPr lang="en-US" dirty="0"/>
          </a:p>
          <a:p>
            <a:r>
              <a:rPr lang="en-US" dirty="0"/>
              <a:t>Both adults and children are involved in these severe e-bike crashes with about 20% consistently occurring in children.</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2678FC49-17AF-4EC7-8165-2D65ADCF20F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532657-D811-4014-B115-700A897FD7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8824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children we see peaks in crashes immediately after the winter holidays and during the summertime.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532657-D811-4014-B115-700A897FD7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3978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Helmet use in very low in children at 50%.  This is quite concerning given that helmets are required by law for any individuals under 18 years old riding a bicycle.</a:t>
            </a:r>
          </a:p>
          <a:p>
            <a:r>
              <a:rPr lang="en-US" dirty="0"/>
              <a:t>Adult helmet use is even lower at 30%.</a:t>
            </a:r>
          </a:p>
          <a:p>
            <a:r>
              <a:rPr lang="en-US" dirty="0"/>
              <a:t>Data from many other studies supports the usage of helmet in children and adults as this drastically reduces the incidence of both minor concussions and severe traumatic brain injuries with devastating life-altering consequences.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532657-D811-4014-B115-700A897FD7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5365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study performed by researchers examining the California Highway Patrol Statewide Integrated Traffic Records System (SWITRS) from 2018-2024 demonstrated a drastic rise (dotted line) in e-bike injuries whereas conventional bicycle injury rates remained relatively consistent.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532657-D811-4014-B115-700A897FD7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2319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median age was slightly younger for e-bike collisions (33 vs 36 years old)</a:t>
            </a:r>
          </a:p>
          <a:p>
            <a:r>
              <a:rPr lang="en-US" dirty="0"/>
              <a:t>More e-bike crashes were identified involved individuals under the age of 14 (15.6% vs 10.2%)</a:t>
            </a:r>
          </a:p>
          <a:p>
            <a:r>
              <a:rPr lang="en-US" dirty="0"/>
              <a:t>Injury scores were higher in e-bike collisions (15.8% vs 11.9%)</a:t>
            </a:r>
          </a:p>
          <a:p>
            <a:r>
              <a:rPr lang="en-US" dirty="0"/>
              <a:t>The rider was more frequently identified to be at fault in e-bike collision (58.4% vs 52.9%)</a:t>
            </a:r>
          </a:p>
          <a:p>
            <a:r>
              <a:rPr lang="en-US" dirty="0"/>
              <a:t>Unsafe speeds and improper turning were more commonly identified as the contributing reason for the crash in e-bike collision compared to conventional bicycles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532657-D811-4014-B115-700A897FD7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8244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among the very young e-bike riders ages 14 and under we are seeing increases in e-bike related injuries.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532657-D811-4014-B115-700A897FD7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0952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447F47-C0AC-5140-AA7A-FE9D19A651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6461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968FF-3D9B-6606-75B8-15B2A48C11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6BE152-62FF-0E52-4B83-BE1B1DFC87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FC57EF-F55E-8CB7-2596-49269065B5A6}"/>
              </a:ext>
            </a:extLst>
          </p:cNvPr>
          <p:cNvSpPr>
            <a:spLocks noGrp="1"/>
          </p:cNvSpPr>
          <p:nvPr>
            <p:ph type="body" idx="1"/>
          </p:nvPr>
        </p:nvSpPr>
        <p:spPr/>
        <p:txBody>
          <a:bodyPr/>
          <a:lstStyle/>
          <a:p>
            <a:r>
              <a:rPr lang="en-US" dirty="0" err="1"/>
              <a:t>Ebikes</a:t>
            </a:r>
            <a:r>
              <a:rPr lang="en-US" dirty="0"/>
              <a:t> are not pedestrians such as conventional (slower) bicycles and people walking.  BUT they are not cars.  What is their place on the sidewalk vs road?</a:t>
            </a:r>
          </a:p>
        </p:txBody>
      </p:sp>
      <p:sp>
        <p:nvSpPr>
          <p:cNvPr id="4" name="Slide Number Placeholder 3">
            <a:extLst>
              <a:ext uri="{FF2B5EF4-FFF2-40B4-BE49-F238E27FC236}">
                <a16:creationId xmlns:a16="http://schemas.microsoft.com/office/drawing/2014/main" id="{B1CD2B47-975C-7EBC-53AE-B43ABAACD1A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D05D2A-11F5-4238-9AFB-68DCD13642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89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 </a:t>
            </a:r>
            <a:r>
              <a:rPr lang="en-US" dirty="0" err="1"/>
              <a:t>Ebike</a:t>
            </a:r>
            <a:r>
              <a:rPr lang="en-US" dirty="0"/>
              <a:t> Coalition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D05D2A-11F5-4238-9AFB-68DCD13642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6090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325386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4464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A4CDED4-0FEC-122A-A4DC-67C6955A6D3C}"/>
              </a:ext>
            </a:extLst>
          </p:cNvPr>
          <p:cNvSpPr>
            <a:spLocks noGrp="1"/>
          </p:cNvSpPr>
          <p:nvPr>
            <p:ph type="title" hasCustomPrompt="1"/>
          </p:nvPr>
        </p:nvSpPr>
        <p:spPr>
          <a:xfrm>
            <a:off x="457200" y="2571750"/>
            <a:ext cx="8305800" cy="993775"/>
          </a:xfrm>
          <a:prstGeom prst="rect">
            <a:avLst/>
          </a:prstGeom>
        </p:spPr>
        <p:txBody>
          <a:bodyPr vert="horz" lIns="91440" tIns="45720" rIns="91440" bIns="45720" rtlCol="0" anchor="ctr">
            <a:normAutofit/>
          </a:bodyPr>
          <a:lstStyle>
            <a:lvl1pPr>
              <a:defRPr baseline="0">
                <a:solidFill>
                  <a:schemeClr val="bg1"/>
                </a:solidFill>
              </a:defRPr>
            </a:lvl1pPr>
          </a:lstStyle>
          <a:p>
            <a:r>
              <a:rPr lang="en-US" dirty="0"/>
              <a:t>Click to edit divider title style</a:t>
            </a:r>
          </a:p>
        </p:txBody>
      </p:sp>
      <p:sp>
        <p:nvSpPr>
          <p:cNvPr id="4" name="Text Placeholder 2">
            <a:extLst>
              <a:ext uri="{FF2B5EF4-FFF2-40B4-BE49-F238E27FC236}">
                <a16:creationId xmlns:a16="http://schemas.microsoft.com/office/drawing/2014/main" id="{D68BAEC3-8D58-B374-60E5-1CDF95F2373E}"/>
              </a:ext>
            </a:extLst>
          </p:cNvPr>
          <p:cNvSpPr>
            <a:spLocks noGrp="1"/>
          </p:cNvSpPr>
          <p:nvPr>
            <p:ph idx="1" hasCustomPrompt="1"/>
          </p:nvPr>
        </p:nvSpPr>
        <p:spPr>
          <a:xfrm>
            <a:off x="457200" y="3667125"/>
            <a:ext cx="8305800" cy="1125537"/>
          </a:xfrm>
          <a:prstGeom prst="rect">
            <a:avLst/>
          </a:prstGeom>
        </p:spPr>
        <p:txBody>
          <a:bodyPr vert="horz" lIns="91440" tIns="45720" rIns="91440" bIns="45720" rtlCol="0">
            <a:normAutofit/>
          </a:bodyPr>
          <a:lstStyle>
            <a:lvl1pPr>
              <a:buNone/>
              <a:defRPr baseline="0">
                <a:solidFill>
                  <a:schemeClr val="bg1"/>
                </a:solidFill>
              </a:defRPr>
            </a:lvl1pPr>
          </a:lstStyle>
          <a:p>
            <a:pPr lvl="0"/>
            <a:r>
              <a:rPr lang="en-US" dirty="0"/>
              <a:t>Subhead</a:t>
            </a:r>
          </a:p>
        </p:txBody>
      </p:sp>
    </p:spTree>
    <p:extLst>
      <p:ext uri="{BB962C8B-B14F-4D97-AF65-F5344CB8AC3E}">
        <p14:creationId xmlns:p14="http://schemas.microsoft.com/office/powerpoint/2010/main" val="2006003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D7C12-0B31-F446-A0B9-6062FDE5E8DE}"/>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1D6F3B5-036E-0B4B-A1AA-BE02DFB566BD}"/>
              </a:ext>
            </a:extLst>
          </p:cNvPr>
          <p:cNvSpPr>
            <a:spLocks noGrp="1"/>
          </p:cNvSpPr>
          <p:nvPr>
            <p:ph idx="1"/>
          </p:nvPr>
        </p:nvSpPr>
        <p:spPr>
          <a:xfrm>
            <a:off x="457200" y="1018381"/>
            <a:ext cx="8229600" cy="3106737"/>
          </a:xfrm>
          <a:prstGeom prst="rect">
            <a:avLst/>
          </a:prstGeom>
        </p:spPr>
        <p:txBody>
          <a:bodyPr/>
          <a:lstStyle>
            <a:lvl1pPr marL="0" indent="0">
              <a:buFontTx/>
              <a:buNone/>
              <a:defRPr sz="2000">
                <a:solidFill>
                  <a:srgbClr val="0F2144"/>
                </a:solidFill>
              </a:defRPr>
            </a:lvl1pPr>
            <a:lvl2pPr marL="457200" indent="0">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4" name="TextBox 3">
            <a:extLst>
              <a:ext uri="{FF2B5EF4-FFF2-40B4-BE49-F238E27FC236}">
                <a16:creationId xmlns:a16="http://schemas.microsoft.com/office/drawing/2014/main" id="{48656D5E-3972-24D7-8D59-4955955A060E}"/>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3709490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D4F8F2-7437-8D44-BE08-3DEE8CBC87C8}"/>
              </a:ext>
            </a:extLst>
          </p:cNvPr>
          <p:cNvSpPr>
            <a:spLocks noGrp="1"/>
          </p:cNvSpPr>
          <p:nvPr>
            <p:ph sz="half" idx="1"/>
          </p:nvPr>
        </p:nvSpPr>
        <p:spPr>
          <a:xfrm>
            <a:off x="457200" y="971550"/>
            <a:ext cx="4114800" cy="3124200"/>
          </a:xfrm>
          <a:prstGeom prst="rect">
            <a:avLst/>
          </a:prstGeom>
        </p:spPr>
        <p:txBody>
          <a:bodyPr/>
          <a:lstStyle>
            <a:lvl1pPr marL="0" indent="0">
              <a:buFontTx/>
              <a:buNone/>
              <a:defRPr sz="2100" b="1" i="0" baseline="0">
                <a:solidFill>
                  <a:srgbClr val="0F2144"/>
                </a:solidFill>
              </a:defRPr>
            </a:lvl1pPr>
            <a:lvl2pPr marL="457200" indent="0">
              <a:buFontTx/>
              <a:buNone/>
              <a:defRPr sz="2100" baseline="0">
                <a:solidFill>
                  <a:srgbClr val="0F2144"/>
                </a:solidFill>
              </a:defRPr>
            </a:lvl2pPr>
            <a:lvl3pPr>
              <a:buFontTx/>
              <a:buNone/>
              <a:defRPr>
                <a:solidFill>
                  <a:srgbClr val="0F2144"/>
                </a:solidFill>
              </a:defRPr>
            </a:lvl3pPr>
            <a:lvl4pPr>
              <a:buFontTx/>
              <a:buNone/>
              <a:defRPr>
                <a:solidFill>
                  <a:srgbClr val="0F2144"/>
                </a:solidFill>
              </a:defRPr>
            </a:lvl4pPr>
            <a:lvl5pPr>
              <a:buFontTx/>
              <a:buNone/>
              <a:defRPr>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C102F945-D9C8-4A52-2795-C679AE24452F}"/>
              </a:ext>
            </a:extLst>
          </p:cNvPr>
          <p:cNvSpPr>
            <a:spLocks noGrp="1"/>
          </p:cNvSpPr>
          <p:nvPr>
            <p:ph sz="half" idx="10"/>
          </p:nvPr>
        </p:nvSpPr>
        <p:spPr>
          <a:xfrm>
            <a:off x="4648200" y="971550"/>
            <a:ext cx="4114800" cy="3124200"/>
          </a:xfrm>
          <a:prstGeom prst="rect">
            <a:avLst/>
          </a:prstGeom>
        </p:spPr>
        <p:txBody>
          <a:bodyPr/>
          <a:lstStyle>
            <a:lvl1pPr marL="0" indent="0">
              <a:buFontTx/>
              <a:buNone/>
              <a:defRPr sz="2100" b="1" i="0" baseline="0">
                <a:solidFill>
                  <a:srgbClr val="0F2144"/>
                </a:solidFill>
              </a:defRPr>
            </a:lvl1pPr>
            <a:lvl2pPr marL="457200" indent="0">
              <a:buFontTx/>
              <a:buNone/>
              <a:defRPr sz="2100" baseline="0">
                <a:solidFill>
                  <a:srgbClr val="0F2144"/>
                </a:solidFill>
              </a:defRPr>
            </a:lvl2pPr>
            <a:lvl3pPr>
              <a:buFontTx/>
              <a:buNone/>
              <a:defRPr>
                <a:solidFill>
                  <a:srgbClr val="0F2144"/>
                </a:solidFill>
              </a:defRPr>
            </a:lvl3pPr>
            <a:lvl4pPr>
              <a:buFontTx/>
              <a:buNone/>
              <a:defRPr>
                <a:solidFill>
                  <a:srgbClr val="0F2144"/>
                </a:solidFill>
              </a:defRPr>
            </a:lvl4pPr>
            <a:lvl5pPr>
              <a:buFontTx/>
              <a:buNone/>
              <a:defRPr>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a:extLst>
              <a:ext uri="{FF2B5EF4-FFF2-40B4-BE49-F238E27FC236}">
                <a16:creationId xmlns:a16="http://schemas.microsoft.com/office/drawing/2014/main" id="{D8407728-51CB-EC80-A7F6-0AC6B84A04B4}"/>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6" name="TextBox 5">
            <a:extLst>
              <a:ext uri="{FF2B5EF4-FFF2-40B4-BE49-F238E27FC236}">
                <a16:creationId xmlns:a16="http://schemas.microsoft.com/office/drawing/2014/main" id="{9B367DBA-839E-DCDC-12F8-338987016142}"/>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776517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835C24-BC42-7E43-808D-2951DB4B7F3E}"/>
              </a:ext>
            </a:extLst>
          </p:cNvPr>
          <p:cNvSpPr>
            <a:spLocks noGrp="1"/>
          </p:cNvSpPr>
          <p:nvPr>
            <p:ph type="body" idx="1"/>
          </p:nvPr>
        </p:nvSpPr>
        <p:spPr>
          <a:xfrm>
            <a:off x="457200" y="1047750"/>
            <a:ext cx="4041775" cy="466725"/>
          </a:xfrm>
          <a:prstGeom prst="rect">
            <a:avLst/>
          </a:prstGeom>
        </p:spPr>
        <p:txBody>
          <a:bodyPr anchor="b"/>
          <a:lstStyle>
            <a:lvl1pPr marL="0" indent="0">
              <a:buNone/>
              <a:defRPr sz="2100" b="1" baseline="0">
                <a:solidFill>
                  <a:srgbClr val="0F21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A4E74CD-9D09-4643-BD85-73D84E9AB83A}"/>
              </a:ext>
            </a:extLst>
          </p:cNvPr>
          <p:cNvSpPr>
            <a:spLocks noGrp="1"/>
          </p:cNvSpPr>
          <p:nvPr>
            <p:ph sz="half" idx="2"/>
          </p:nvPr>
        </p:nvSpPr>
        <p:spPr>
          <a:xfrm>
            <a:off x="457200" y="1581150"/>
            <a:ext cx="4041775" cy="2438400"/>
          </a:xfrm>
          <a:prstGeom prst="rect">
            <a:avLst/>
          </a:prstGeom>
        </p:spPr>
        <p:txBody>
          <a:bodyPr>
            <a:normAutofit/>
          </a:bodyPr>
          <a:lstStyle>
            <a:lvl1pPr marL="0" indent="0">
              <a:buNone/>
              <a:defRPr sz="2000">
                <a:solidFill>
                  <a:srgbClr val="0F2144"/>
                </a:solidFill>
              </a:defRPr>
            </a:lvl1pPr>
            <a:lvl2pPr>
              <a:buFontTx/>
              <a:buNone/>
              <a:defRPr sz="1800">
                <a:solidFill>
                  <a:srgbClr val="0F2144"/>
                </a:solidFill>
              </a:defRPr>
            </a:lvl2pPr>
            <a:lvl3pPr>
              <a:defRPr sz="1600">
                <a:solidFill>
                  <a:srgbClr val="0F2144"/>
                </a:solidFill>
              </a:defRPr>
            </a:lvl3pPr>
            <a:lvl4pPr>
              <a:defRPr sz="1400">
                <a:solidFill>
                  <a:srgbClr val="0F2144"/>
                </a:solidFill>
              </a:defRPr>
            </a:lvl4pPr>
            <a:lvl5pPr>
              <a:defRPr sz="1400">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66D7D76-38C7-5143-8472-897199D0D7AA}"/>
              </a:ext>
            </a:extLst>
          </p:cNvPr>
          <p:cNvSpPr>
            <a:spLocks noGrp="1"/>
          </p:cNvSpPr>
          <p:nvPr>
            <p:ph type="body" sz="quarter" idx="3"/>
          </p:nvPr>
        </p:nvSpPr>
        <p:spPr>
          <a:xfrm>
            <a:off x="4629150" y="1047750"/>
            <a:ext cx="4057650" cy="466725"/>
          </a:xfrm>
          <a:prstGeom prst="rect">
            <a:avLst/>
          </a:prstGeom>
        </p:spPr>
        <p:txBody>
          <a:bodyPr anchor="b"/>
          <a:lstStyle>
            <a:lvl1pPr marL="0" indent="0">
              <a:buNone/>
              <a:defRPr sz="2100" b="1" baseline="0">
                <a:solidFill>
                  <a:srgbClr val="0F21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36169B5-0FF4-9C4E-9668-5C5D1BA1B54F}"/>
              </a:ext>
            </a:extLst>
          </p:cNvPr>
          <p:cNvSpPr>
            <a:spLocks noGrp="1"/>
          </p:cNvSpPr>
          <p:nvPr>
            <p:ph sz="quarter" idx="4"/>
          </p:nvPr>
        </p:nvSpPr>
        <p:spPr>
          <a:xfrm>
            <a:off x="4629150" y="1581150"/>
            <a:ext cx="4057650" cy="2438400"/>
          </a:xfrm>
          <a:prstGeom prst="rect">
            <a:avLst/>
          </a:prstGeom>
        </p:spPr>
        <p:txBody>
          <a:bodyPr>
            <a:normAutofit/>
          </a:bodyPr>
          <a:lstStyle>
            <a:lvl1pPr marL="0" indent="0">
              <a:buFontTx/>
              <a:buNone/>
              <a:defRPr sz="2000">
                <a:solidFill>
                  <a:srgbClr val="0F2144"/>
                </a:solidFill>
              </a:defRPr>
            </a:lvl1pPr>
            <a:lvl2pPr>
              <a:buFontTx/>
              <a:buNone/>
              <a:defRPr sz="1800">
                <a:solidFill>
                  <a:srgbClr val="0F2144"/>
                </a:solidFill>
              </a:defRPr>
            </a:lvl2pPr>
            <a:lvl3pPr>
              <a:buFontTx/>
              <a:buNone/>
              <a:defRPr sz="1600">
                <a:solidFill>
                  <a:srgbClr val="0F2144"/>
                </a:solidFill>
              </a:defRPr>
            </a:lvl3pPr>
            <a:lvl4pPr>
              <a:buFontTx/>
              <a:buNone/>
              <a:defRPr sz="1400">
                <a:solidFill>
                  <a:srgbClr val="0F2144"/>
                </a:solidFill>
              </a:defRPr>
            </a:lvl4pPr>
            <a:lvl5pPr>
              <a:buFontTx/>
              <a:buNone/>
              <a:defRPr sz="1400">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a:extLst>
              <a:ext uri="{FF2B5EF4-FFF2-40B4-BE49-F238E27FC236}">
                <a16:creationId xmlns:a16="http://schemas.microsoft.com/office/drawing/2014/main" id="{3A8443FC-C223-50F9-43A5-BE2C1ABCB7CF}"/>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8" name="TextBox 7">
            <a:extLst>
              <a:ext uri="{FF2B5EF4-FFF2-40B4-BE49-F238E27FC236}">
                <a16:creationId xmlns:a16="http://schemas.microsoft.com/office/drawing/2014/main" id="{702D6C0E-4552-80C4-C499-BF623919AD26}"/>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1050605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651D45E-64DF-9B55-E88C-484F4936B336}"/>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4" name="TextBox 3">
            <a:extLst>
              <a:ext uri="{FF2B5EF4-FFF2-40B4-BE49-F238E27FC236}">
                <a16:creationId xmlns:a16="http://schemas.microsoft.com/office/drawing/2014/main" id="{9740F420-575F-6CA6-8308-D458D518A3B2}"/>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4038615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E4E4C3-96FB-02E7-59FF-E248B38BCD1E}"/>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3376420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040E05-4010-C240-9BB7-3D3546425728}"/>
              </a:ext>
            </a:extLst>
          </p:cNvPr>
          <p:cNvSpPr>
            <a:spLocks noGrp="1"/>
          </p:cNvSpPr>
          <p:nvPr>
            <p:ph idx="1"/>
          </p:nvPr>
        </p:nvSpPr>
        <p:spPr>
          <a:xfrm>
            <a:off x="3810000" y="345622"/>
            <a:ext cx="4799012" cy="3735387"/>
          </a:xfrm>
          <a:prstGeom prst="rect">
            <a:avLst/>
          </a:prstGeom>
        </p:spPr>
        <p:txBody>
          <a:bodyPr>
            <a:normAutofit/>
          </a:bodyPr>
          <a:lstStyle>
            <a:lvl1pPr marL="0" indent="0">
              <a:buFontTx/>
              <a:buNone/>
              <a:defRPr sz="2000" baseline="0">
                <a:solidFill>
                  <a:srgbClr val="0F2144"/>
                </a:solidFill>
              </a:defRPr>
            </a:lvl1pPr>
            <a:lvl2pPr>
              <a:buFontTx/>
              <a:buNone/>
              <a:defRPr sz="2400">
                <a:solidFill>
                  <a:srgbClr val="0F2144"/>
                </a:solidFill>
              </a:defRPr>
            </a:lvl2pPr>
            <a:lvl3pPr>
              <a:buFontTx/>
              <a:buNone/>
              <a:defRPr sz="2000">
                <a:solidFill>
                  <a:srgbClr val="0F2144"/>
                </a:solidFill>
              </a:defRPr>
            </a:lvl3pPr>
            <a:lvl4pPr>
              <a:buFontTx/>
              <a:buNone/>
              <a:defRPr sz="1800">
                <a:solidFill>
                  <a:srgbClr val="0F2144"/>
                </a:solidFill>
              </a:defRPr>
            </a:lvl4pPr>
            <a:lvl5pPr>
              <a:buFontTx/>
              <a:buNone/>
              <a:defRPr sz="1800">
                <a:solidFill>
                  <a:srgbClr val="0F2144"/>
                </a:solidFill>
              </a:defRPr>
            </a:lvl5pPr>
            <a:lvl6pPr>
              <a:defRPr sz="2000"/>
            </a:lvl6pPr>
            <a:lvl7pPr>
              <a:defRPr sz="2000"/>
            </a:lvl7pPr>
            <a:lvl8pPr>
              <a:defRPr sz="2000"/>
            </a:lvl8pPr>
            <a:lvl9pPr>
              <a:defRPr sz="2000"/>
            </a:lvl9pPr>
          </a:lstStyle>
          <a:p>
            <a:pPr lvl="0"/>
            <a:r>
              <a:rPr lang="en-US" dirty="0"/>
              <a:t>Click to edit Master text styles</a:t>
            </a:r>
          </a:p>
        </p:txBody>
      </p:sp>
      <p:sp>
        <p:nvSpPr>
          <p:cNvPr id="8" name="Title 1">
            <a:extLst>
              <a:ext uri="{FF2B5EF4-FFF2-40B4-BE49-F238E27FC236}">
                <a16:creationId xmlns:a16="http://schemas.microsoft.com/office/drawing/2014/main" id="{D7F011DA-ED52-174D-8273-CF94D152E2AB}"/>
              </a:ext>
            </a:extLst>
          </p:cNvPr>
          <p:cNvSpPr>
            <a:spLocks noGrp="1"/>
          </p:cNvSpPr>
          <p:nvPr>
            <p:ph type="title"/>
          </p:nvPr>
        </p:nvSpPr>
        <p:spPr>
          <a:xfrm>
            <a:off x="457200" y="342900"/>
            <a:ext cx="3122613" cy="1200150"/>
          </a:xfrm>
          <a:prstGeom prst="rect">
            <a:avLst/>
          </a:prstGeom>
        </p:spPr>
        <p:txBody>
          <a:bodyPr anchor="b">
            <a:normAutofit/>
          </a:bodyPr>
          <a:lstStyle>
            <a:lvl1pPr>
              <a:defRPr sz="2800" baseline="0">
                <a:solidFill>
                  <a:schemeClr val="tx2"/>
                </a:solidFill>
              </a:defRPr>
            </a:lvl1pPr>
          </a:lstStyle>
          <a:p>
            <a:r>
              <a:rPr lang="en-US" dirty="0"/>
              <a:t>Click to edit Master title style</a:t>
            </a:r>
          </a:p>
        </p:txBody>
      </p:sp>
      <p:sp>
        <p:nvSpPr>
          <p:cNvPr id="9" name="Text Placeholder 3">
            <a:extLst>
              <a:ext uri="{FF2B5EF4-FFF2-40B4-BE49-F238E27FC236}">
                <a16:creationId xmlns:a16="http://schemas.microsoft.com/office/drawing/2014/main" id="{F1B2EB1E-BA5D-FF42-B850-90F8C392538B}"/>
              </a:ext>
            </a:extLst>
          </p:cNvPr>
          <p:cNvSpPr>
            <a:spLocks noGrp="1"/>
          </p:cNvSpPr>
          <p:nvPr>
            <p:ph type="body" sz="half" idx="2"/>
          </p:nvPr>
        </p:nvSpPr>
        <p:spPr>
          <a:xfrm>
            <a:off x="457200" y="1657350"/>
            <a:ext cx="3122613" cy="2423660"/>
          </a:xfrm>
          <a:prstGeom prst="rect">
            <a:avLst/>
          </a:prstGeom>
        </p:spPr>
        <p:txBody>
          <a:bodyPr/>
          <a:lstStyle>
            <a:lvl1pPr marL="0" indent="0">
              <a:buNone/>
              <a:defRPr sz="1600">
                <a:solidFill>
                  <a:srgbClr val="0F2144"/>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 name="TextBox 1">
            <a:extLst>
              <a:ext uri="{FF2B5EF4-FFF2-40B4-BE49-F238E27FC236}">
                <a16:creationId xmlns:a16="http://schemas.microsoft.com/office/drawing/2014/main" id="{FF32ADED-6BE1-2CA7-F04A-9F26B6E71067}"/>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1969373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48F46-DE51-2945-8A97-F95152C5D81D}"/>
              </a:ext>
            </a:extLst>
          </p:cNvPr>
          <p:cNvSpPr>
            <a:spLocks noGrp="1"/>
          </p:cNvSpPr>
          <p:nvPr>
            <p:ph type="title"/>
          </p:nvPr>
        </p:nvSpPr>
        <p:spPr>
          <a:xfrm>
            <a:off x="457200" y="342900"/>
            <a:ext cx="3122613" cy="1200150"/>
          </a:xfrm>
          <a:prstGeom prst="rect">
            <a:avLst/>
          </a:prstGeom>
        </p:spPr>
        <p:txBody>
          <a:bodyPr anchor="b">
            <a:normAutofit/>
          </a:bodyPr>
          <a:lstStyle>
            <a:lvl1pPr>
              <a:defRPr sz="2800" baseline="0">
                <a:solidFill>
                  <a:schemeClr val="tx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CC8AC003-8764-8F4C-A73C-4DFC12EC9325}"/>
              </a:ext>
            </a:extLst>
          </p:cNvPr>
          <p:cNvSpPr>
            <a:spLocks noGrp="1"/>
          </p:cNvSpPr>
          <p:nvPr>
            <p:ph type="pic" idx="1"/>
          </p:nvPr>
        </p:nvSpPr>
        <p:spPr>
          <a:xfrm>
            <a:off x="3887788" y="342901"/>
            <a:ext cx="4799012" cy="375284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42BA6C3-7C9E-2D40-B1BA-E8B374377AA4}"/>
              </a:ext>
            </a:extLst>
          </p:cNvPr>
          <p:cNvSpPr>
            <a:spLocks noGrp="1"/>
          </p:cNvSpPr>
          <p:nvPr>
            <p:ph type="body" sz="half" idx="2"/>
          </p:nvPr>
        </p:nvSpPr>
        <p:spPr>
          <a:xfrm>
            <a:off x="457200" y="1657349"/>
            <a:ext cx="3122613" cy="2464559"/>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TextBox 4">
            <a:extLst>
              <a:ext uri="{FF2B5EF4-FFF2-40B4-BE49-F238E27FC236}">
                <a16:creationId xmlns:a16="http://schemas.microsoft.com/office/drawing/2014/main" id="{3EC28446-4C31-94B5-96F6-AC7CC57B5BFF}"/>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2440944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clos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24CFF5-5EE2-0D8C-6535-D4A8E80651C9}"/>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
        <p:nvSpPr>
          <p:cNvPr id="4" name="Title 1">
            <a:extLst>
              <a:ext uri="{FF2B5EF4-FFF2-40B4-BE49-F238E27FC236}">
                <a16:creationId xmlns:a16="http://schemas.microsoft.com/office/drawing/2014/main" id="{426B34E1-EB0E-744E-0D62-6772006DB08E}"/>
              </a:ext>
            </a:extLst>
          </p:cNvPr>
          <p:cNvSpPr>
            <a:spLocks noGrp="1"/>
          </p:cNvSpPr>
          <p:nvPr>
            <p:ph type="title" hasCustomPrompt="1"/>
          </p:nvPr>
        </p:nvSpPr>
        <p:spPr>
          <a:xfrm>
            <a:off x="457200" y="274639"/>
            <a:ext cx="8229600" cy="620712"/>
          </a:xfrm>
          <a:prstGeom prst="rect">
            <a:avLst/>
          </a:prstGeom>
        </p:spPr>
        <p:txBody>
          <a:bodyPr/>
          <a:lstStyle>
            <a:lvl1pPr>
              <a:defRPr sz="3200">
                <a:solidFill>
                  <a:schemeClr val="tx1"/>
                </a:solidFill>
              </a:defRPr>
            </a:lvl1pPr>
          </a:lstStyle>
          <a:p>
            <a:r>
              <a:rPr lang="en-US" dirty="0"/>
              <a:t>Disclosure</a:t>
            </a:r>
          </a:p>
        </p:txBody>
      </p:sp>
      <p:sp>
        <p:nvSpPr>
          <p:cNvPr id="5" name="Content Placeholder 2">
            <a:extLst>
              <a:ext uri="{FF2B5EF4-FFF2-40B4-BE49-F238E27FC236}">
                <a16:creationId xmlns:a16="http://schemas.microsoft.com/office/drawing/2014/main" id="{1D6A3C23-C8A5-F62D-1023-54311E1FF888}"/>
              </a:ext>
            </a:extLst>
          </p:cNvPr>
          <p:cNvSpPr>
            <a:spLocks noGrp="1"/>
          </p:cNvSpPr>
          <p:nvPr>
            <p:ph idx="1"/>
          </p:nvPr>
        </p:nvSpPr>
        <p:spPr>
          <a:xfrm>
            <a:off x="457200" y="1018381"/>
            <a:ext cx="8229600" cy="3106737"/>
          </a:xfrm>
          <a:prstGeom prst="rect">
            <a:avLst/>
          </a:prstGeom>
        </p:spPr>
        <p:txBody>
          <a:bodyPr/>
          <a:lstStyle>
            <a:lvl1pPr marL="0" indent="0">
              <a:buFontTx/>
              <a:buNone/>
              <a:defRPr sz="2000">
                <a:solidFill>
                  <a:srgbClr val="0F2144"/>
                </a:solidFill>
              </a:defRPr>
            </a:lvl1pPr>
            <a:lvl2pPr marL="457200" indent="0">
              <a:buFontTx/>
              <a:buNone/>
              <a:defRPr/>
            </a:lvl2pPr>
            <a:lvl3pPr>
              <a:buFontTx/>
              <a:buNone/>
              <a:defRPr/>
            </a:lvl3pPr>
            <a:lvl4pPr>
              <a:buFontTx/>
              <a:buNone/>
              <a:defRPr/>
            </a:lvl4pPr>
            <a:lvl5pPr>
              <a:buFontTx/>
              <a:buNone/>
              <a:defRPr/>
            </a:lvl5pPr>
          </a:lstStyle>
          <a:p>
            <a:pPr lvl="0"/>
            <a:r>
              <a:rPr lang="en-US" dirty="0"/>
              <a:t>Click to edit Master text styles</a:t>
            </a:r>
          </a:p>
        </p:txBody>
      </p:sp>
    </p:spTree>
    <p:extLst>
      <p:ext uri="{BB962C8B-B14F-4D97-AF65-F5344CB8AC3E}">
        <p14:creationId xmlns:p14="http://schemas.microsoft.com/office/powerpoint/2010/main" val="2196616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1025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ver Slide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BD2BFB59-D151-3B42-8804-DA038914B5D1}"/>
              </a:ext>
            </a:extLst>
          </p:cNvPr>
          <p:cNvSpPr>
            <a:spLocks noGrp="1"/>
          </p:cNvSpPr>
          <p:nvPr>
            <p:ph type="title" hasCustomPrompt="1"/>
          </p:nvPr>
        </p:nvSpPr>
        <p:spPr>
          <a:xfrm>
            <a:off x="457200" y="2419350"/>
            <a:ext cx="8305800" cy="821302"/>
          </a:xfrm>
          <a:prstGeom prst="rect">
            <a:avLst/>
          </a:prstGeom>
        </p:spPr>
        <p:txBody>
          <a:bodyPr vert="horz" lIns="91440" tIns="45720" rIns="91440" bIns="45720" rtlCol="0" anchor="ctr">
            <a:normAutofit/>
          </a:bodyPr>
          <a:lstStyle>
            <a:lvl1pPr>
              <a:defRPr baseline="0">
                <a:solidFill>
                  <a:schemeClr val="bg1"/>
                </a:solidFill>
              </a:defRPr>
            </a:lvl1pPr>
          </a:lstStyle>
          <a:p>
            <a:r>
              <a:rPr lang="en-US" dirty="0"/>
              <a:t>Click to edit divider title style</a:t>
            </a:r>
          </a:p>
        </p:txBody>
      </p:sp>
      <p:sp>
        <p:nvSpPr>
          <p:cNvPr id="8" name="Text Placeholder 2">
            <a:extLst>
              <a:ext uri="{FF2B5EF4-FFF2-40B4-BE49-F238E27FC236}">
                <a16:creationId xmlns:a16="http://schemas.microsoft.com/office/drawing/2014/main" id="{E097B25E-7AD0-2141-A0D1-A716EA4DB10D}"/>
              </a:ext>
            </a:extLst>
          </p:cNvPr>
          <p:cNvSpPr>
            <a:spLocks noGrp="1"/>
          </p:cNvSpPr>
          <p:nvPr>
            <p:ph idx="1"/>
          </p:nvPr>
        </p:nvSpPr>
        <p:spPr>
          <a:xfrm>
            <a:off x="457200" y="3240653"/>
            <a:ext cx="8305800" cy="474098"/>
          </a:xfrm>
          <a:prstGeom prst="rect">
            <a:avLst/>
          </a:prstGeom>
        </p:spPr>
        <p:txBody>
          <a:bodyPr vert="horz" lIns="91440" tIns="45720" rIns="91440" bIns="45720" rtlCol="0">
            <a:normAutofit/>
          </a:bodyPr>
          <a:lstStyle>
            <a:lvl1pPr>
              <a:defRPr baseline="0">
                <a:solidFill>
                  <a:schemeClr val="bg1"/>
                </a:solidFill>
              </a:defRPr>
            </a:lvl1pPr>
          </a:lstStyle>
          <a:p>
            <a:pPr lvl="0"/>
            <a:r>
              <a:rPr lang="en-US" dirty="0"/>
              <a:t>Subhead</a:t>
            </a:r>
          </a:p>
        </p:txBody>
      </p:sp>
    </p:spTree>
    <p:extLst>
      <p:ext uri="{BB962C8B-B14F-4D97-AF65-F5344CB8AC3E}">
        <p14:creationId xmlns:p14="http://schemas.microsoft.com/office/powerpoint/2010/main" val="85788748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vid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BD2BFB59-D151-3B42-8804-DA038914B5D1}"/>
              </a:ext>
            </a:extLst>
          </p:cNvPr>
          <p:cNvSpPr>
            <a:spLocks noGrp="1"/>
          </p:cNvSpPr>
          <p:nvPr>
            <p:ph type="title" hasCustomPrompt="1"/>
          </p:nvPr>
        </p:nvSpPr>
        <p:spPr>
          <a:xfrm>
            <a:off x="457200" y="1352550"/>
            <a:ext cx="8305800" cy="993775"/>
          </a:xfrm>
          <a:prstGeom prst="rect">
            <a:avLst/>
          </a:prstGeom>
        </p:spPr>
        <p:txBody>
          <a:bodyPr vert="horz" lIns="0" tIns="45720" rIns="91440" bIns="45720" rtlCol="0" anchor="ctr">
            <a:normAutofit/>
          </a:bodyPr>
          <a:lstStyle/>
          <a:p>
            <a:r>
              <a:rPr lang="en-US" dirty="0"/>
              <a:t>Click to edit Divider title style</a:t>
            </a:r>
          </a:p>
        </p:txBody>
      </p:sp>
      <p:sp>
        <p:nvSpPr>
          <p:cNvPr id="8" name="Text Placeholder 2">
            <a:extLst>
              <a:ext uri="{FF2B5EF4-FFF2-40B4-BE49-F238E27FC236}">
                <a16:creationId xmlns:a16="http://schemas.microsoft.com/office/drawing/2014/main" id="{E097B25E-7AD0-2141-A0D1-A716EA4DB10D}"/>
              </a:ext>
            </a:extLst>
          </p:cNvPr>
          <p:cNvSpPr>
            <a:spLocks noGrp="1"/>
          </p:cNvSpPr>
          <p:nvPr>
            <p:ph idx="1" hasCustomPrompt="1"/>
          </p:nvPr>
        </p:nvSpPr>
        <p:spPr>
          <a:xfrm>
            <a:off x="457200" y="2447925"/>
            <a:ext cx="8305800" cy="1430337"/>
          </a:xfrm>
          <a:prstGeom prst="rect">
            <a:avLst/>
          </a:prstGeom>
        </p:spPr>
        <p:txBody>
          <a:bodyPr vert="horz" lIns="0" tIns="45720" rIns="91440" bIns="45720" rtlCol="0">
            <a:normAutofit/>
          </a:bodyPr>
          <a:lstStyle/>
          <a:p>
            <a:pPr lvl="0"/>
            <a:r>
              <a:rPr lang="en-US" dirty="0"/>
              <a:t>Subhead</a:t>
            </a:r>
          </a:p>
        </p:txBody>
      </p:sp>
    </p:spTree>
    <p:extLst>
      <p:ext uri="{BB962C8B-B14F-4D97-AF65-F5344CB8AC3E}">
        <p14:creationId xmlns:p14="http://schemas.microsoft.com/office/powerpoint/2010/main" val="3623901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C579E-2B4C-774D-87F3-FB7BC269D679}"/>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45AB384-E6E5-F343-8456-093B7E3FCD88}"/>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389EECB-645D-4049-96D0-6C6C785A9DDB}"/>
              </a:ext>
            </a:extLst>
          </p:cNvPr>
          <p:cNvSpPr>
            <a:spLocks noGrp="1"/>
          </p:cNvSpPr>
          <p:nvPr>
            <p:ph type="dt" sz="half" idx="10"/>
          </p:nvPr>
        </p:nvSpPr>
        <p:spPr/>
        <p:txBody>
          <a:bodyPr/>
          <a:lstStyle/>
          <a:p>
            <a:fld id="{6C0E4987-369F-BB42-AF89-FF3084974FD7}" type="datetimeFigureOut">
              <a:rPr lang="en-US" smtClean="0"/>
              <a:t>9/26/2026</a:t>
            </a:fld>
            <a:endParaRPr lang="en-US"/>
          </a:p>
        </p:txBody>
      </p:sp>
      <p:sp>
        <p:nvSpPr>
          <p:cNvPr id="5" name="Footer Placeholder 4">
            <a:extLst>
              <a:ext uri="{FF2B5EF4-FFF2-40B4-BE49-F238E27FC236}">
                <a16:creationId xmlns:a16="http://schemas.microsoft.com/office/drawing/2014/main" id="{DFE99E19-4409-0540-9136-66F01535E7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1DB229-EBB6-564E-AA9B-6D28601C4A33}"/>
              </a:ext>
            </a:extLst>
          </p:cNvPr>
          <p:cNvSpPr>
            <a:spLocks noGrp="1"/>
          </p:cNvSpPr>
          <p:nvPr>
            <p:ph type="sldNum" sz="quarter" idx="12"/>
          </p:nvPr>
        </p:nvSpPr>
        <p:spPr/>
        <p:txBody>
          <a:bodyPr/>
          <a:lstStyle/>
          <a:p>
            <a:fld id="{45AAFEEC-A95B-0342-8E16-94F34B9E23F9}" type="slidenum">
              <a:rPr lang="en-US" smtClean="0"/>
              <a:t>‹#›</a:t>
            </a:fld>
            <a:endParaRPr lang="en-US"/>
          </a:p>
        </p:txBody>
      </p:sp>
    </p:spTree>
    <p:extLst>
      <p:ext uri="{BB962C8B-B14F-4D97-AF65-F5344CB8AC3E}">
        <p14:creationId xmlns:p14="http://schemas.microsoft.com/office/powerpoint/2010/main" val="2556412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E5096-C7B1-9741-A239-1555849669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E036F4-308B-2C42-A02E-8E7D51E75E7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05D259-0C41-7B46-AE9C-0A0C3C6266B7}"/>
              </a:ext>
            </a:extLst>
          </p:cNvPr>
          <p:cNvSpPr>
            <a:spLocks noGrp="1"/>
          </p:cNvSpPr>
          <p:nvPr>
            <p:ph type="dt" sz="half" idx="10"/>
          </p:nvPr>
        </p:nvSpPr>
        <p:spPr/>
        <p:txBody>
          <a:bodyPr/>
          <a:lstStyle/>
          <a:p>
            <a:fld id="{6C0E4987-369F-BB42-AF89-FF3084974FD7}" type="datetimeFigureOut">
              <a:rPr lang="en-US" smtClean="0"/>
              <a:t>9/26/2026</a:t>
            </a:fld>
            <a:endParaRPr lang="en-US"/>
          </a:p>
        </p:txBody>
      </p:sp>
      <p:sp>
        <p:nvSpPr>
          <p:cNvPr id="5" name="Footer Placeholder 4">
            <a:extLst>
              <a:ext uri="{FF2B5EF4-FFF2-40B4-BE49-F238E27FC236}">
                <a16:creationId xmlns:a16="http://schemas.microsoft.com/office/drawing/2014/main" id="{27A7A58F-E70C-B34C-AA4C-9503D6F0F6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CE9331-B756-6D4F-BC14-58A7A80AF37F}"/>
              </a:ext>
            </a:extLst>
          </p:cNvPr>
          <p:cNvSpPr>
            <a:spLocks noGrp="1"/>
          </p:cNvSpPr>
          <p:nvPr>
            <p:ph type="sldNum" sz="quarter" idx="12"/>
          </p:nvPr>
        </p:nvSpPr>
        <p:spPr/>
        <p:txBody>
          <a:bodyPr/>
          <a:lstStyle/>
          <a:p>
            <a:fld id="{45AAFEEC-A95B-0342-8E16-94F34B9E23F9}" type="slidenum">
              <a:rPr lang="en-US" smtClean="0"/>
              <a:t>‹#›</a:t>
            </a:fld>
            <a:endParaRPr lang="en-US"/>
          </a:p>
        </p:txBody>
      </p:sp>
    </p:spTree>
    <p:extLst>
      <p:ext uri="{BB962C8B-B14F-4D97-AF65-F5344CB8AC3E}">
        <p14:creationId xmlns:p14="http://schemas.microsoft.com/office/powerpoint/2010/main" val="39021853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A7554-D5DA-2A49-90E6-F43A231DECEA}"/>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6E40367-2469-6F4E-8CA3-6D0BD9CE8D8F}"/>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09074AC-29EC-ED4C-8C7C-43C2E014FF44}"/>
              </a:ext>
            </a:extLst>
          </p:cNvPr>
          <p:cNvSpPr>
            <a:spLocks noGrp="1"/>
          </p:cNvSpPr>
          <p:nvPr>
            <p:ph type="dt" sz="half" idx="10"/>
          </p:nvPr>
        </p:nvSpPr>
        <p:spPr/>
        <p:txBody>
          <a:bodyPr/>
          <a:lstStyle/>
          <a:p>
            <a:fld id="{6C0E4987-369F-BB42-AF89-FF3084974FD7}" type="datetimeFigureOut">
              <a:rPr lang="en-US" smtClean="0"/>
              <a:t>9/26/2026</a:t>
            </a:fld>
            <a:endParaRPr lang="en-US"/>
          </a:p>
        </p:txBody>
      </p:sp>
      <p:sp>
        <p:nvSpPr>
          <p:cNvPr id="5" name="Footer Placeholder 4">
            <a:extLst>
              <a:ext uri="{FF2B5EF4-FFF2-40B4-BE49-F238E27FC236}">
                <a16:creationId xmlns:a16="http://schemas.microsoft.com/office/drawing/2014/main" id="{1C4B8D15-4F82-5A43-B774-4FE0191B8E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E634BF-0DAB-8C4A-9DDD-950E5E5263B0}"/>
              </a:ext>
            </a:extLst>
          </p:cNvPr>
          <p:cNvSpPr>
            <a:spLocks noGrp="1"/>
          </p:cNvSpPr>
          <p:nvPr>
            <p:ph type="sldNum" sz="quarter" idx="12"/>
          </p:nvPr>
        </p:nvSpPr>
        <p:spPr/>
        <p:txBody>
          <a:bodyPr/>
          <a:lstStyle/>
          <a:p>
            <a:fld id="{45AAFEEC-A95B-0342-8E16-94F34B9E23F9}" type="slidenum">
              <a:rPr lang="en-US" smtClean="0"/>
              <a:t>‹#›</a:t>
            </a:fld>
            <a:endParaRPr lang="en-US"/>
          </a:p>
        </p:txBody>
      </p:sp>
    </p:spTree>
    <p:extLst>
      <p:ext uri="{BB962C8B-B14F-4D97-AF65-F5344CB8AC3E}">
        <p14:creationId xmlns:p14="http://schemas.microsoft.com/office/powerpoint/2010/main" val="1571233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20456-3631-B849-A9A7-C57F5EC0C7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9138BF-EABB-E243-B2E2-A3D06A253145}"/>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366D90-9380-D34A-AC5C-D1F584AE8A96}"/>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7B452AB-98D0-0447-9A74-390C3C2994B5}"/>
              </a:ext>
            </a:extLst>
          </p:cNvPr>
          <p:cNvSpPr>
            <a:spLocks noGrp="1"/>
          </p:cNvSpPr>
          <p:nvPr>
            <p:ph type="dt" sz="half" idx="10"/>
          </p:nvPr>
        </p:nvSpPr>
        <p:spPr/>
        <p:txBody>
          <a:bodyPr/>
          <a:lstStyle/>
          <a:p>
            <a:fld id="{6C0E4987-369F-BB42-AF89-FF3084974FD7}" type="datetimeFigureOut">
              <a:rPr lang="en-US" smtClean="0"/>
              <a:t>9/26/2026</a:t>
            </a:fld>
            <a:endParaRPr lang="en-US"/>
          </a:p>
        </p:txBody>
      </p:sp>
      <p:sp>
        <p:nvSpPr>
          <p:cNvPr id="6" name="Footer Placeholder 5">
            <a:extLst>
              <a:ext uri="{FF2B5EF4-FFF2-40B4-BE49-F238E27FC236}">
                <a16:creationId xmlns:a16="http://schemas.microsoft.com/office/drawing/2014/main" id="{672AB00F-A188-9A4E-9F14-63CC9D0303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35B3A0-D1A4-B042-BCBA-EEE49E132700}"/>
              </a:ext>
            </a:extLst>
          </p:cNvPr>
          <p:cNvSpPr>
            <a:spLocks noGrp="1"/>
          </p:cNvSpPr>
          <p:nvPr>
            <p:ph type="sldNum" sz="quarter" idx="12"/>
          </p:nvPr>
        </p:nvSpPr>
        <p:spPr/>
        <p:txBody>
          <a:bodyPr/>
          <a:lstStyle/>
          <a:p>
            <a:fld id="{45AAFEEC-A95B-0342-8E16-94F34B9E23F9}" type="slidenum">
              <a:rPr lang="en-US" smtClean="0"/>
              <a:t>‹#›</a:t>
            </a:fld>
            <a:endParaRPr lang="en-US"/>
          </a:p>
        </p:txBody>
      </p:sp>
    </p:spTree>
    <p:extLst>
      <p:ext uri="{BB962C8B-B14F-4D97-AF65-F5344CB8AC3E}">
        <p14:creationId xmlns:p14="http://schemas.microsoft.com/office/powerpoint/2010/main" val="37112689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761D6-58B8-1D47-9FCD-726D37BE63C7}"/>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96B1A9-6DDF-6B4D-B5A7-B8264E2F3858}"/>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B9CA76AF-F433-8B40-9D28-F6A824229CE3}"/>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BA94A69-EE9C-7B41-B519-EF7EEA947958}"/>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7B9FCB95-D43D-CC42-B013-3AF81C8FA907}"/>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22D287-1E17-5441-B609-F8B710098986}"/>
              </a:ext>
            </a:extLst>
          </p:cNvPr>
          <p:cNvSpPr>
            <a:spLocks noGrp="1"/>
          </p:cNvSpPr>
          <p:nvPr>
            <p:ph type="dt" sz="half" idx="10"/>
          </p:nvPr>
        </p:nvSpPr>
        <p:spPr/>
        <p:txBody>
          <a:bodyPr/>
          <a:lstStyle/>
          <a:p>
            <a:fld id="{6C0E4987-369F-BB42-AF89-FF3084974FD7}" type="datetimeFigureOut">
              <a:rPr lang="en-US" smtClean="0"/>
              <a:t>9/26/2026</a:t>
            </a:fld>
            <a:endParaRPr lang="en-US"/>
          </a:p>
        </p:txBody>
      </p:sp>
      <p:sp>
        <p:nvSpPr>
          <p:cNvPr id="8" name="Footer Placeholder 7">
            <a:extLst>
              <a:ext uri="{FF2B5EF4-FFF2-40B4-BE49-F238E27FC236}">
                <a16:creationId xmlns:a16="http://schemas.microsoft.com/office/drawing/2014/main" id="{2EFD4B6F-FEC3-944E-BC14-94E386F435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63FB046-E7A7-8243-8B3A-6C2E8269E76F}"/>
              </a:ext>
            </a:extLst>
          </p:cNvPr>
          <p:cNvSpPr>
            <a:spLocks noGrp="1"/>
          </p:cNvSpPr>
          <p:nvPr>
            <p:ph type="sldNum" sz="quarter" idx="12"/>
          </p:nvPr>
        </p:nvSpPr>
        <p:spPr/>
        <p:txBody>
          <a:bodyPr/>
          <a:lstStyle/>
          <a:p>
            <a:fld id="{45AAFEEC-A95B-0342-8E16-94F34B9E23F9}" type="slidenum">
              <a:rPr lang="en-US" smtClean="0"/>
              <a:t>‹#›</a:t>
            </a:fld>
            <a:endParaRPr lang="en-US"/>
          </a:p>
        </p:txBody>
      </p:sp>
    </p:spTree>
    <p:extLst>
      <p:ext uri="{BB962C8B-B14F-4D97-AF65-F5344CB8AC3E}">
        <p14:creationId xmlns:p14="http://schemas.microsoft.com/office/powerpoint/2010/main" val="37927648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99192-FA7E-F746-9366-93EDA24DDF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078308-0CF5-E54D-BD2C-E99A1B8AF874}"/>
              </a:ext>
            </a:extLst>
          </p:cNvPr>
          <p:cNvSpPr>
            <a:spLocks noGrp="1"/>
          </p:cNvSpPr>
          <p:nvPr>
            <p:ph type="dt" sz="half" idx="10"/>
          </p:nvPr>
        </p:nvSpPr>
        <p:spPr/>
        <p:txBody>
          <a:bodyPr/>
          <a:lstStyle/>
          <a:p>
            <a:fld id="{6C0E4987-369F-BB42-AF89-FF3084974FD7}" type="datetimeFigureOut">
              <a:rPr lang="en-US" smtClean="0"/>
              <a:t>9/26/2026</a:t>
            </a:fld>
            <a:endParaRPr lang="en-US"/>
          </a:p>
        </p:txBody>
      </p:sp>
      <p:sp>
        <p:nvSpPr>
          <p:cNvPr id="4" name="Footer Placeholder 3">
            <a:extLst>
              <a:ext uri="{FF2B5EF4-FFF2-40B4-BE49-F238E27FC236}">
                <a16:creationId xmlns:a16="http://schemas.microsoft.com/office/drawing/2014/main" id="{CC66A041-B541-9B4D-A62F-3D6B43EFAE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1482930-5A3F-2A47-8042-E6C2B813EEB2}"/>
              </a:ext>
            </a:extLst>
          </p:cNvPr>
          <p:cNvSpPr>
            <a:spLocks noGrp="1"/>
          </p:cNvSpPr>
          <p:nvPr>
            <p:ph type="sldNum" sz="quarter" idx="12"/>
          </p:nvPr>
        </p:nvSpPr>
        <p:spPr/>
        <p:txBody>
          <a:bodyPr/>
          <a:lstStyle/>
          <a:p>
            <a:fld id="{45AAFEEC-A95B-0342-8E16-94F34B9E23F9}" type="slidenum">
              <a:rPr lang="en-US" smtClean="0"/>
              <a:t>‹#›</a:t>
            </a:fld>
            <a:endParaRPr lang="en-US"/>
          </a:p>
        </p:txBody>
      </p:sp>
    </p:spTree>
    <p:extLst>
      <p:ext uri="{BB962C8B-B14F-4D97-AF65-F5344CB8AC3E}">
        <p14:creationId xmlns:p14="http://schemas.microsoft.com/office/powerpoint/2010/main" val="18830154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71AB93-7D21-AE40-AA52-669572E2311E}"/>
              </a:ext>
            </a:extLst>
          </p:cNvPr>
          <p:cNvSpPr>
            <a:spLocks noGrp="1"/>
          </p:cNvSpPr>
          <p:nvPr>
            <p:ph type="dt" sz="half" idx="10"/>
          </p:nvPr>
        </p:nvSpPr>
        <p:spPr/>
        <p:txBody>
          <a:bodyPr/>
          <a:lstStyle/>
          <a:p>
            <a:fld id="{6C0E4987-369F-BB42-AF89-FF3084974FD7}" type="datetimeFigureOut">
              <a:rPr lang="en-US" smtClean="0"/>
              <a:t>9/26/2026</a:t>
            </a:fld>
            <a:endParaRPr lang="en-US"/>
          </a:p>
        </p:txBody>
      </p:sp>
      <p:sp>
        <p:nvSpPr>
          <p:cNvPr id="3" name="Footer Placeholder 2">
            <a:extLst>
              <a:ext uri="{FF2B5EF4-FFF2-40B4-BE49-F238E27FC236}">
                <a16:creationId xmlns:a16="http://schemas.microsoft.com/office/drawing/2014/main" id="{A22C9280-9C44-B54E-8214-D7CE9690D3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130C3DD-114D-6E47-A7A7-386E20D785F8}"/>
              </a:ext>
            </a:extLst>
          </p:cNvPr>
          <p:cNvSpPr>
            <a:spLocks noGrp="1"/>
          </p:cNvSpPr>
          <p:nvPr>
            <p:ph type="sldNum" sz="quarter" idx="12"/>
          </p:nvPr>
        </p:nvSpPr>
        <p:spPr/>
        <p:txBody>
          <a:bodyPr/>
          <a:lstStyle/>
          <a:p>
            <a:fld id="{45AAFEEC-A95B-0342-8E16-94F34B9E23F9}" type="slidenum">
              <a:rPr lang="en-US" smtClean="0"/>
              <a:t>‹#›</a:t>
            </a:fld>
            <a:endParaRPr lang="en-US"/>
          </a:p>
        </p:txBody>
      </p:sp>
    </p:spTree>
    <p:extLst>
      <p:ext uri="{BB962C8B-B14F-4D97-AF65-F5344CB8AC3E}">
        <p14:creationId xmlns:p14="http://schemas.microsoft.com/office/powerpoint/2010/main" val="14346983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B0319-E10C-2C47-8FEC-77F639A9FF66}"/>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8907AD62-D2DA-9C41-8DCA-6FED08979486}"/>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9EFAAF6-E959-5F46-AD51-B2C0A43AEA2E}"/>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961FC0E9-3D42-F948-AD87-36398ECE854F}"/>
              </a:ext>
            </a:extLst>
          </p:cNvPr>
          <p:cNvSpPr>
            <a:spLocks noGrp="1"/>
          </p:cNvSpPr>
          <p:nvPr>
            <p:ph type="dt" sz="half" idx="10"/>
          </p:nvPr>
        </p:nvSpPr>
        <p:spPr/>
        <p:txBody>
          <a:bodyPr/>
          <a:lstStyle/>
          <a:p>
            <a:fld id="{6C0E4987-369F-BB42-AF89-FF3084974FD7}" type="datetimeFigureOut">
              <a:rPr lang="en-US" smtClean="0"/>
              <a:t>9/26/2026</a:t>
            </a:fld>
            <a:endParaRPr lang="en-US"/>
          </a:p>
        </p:txBody>
      </p:sp>
      <p:sp>
        <p:nvSpPr>
          <p:cNvPr id="6" name="Footer Placeholder 5">
            <a:extLst>
              <a:ext uri="{FF2B5EF4-FFF2-40B4-BE49-F238E27FC236}">
                <a16:creationId xmlns:a16="http://schemas.microsoft.com/office/drawing/2014/main" id="{4487086D-B859-8344-A736-5AEE5E621E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2485CE-DFD3-694E-8929-E4BB75D01935}"/>
              </a:ext>
            </a:extLst>
          </p:cNvPr>
          <p:cNvSpPr>
            <a:spLocks noGrp="1"/>
          </p:cNvSpPr>
          <p:nvPr>
            <p:ph type="sldNum" sz="quarter" idx="12"/>
          </p:nvPr>
        </p:nvSpPr>
        <p:spPr/>
        <p:txBody>
          <a:bodyPr/>
          <a:lstStyle/>
          <a:p>
            <a:fld id="{45AAFEEC-A95B-0342-8E16-94F34B9E23F9}" type="slidenum">
              <a:rPr lang="en-US" smtClean="0"/>
              <a:t>‹#›</a:t>
            </a:fld>
            <a:endParaRPr lang="en-US"/>
          </a:p>
        </p:txBody>
      </p:sp>
    </p:spTree>
    <p:extLst>
      <p:ext uri="{BB962C8B-B14F-4D97-AF65-F5344CB8AC3E}">
        <p14:creationId xmlns:p14="http://schemas.microsoft.com/office/powerpoint/2010/main" val="29660202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F05AF-CCB0-4542-8CFE-45C51DB82DA4}"/>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239FF0E-C5AC-324A-9A0F-07F2D0B5F8AA}"/>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F0B1CEF-5DE3-B446-A5BE-98AB27F2F4DB}"/>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6CF8CFA0-0F2D-BE43-968A-8F02097D4B93}"/>
              </a:ext>
            </a:extLst>
          </p:cNvPr>
          <p:cNvSpPr>
            <a:spLocks noGrp="1"/>
          </p:cNvSpPr>
          <p:nvPr>
            <p:ph type="dt" sz="half" idx="10"/>
          </p:nvPr>
        </p:nvSpPr>
        <p:spPr/>
        <p:txBody>
          <a:bodyPr/>
          <a:lstStyle/>
          <a:p>
            <a:fld id="{6C0E4987-369F-BB42-AF89-FF3084974FD7}" type="datetimeFigureOut">
              <a:rPr lang="en-US" smtClean="0"/>
              <a:t>9/26/2026</a:t>
            </a:fld>
            <a:endParaRPr lang="en-US"/>
          </a:p>
        </p:txBody>
      </p:sp>
      <p:sp>
        <p:nvSpPr>
          <p:cNvPr id="6" name="Footer Placeholder 5">
            <a:extLst>
              <a:ext uri="{FF2B5EF4-FFF2-40B4-BE49-F238E27FC236}">
                <a16:creationId xmlns:a16="http://schemas.microsoft.com/office/drawing/2014/main" id="{97D5A9FD-49E0-0A4B-AC00-B3B43BD817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653A7B-0C71-214C-8A6D-61693E6BB7A7}"/>
              </a:ext>
            </a:extLst>
          </p:cNvPr>
          <p:cNvSpPr>
            <a:spLocks noGrp="1"/>
          </p:cNvSpPr>
          <p:nvPr>
            <p:ph type="sldNum" sz="quarter" idx="12"/>
          </p:nvPr>
        </p:nvSpPr>
        <p:spPr/>
        <p:txBody>
          <a:bodyPr/>
          <a:lstStyle/>
          <a:p>
            <a:fld id="{45AAFEEC-A95B-0342-8E16-94F34B9E23F9}" type="slidenum">
              <a:rPr lang="en-US" smtClean="0"/>
              <a:t>‹#›</a:t>
            </a:fld>
            <a:endParaRPr lang="en-US"/>
          </a:p>
        </p:txBody>
      </p:sp>
    </p:spTree>
    <p:extLst>
      <p:ext uri="{BB962C8B-B14F-4D97-AF65-F5344CB8AC3E}">
        <p14:creationId xmlns:p14="http://schemas.microsoft.com/office/powerpoint/2010/main" val="1206683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198B1-4BA2-AF4B-A42C-1F55DC9723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B347AF9-9BA1-624E-9BE3-C7F01CC8A37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916218-69B0-6A4D-A4B1-C946F5BC07A0}"/>
              </a:ext>
            </a:extLst>
          </p:cNvPr>
          <p:cNvSpPr>
            <a:spLocks noGrp="1"/>
          </p:cNvSpPr>
          <p:nvPr>
            <p:ph type="dt" sz="half" idx="10"/>
          </p:nvPr>
        </p:nvSpPr>
        <p:spPr/>
        <p:txBody>
          <a:bodyPr/>
          <a:lstStyle/>
          <a:p>
            <a:fld id="{6C0E4987-369F-BB42-AF89-FF3084974FD7}" type="datetimeFigureOut">
              <a:rPr lang="en-US" smtClean="0"/>
              <a:t>9/26/2026</a:t>
            </a:fld>
            <a:endParaRPr lang="en-US"/>
          </a:p>
        </p:txBody>
      </p:sp>
      <p:sp>
        <p:nvSpPr>
          <p:cNvPr id="5" name="Footer Placeholder 4">
            <a:extLst>
              <a:ext uri="{FF2B5EF4-FFF2-40B4-BE49-F238E27FC236}">
                <a16:creationId xmlns:a16="http://schemas.microsoft.com/office/drawing/2014/main" id="{E778A075-37DD-CD43-B479-62ECE31F8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D2ECAF-5B21-2B46-B15C-16A2B6C2CC15}"/>
              </a:ext>
            </a:extLst>
          </p:cNvPr>
          <p:cNvSpPr>
            <a:spLocks noGrp="1"/>
          </p:cNvSpPr>
          <p:nvPr>
            <p:ph type="sldNum" sz="quarter" idx="12"/>
          </p:nvPr>
        </p:nvSpPr>
        <p:spPr/>
        <p:txBody>
          <a:bodyPr/>
          <a:lstStyle/>
          <a:p>
            <a:fld id="{45AAFEEC-A95B-0342-8E16-94F34B9E23F9}" type="slidenum">
              <a:rPr lang="en-US" smtClean="0"/>
              <a:t>‹#›</a:t>
            </a:fld>
            <a:endParaRPr lang="en-US"/>
          </a:p>
        </p:txBody>
      </p:sp>
    </p:spTree>
    <p:extLst>
      <p:ext uri="{BB962C8B-B14F-4D97-AF65-F5344CB8AC3E}">
        <p14:creationId xmlns:p14="http://schemas.microsoft.com/office/powerpoint/2010/main" val="14493393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7C4337-C9BB-154E-9A03-4777A39ED4E2}"/>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5849D7-CEF1-9046-9A5B-62FD6BF3B12C}"/>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AC4DC2-F498-1F4C-800C-CDF08EA97EBE}"/>
              </a:ext>
            </a:extLst>
          </p:cNvPr>
          <p:cNvSpPr>
            <a:spLocks noGrp="1"/>
          </p:cNvSpPr>
          <p:nvPr>
            <p:ph type="dt" sz="half" idx="10"/>
          </p:nvPr>
        </p:nvSpPr>
        <p:spPr/>
        <p:txBody>
          <a:bodyPr/>
          <a:lstStyle/>
          <a:p>
            <a:fld id="{6C0E4987-369F-BB42-AF89-FF3084974FD7}" type="datetimeFigureOut">
              <a:rPr lang="en-US" smtClean="0"/>
              <a:t>9/26/2026</a:t>
            </a:fld>
            <a:endParaRPr lang="en-US"/>
          </a:p>
        </p:txBody>
      </p:sp>
      <p:sp>
        <p:nvSpPr>
          <p:cNvPr id="5" name="Footer Placeholder 4">
            <a:extLst>
              <a:ext uri="{FF2B5EF4-FFF2-40B4-BE49-F238E27FC236}">
                <a16:creationId xmlns:a16="http://schemas.microsoft.com/office/drawing/2014/main" id="{3FC41785-CF58-E040-BE58-A5EB884E95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2B40A8-3358-C54F-A1DD-7108F48B83E7}"/>
              </a:ext>
            </a:extLst>
          </p:cNvPr>
          <p:cNvSpPr>
            <a:spLocks noGrp="1"/>
          </p:cNvSpPr>
          <p:nvPr>
            <p:ph type="sldNum" sz="quarter" idx="12"/>
          </p:nvPr>
        </p:nvSpPr>
        <p:spPr/>
        <p:txBody>
          <a:bodyPr/>
          <a:lstStyle/>
          <a:p>
            <a:fld id="{45AAFEEC-A95B-0342-8E16-94F34B9E23F9}" type="slidenum">
              <a:rPr lang="en-US" smtClean="0"/>
              <a:t>‹#›</a:t>
            </a:fld>
            <a:endParaRPr lang="en-US"/>
          </a:p>
        </p:txBody>
      </p:sp>
    </p:spTree>
    <p:extLst>
      <p:ext uri="{BB962C8B-B14F-4D97-AF65-F5344CB8AC3E}">
        <p14:creationId xmlns:p14="http://schemas.microsoft.com/office/powerpoint/2010/main" val="10446039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D4F8F2-7437-8D44-BE08-3DEE8CBC87C8}"/>
              </a:ext>
            </a:extLst>
          </p:cNvPr>
          <p:cNvSpPr>
            <a:spLocks noGrp="1"/>
          </p:cNvSpPr>
          <p:nvPr>
            <p:ph sz="half" idx="1"/>
          </p:nvPr>
        </p:nvSpPr>
        <p:spPr>
          <a:xfrm>
            <a:off x="457200" y="971550"/>
            <a:ext cx="4114800" cy="3124200"/>
          </a:xfrm>
          <a:prstGeom prst="rect">
            <a:avLst/>
          </a:prstGeom>
        </p:spPr>
        <p:txBody>
          <a:bodyPr/>
          <a:lstStyle>
            <a:lvl1pPr marL="0" indent="0">
              <a:buFontTx/>
              <a:buNone/>
              <a:defRPr sz="2100" b="1" i="0" baseline="0">
                <a:solidFill>
                  <a:srgbClr val="0F2144"/>
                </a:solidFill>
              </a:defRPr>
            </a:lvl1pPr>
            <a:lvl2pPr marL="457189" indent="0">
              <a:buFontTx/>
              <a:buNone/>
              <a:defRPr sz="2100" baseline="0">
                <a:solidFill>
                  <a:srgbClr val="0F2144"/>
                </a:solidFill>
              </a:defRPr>
            </a:lvl2pPr>
            <a:lvl3pPr>
              <a:buFontTx/>
              <a:buNone/>
              <a:defRPr>
                <a:solidFill>
                  <a:srgbClr val="0F2144"/>
                </a:solidFill>
              </a:defRPr>
            </a:lvl3pPr>
            <a:lvl4pPr>
              <a:buFontTx/>
              <a:buNone/>
              <a:defRPr>
                <a:solidFill>
                  <a:srgbClr val="0F2144"/>
                </a:solidFill>
              </a:defRPr>
            </a:lvl4pPr>
            <a:lvl5pPr>
              <a:buFontTx/>
              <a:buNone/>
              <a:defRPr>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C102F945-D9C8-4A52-2795-C679AE24452F}"/>
              </a:ext>
            </a:extLst>
          </p:cNvPr>
          <p:cNvSpPr>
            <a:spLocks noGrp="1"/>
          </p:cNvSpPr>
          <p:nvPr>
            <p:ph sz="half" idx="10"/>
          </p:nvPr>
        </p:nvSpPr>
        <p:spPr>
          <a:xfrm>
            <a:off x="4648200" y="971550"/>
            <a:ext cx="4114800" cy="3124200"/>
          </a:xfrm>
          <a:prstGeom prst="rect">
            <a:avLst/>
          </a:prstGeom>
        </p:spPr>
        <p:txBody>
          <a:bodyPr/>
          <a:lstStyle>
            <a:lvl1pPr marL="0" indent="0">
              <a:buFontTx/>
              <a:buNone/>
              <a:defRPr sz="2100" b="1" i="0" baseline="0">
                <a:solidFill>
                  <a:srgbClr val="0F2144"/>
                </a:solidFill>
              </a:defRPr>
            </a:lvl1pPr>
            <a:lvl2pPr marL="457189" indent="0">
              <a:buFontTx/>
              <a:buNone/>
              <a:defRPr sz="2100" baseline="0">
                <a:solidFill>
                  <a:srgbClr val="0F2144"/>
                </a:solidFill>
              </a:defRPr>
            </a:lvl2pPr>
            <a:lvl3pPr>
              <a:buFontTx/>
              <a:buNone/>
              <a:defRPr>
                <a:solidFill>
                  <a:srgbClr val="0F2144"/>
                </a:solidFill>
              </a:defRPr>
            </a:lvl3pPr>
            <a:lvl4pPr>
              <a:buFontTx/>
              <a:buNone/>
              <a:defRPr>
                <a:solidFill>
                  <a:srgbClr val="0F2144"/>
                </a:solidFill>
              </a:defRPr>
            </a:lvl4pPr>
            <a:lvl5pPr>
              <a:buFontTx/>
              <a:buNone/>
              <a:defRPr>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a:extLst>
              <a:ext uri="{FF2B5EF4-FFF2-40B4-BE49-F238E27FC236}">
                <a16:creationId xmlns:a16="http://schemas.microsoft.com/office/drawing/2014/main" id="{D8407728-51CB-EC80-A7F6-0AC6B84A04B4}"/>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6" name="TextBox 5">
            <a:extLst>
              <a:ext uri="{FF2B5EF4-FFF2-40B4-BE49-F238E27FC236}">
                <a16:creationId xmlns:a16="http://schemas.microsoft.com/office/drawing/2014/main" id="{9B367DBA-839E-DCDC-12F8-338987016142}"/>
              </a:ext>
            </a:extLst>
          </p:cNvPr>
          <p:cNvSpPr txBox="1"/>
          <p:nvPr userDrawn="1"/>
        </p:nvSpPr>
        <p:spPr>
          <a:xfrm>
            <a:off x="457200" y="4171950"/>
            <a:ext cx="8229600" cy="196208"/>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5462100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D4F8F2-7437-8D44-BE08-3DEE8CBC87C8}"/>
              </a:ext>
            </a:extLst>
          </p:cNvPr>
          <p:cNvSpPr>
            <a:spLocks noGrp="1"/>
          </p:cNvSpPr>
          <p:nvPr>
            <p:ph sz="half" idx="1"/>
          </p:nvPr>
        </p:nvSpPr>
        <p:spPr>
          <a:xfrm>
            <a:off x="457200" y="971550"/>
            <a:ext cx="4114800" cy="3124200"/>
          </a:xfrm>
          <a:prstGeom prst="rect">
            <a:avLst/>
          </a:prstGeom>
        </p:spPr>
        <p:txBody>
          <a:bodyPr/>
          <a:lstStyle>
            <a:lvl1pPr marL="0" indent="0">
              <a:buFontTx/>
              <a:buNone/>
              <a:defRPr sz="2100" b="1" i="0" baseline="0">
                <a:solidFill>
                  <a:srgbClr val="0F2144"/>
                </a:solidFill>
              </a:defRPr>
            </a:lvl1pPr>
            <a:lvl2pPr marL="457189" indent="0">
              <a:buFontTx/>
              <a:buNone/>
              <a:defRPr sz="2100" baseline="0">
                <a:solidFill>
                  <a:srgbClr val="0F2144"/>
                </a:solidFill>
              </a:defRPr>
            </a:lvl2pPr>
            <a:lvl3pPr>
              <a:buFontTx/>
              <a:buNone/>
              <a:defRPr>
                <a:solidFill>
                  <a:srgbClr val="0F2144"/>
                </a:solidFill>
              </a:defRPr>
            </a:lvl3pPr>
            <a:lvl4pPr>
              <a:buFontTx/>
              <a:buNone/>
              <a:defRPr>
                <a:solidFill>
                  <a:srgbClr val="0F2144"/>
                </a:solidFill>
              </a:defRPr>
            </a:lvl4pPr>
            <a:lvl5pPr>
              <a:buFontTx/>
              <a:buNone/>
              <a:defRPr>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C102F945-D9C8-4A52-2795-C679AE24452F}"/>
              </a:ext>
            </a:extLst>
          </p:cNvPr>
          <p:cNvSpPr>
            <a:spLocks noGrp="1"/>
          </p:cNvSpPr>
          <p:nvPr>
            <p:ph sz="half" idx="10"/>
          </p:nvPr>
        </p:nvSpPr>
        <p:spPr>
          <a:xfrm>
            <a:off x="4648200" y="971550"/>
            <a:ext cx="4114800" cy="3124200"/>
          </a:xfrm>
          <a:prstGeom prst="rect">
            <a:avLst/>
          </a:prstGeom>
        </p:spPr>
        <p:txBody>
          <a:bodyPr/>
          <a:lstStyle>
            <a:lvl1pPr marL="0" indent="0">
              <a:buFontTx/>
              <a:buNone/>
              <a:defRPr sz="2100" b="1" i="0" baseline="0">
                <a:solidFill>
                  <a:srgbClr val="0F2144"/>
                </a:solidFill>
              </a:defRPr>
            </a:lvl1pPr>
            <a:lvl2pPr marL="457189" indent="0">
              <a:buFontTx/>
              <a:buNone/>
              <a:defRPr sz="2100" baseline="0">
                <a:solidFill>
                  <a:srgbClr val="0F2144"/>
                </a:solidFill>
              </a:defRPr>
            </a:lvl2pPr>
            <a:lvl3pPr>
              <a:buFontTx/>
              <a:buNone/>
              <a:defRPr>
                <a:solidFill>
                  <a:srgbClr val="0F2144"/>
                </a:solidFill>
              </a:defRPr>
            </a:lvl3pPr>
            <a:lvl4pPr>
              <a:buFontTx/>
              <a:buNone/>
              <a:defRPr>
                <a:solidFill>
                  <a:srgbClr val="0F2144"/>
                </a:solidFill>
              </a:defRPr>
            </a:lvl4pPr>
            <a:lvl5pPr>
              <a:buFontTx/>
              <a:buNone/>
              <a:defRPr>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a:extLst>
              <a:ext uri="{FF2B5EF4-FFF2-40B4-BE49-F238E27FC236}">
                <a16:creationId xmlns:a16="http://schemas.microsoft.com/office/drawing/2014/main" id="{D8407728-51CB-EC80-A7F6-0AC6B84A04B4}"/>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6" name="TextBox 5">
            <a:extLst>
              <a:ext uri="{FF2B5EF4-FFF2-40B4-BE49-F238E27FC236}">
                <a16:creationId xmlns:a16="http://schemas.microsoft.com/office/drawing/2014/main" id="{9B367DBA-839E-DCDC-12F8-338987016142}"/>
              </a:ext>
            </a:extLst>
          </p:cNvPr>
          <p:cNvSpPr txBox="1"/>
          <p:nvPr userDrawn="1"/>
        </p:nvSpPr>
        <p:spPr>
          <a:xfrm>
            <a:off x="457200" y="4171950"/>
            <a:ext cx="8229600" cy="196208"/>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2097701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0950"/>
      </p:ext>
    </p:extLst>
  </p:cSld>
  <p:clrMap bg1="lt1" tx1="dk1" bg2="lt2" tx2="dk2" accent1="accent1" accent2="accent2" accent3="accent3" accent4="accent4" accent5="accent5" accent6="accent6" hlink="hlink" folHlink="folHlink"/>
  <p:sldLayoutIdLst>
    <p:sldLayoutId id="2147483671" r:id="rId1"/>
    <p:sldLayoutId id="2147483663" r:id="rId2"/>
    <p:sldLayoutId id="2147483665" r:id="rId3"/>
    <p:sldLayoutId id="2147483666" r:id="rId4"/>
    <p:sldLayoutId id="2147483667" r:id="rId5"/>
    <p:sldLayoutId id="2147483668" r:id="rId6"/>
    <p:sldLayoutId id="2147483669" r:id="rId7"/>
    <p:sldLayoutId id="2147483670" r:id="rId8"/>
    <p:sldLayoutId id="2147483672" r:id="rId9"/>
    <p:sldLayoutId id="2147483673" r:id="rId10"/>
    <p:sldLayoutId id="2147483674" r:id="rId11"/>
    <p:sldLayoutId id="2147483675" r:id="rId12"/>
  </p:sldLayoutIdLst>
  <p:txStyles>
    <p:titleStyle>
      <a:lvl1pPr algn="l" defTabSz="914400" rtl="0" eaLnBrk="1" latinLnBrk="0" hangingPunct="1">
        <a:lnSpc>
          <a:spcPct val="90000"/>
        </a:lnSpc>
        <a:spcBef>
          <a:spcPct val="0"/>
        </a:spcBef>
        <a:buNone/>
        <a:defRPr sz="3600" b="1" kern="1200">
          <a:solidFill>
            <a:srgbClr val="00233D"/>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4993D6-296E-E740-BF5F-9EF7FF00E24A}"/>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BB61BD2-A780-7D45-9889-1E9BA888BFDB}"/>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A499D7-1BC1-C348-84F8-42F2C5C5B532}"/>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C0E4987-369F-BB42-AF89-FF3084974FD7}" type="datetimeFigureOut">
              <a:rPr lang="en-US" smtClean="0"/>
              <a:t>9/26/2026</a:t>
            </a:fld>
            <a:endParaRPr lang="en-US"/>
          </a:p>
        </p:txBody>
      </p:sp>
      <p:sp>
        <p:nvSpPr>
          <p:cNvPr id="5" name="Footer Placeholder 4">
            <a:extLst>
              <a:ext uri="{FF2B5EF4-FFF2-40B4-BE49-F238E27FC236}">
                <a16:creationId xmlns:a16="http://schemas.microsoft.com/office/drawing/2014/main" id="{C3E3D055-A5B3-824D-A828-74275EFD5B6C}"/>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8E31403-837F-DC42-BCFF-30329467A921}"/>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5AAFEEC-A95B-0342-8E16-94F34B9E23F9}" type="slidenum">
              <a:rPr lang="en-US" smtClean="0"/>
              <a:t>‹#›</a:t>
            </a:fld>
            <a:endParaRPr lang="en-US"/>
          </a:p>
        </p:txBody>
      </p:sp>
    </p:spTree>
    <p:extLst>
      <p:ext uri="{BB962C8B-B14F-4D97-AF65-F5344CB8AC3E}">
        <p14:creationId xmlns:p14="http://schemas.microsoft.com/office/powerpoint/2010/main" val="276406149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39.jpg"/><Relationship Id="rId5" Type="http://schemas.openxmlformats.org/officeDocument/2006/relationships/image" Target="../media/image38.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6.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3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4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75.jpe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5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4.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56.xml.rels><?xml version="1.0" encoding="UTF-8" standalone="yes"?>
<Relationships xmlns="http://schemas.openxmlformats.org/package/2006/relationships"><Relationship Id="rId3" Type="http://schemas.openxmlformats.org/officeDocument/2006/relationships/image" Target="../media/image91.tiff"/><Relationship Id="rId2" Type="http://schemas.openxmlformats.org/officeDocument/2006/relationships/image" Target="../media/image90.tiff"/><Relationship Id="rId1" Type="http://schemas.openxmlformats.org/officeDocument/2006/relationships/slideLayout" Target="../slideLayouts/slideLayout25.xml"/></Relationships>
</file>

<file path=ppt/slides/_rels/slide5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63.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465E5-8EF2-333A-E0CF-0FBD402DB067}"/>
              </a:ext>
            </a:extLst>
          </p:cNvPr>
          <p:cNvSpPr>
            <a:spLocks noGrp="1"/>
          </p:cNvSpPr>
          <p:nvPr>
            <p:ph type="title"/>
          </p:nvPr>
        </p:nvSpPr>
        <p:spPr/>
        <p:txBody>
          <a:bodyPr>
            <a:normAutofit/>
          </a:bodyPr>
          <a:lstStyle/>
          <a:p>
            <a:r>
              <a:rPr lang="de-DE" dirty="0"/>
              <a:t>COT Advocacy Session</a:t>
            </a:r>
            <a:endParaRPr lang="en-US" dirty="0"/>
          </a:p>
        </p:txBody>
      </p:sp>
      <p:sp>
        <p:nvSpPr>
          <p:cNvPr id="3" name="Content Placeholder 2">
            <a:extLst>
              <a:ext uri="{FF2B5EF4-FFF2-40B4-BE49-F238E27FC236}">
                <a16:creationId xmlns:a16="http://schemas.microsoft.com/office/drawing/2014/main" id="{5FD7F508-6BCA-F20F-AD54-F3D1B4A690C7}"/>
              </a:ext>
            </a:extLst>
          </p:cNvPr>
          <p:cNvSpPr>
            <a:spLocks noGrp="1"/>
          </p:cNvSpPr>
          <p:nvPr>
            <p:ph idx="1"/>
          </p:nvPr>
        </p:nvSpPr>
        <p:spPr>
          <a:xfrm>
            <a:off x="457200" y="3549077"/>
            <a:ext cx="8305800" cy="1125537"/>
          </a:xfrm>
        </p:spPr>
        <p:txBody>
          <a:bodyPr>
            <a:normAutofit fontScale="55000" lnSpcReduction="20000"/>
          </a:bodyPr>
          <a:lstStyle/>
          <a:p>
            <a:pPr>
              <a:lnSpc>
                <a:spcPct val="120000"/>
              </a:lnSpc>
              <a:spcBef>
                <a:spcPts val="0"/>
              </a:spcBef>
            </a:pPr>
            <a:r>
              <a:rPr lang="en-US" b="1" dirty="0"/>
              <a:t>Moderator: Joseph V. Sakran, MD, MPH, MPA, FACS</a:t>
            </a:r>
            <a:endParaRPr lang="de-DE" b="1" dirty="0"/>
          </a:p>
          <a:p>
            <a:pPr marL="0" indent="0">
              <a:lnSpc>
                <a:spcPct val="120000"/>
              </a:lnSpc>
              <a:spcBef>
                <a:spcPts val="0"/>
              </a:spcBef>
              <a:spcAft>
                <a:spcPts val="600"/>
              </a:spcAft>
            </a:pPr>
            <a:r>
              <a:rPr lang="en-US" sz="2700" dirty="0">
                <a:solidFill>
                  <a:srgbClr val="FFFFFF"/>
                </a:solidFill>
              </a:rPr>
              <a:t>Chair, Advocacy Program Area</a:t>
            </a:r>
          </a:p>
          <a:p>
            <a:pPr marL="0" indent="0">
              <a:lnSpc>
                <a:spcPct val="120000"/>
              </a:lnSpc>
              <a:spcBef>
                <a:spcPts val="0"/>
              </a:spcBef>
            </a:pPr>
            <a:r>
              <a:rPr lang="en-US" dirty="0">
                <a:solidFill>
                  <a:srgbClr val="FFFFFF"/>
                </a:solidFill>
              </a:rPr>
              <a:t>COT Member Meeting at ACS Clinical Congress  ·  Saturday, September 26, 2026  ·  2:00 PM</a:t>
            </a:r>
          </a:p>
          <a:p>
            <a:endParaRPr lang="en-US" dirty="0"/>
          </a:p>
        </p:txBody>
      </p:sp>
    </p:spTree>
    <p:extLst>
      <p:ext uri="{BB962C8B-B14F-4D97-AF65-F5344CB8AC3E}">
        <p14:creationId xmlns:p14="http://schemas.microsoft.com/office/powerpoint/2010/main" val="938513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122D0BF-C51E-8BE7-7DC2-1DE0934491AA}"/>
              </a:ext>
            </a:extLst>
          </p:cNvPr>
          <p:cNvGraphicFramePr>
            <a:graphicFrameLocks noGrp="1"/>
          </p:cNvGraphicFramePr>
          <p:nvPr>
            <p:extLst>
              <p:ext uri="{D42A27DB-BD31-4B8C-83A1-F6EECF244321}">
                <p14:modId xmlns:p14="http://schemas.microsoft.com/office/powerpoint/2010/main" val="2609809868"/>
              </p:ext>
            </p:extLst>
          </p:nvPr>
        </p:nvGraphicFramePr>
        <p:xfrm>
          <a:off x="571500" y="1047750"/>
          <a:ext cx="6700837" cy="2219960"/>
        </p:xfrm>
        <a:graphic>
          <a:graphicData uri="http://schemas.openxmlformats.org/drawingml/2006/table">
            <a:tbl>
              <a:tblPr firstRow="1" bandRow="1">
                <a:tableStyleId>{5C22544A-7EE6-4342-B048-85BDC9FD1C3A}</a:tableStyleId>
              </a:tblPr>
              <a:tblGrid>
                <a:gridCol w="4493665">
                  <a:extLst>
                    <a:ext uri="{9D8B030D-6E8A-4147-A177-3AD203B41FA5}">
                      <a16:colId xmlns:a16="http://schemas.microsoft.com/office/drawing/2014/main" val="1713773223"/>
                    </a:ext>
                  </a:extLst>
                </a:gridCol>
                <a:gridCol w="2207172">
                  <a:extLst>
                    <a:ext uri="{9D8B030D-6E8A-4147-A177-3AD203B41FA5}">
                      <a16:colId xmlns:a16="http://schemas.microsoft.com/office/drawing/2014/main" val="2061314311"/>
                    </a:ext>
                  </a:extLst>
                </a:gridCol>
              </a:tblGrid>
              <a:tr h="142240">
                <a:tc>
                  <a:txBody>
                    <a:bodyPr/>
                    <a:lstStyle/>
                    <a:p>
                      <a:r>
                        <a:rPr lang="en-US" dirty="0"/>
                        <a:t>Segment</a:t>
                      </a:r>
                    </a:p>
                  </a:txBody>
                  <a:tcPr/>
                </a:tc>
                <a:tc>
                  <a:txBody>
                    <a:bodyPr/>
                    <a:lstStyle/>
                    <a:p>
                      <a:r>
                        <a:rPr lang="en-US" dirty="0"/>
                        <a:t>Speaker</a:t>
                      </a:r>
                    </a:p>
                  </a:txBody>
                  <a:tcPr/>
                </a:tc>
                <a:extLst>
                  <a:ext uri="{0D108BD9-81ED-4DB2-BD59-A6C34878D82A}">
                    <a16:rowId xmlns:a16="http://schemas.microsoft.com/office/drawing/2014/main" val="1580494417"/>
                  </a:ext>
                </a:extLst>
              </a:tr>
              <a:tr h="370840">
                <a:tc>
                  <a:txBody>
                    <a:bodyPr/>
                    <a:lstStyle/>
                    <a:p>
                      <a:r>
                        <a:rPr lang="en-US" dirty="0"/>
                        <a:t>Setting the stage</a:t>
                      </a:r>
                    </a:p>
                  </a:txBody>
                  <a:tcPr/>
                </a:tc>
                <a:tc>
                  <a:txBody>
                    <a:bodyPr/>
                    <a:lstStyle/>
                    <a:p>
                      <a:r>
                        <a:rPr lang="en-US" dirty="0"/>
                        <a:t>Dr. Joseph Sakran</a:t>
                      </a:r>
                    </a:p>
                  </a:txBody>
                  <a:tcPr/>
                </a:tc>
                <a:extLst>
                  <a:ext uri="{0D108BD9-81ED-4DB2-BD59-A6C34878D82A}">
                    <a16:rowId xmlns:a16="http://schemas.microsoft.com/office/drawing/2014/main" val="856799283"/>
                  </a:ext>
                </a:extLst>
              </a:tr>
              <a:tr h="370840">
                <a:tc>
                  <a:txBody>
                    <a:bodyPr/>
                    <a:lstStyle/>
                    <a:p>
                      <a:r>
                        <a:rPr lang="en-US" dirty="0"/>
                        <a:t>The signal</a:t>
                      </a:r>
                    </a:p>
                  </a:txBody>
                  <a:tcPr/>
                </a:tc>
                <a:tc>
                  <a:txBody>
                    <a:bodyPr/>
                    <a:lstStyle/>
                    <a:p>
                      <a:r>
                        <a:rPr lang="en-US" dirty="0"/>
                        <a:t>Dr. John Maa</a:t>
                      </a:r>
                    </a:p>
                  </a:txBody>
                  <a:tcPr/>
                </a:tc>
                <a:extLst>
                  <a:ext uri="{0D108BD9-81ED-4DB2-BD59-A6C34878D82A}">
                    <a16:rowId xmlns:a16="http://schemas.microsoft.com/office/drawing/2014/main" val="1662413052"/>
                  </a:ext>
                </a:extLst>
              </a:tr>
              <a:tr h="370840">
                <a:tc>
                  <a:txBody>
                    <a:bodyPr/>
                    <a:lstStyle/>
                    <a:p>
                      <a:r>
                        <a:rPr lang="en-US" dirty="0"/>
                        <a:t>Anecdote to position </a:t>
                      </a:r>
                    </a:p>
                  </a:txBody>
                  <a:tcPr/>
                </a:tc>
                <a:tc>
                  <a:txBody>
                    <a:bodyPr/>
                    <a:lstStyle/>
                    <a:p>
                      <a:r>
                        <a:rPr lang="en-US" dirty="0"/>
                        <a:t>Dr. Sigrid Burrus</a:t>
                      </a:r>
                    </a:p>
                  </a:txBody>
                  <a:tcPr/>
                </a:tc>
                <a:extLst>
                  <a:ext uri="{0D108BD9-81ED-4DB2-BD59-A6C34878D82A}">
                    <a16:rowId xmlns:a16="http://schemas.microsoft.com/office/drawing/2014/main" val="1945136225"/>
                  </a:ext>
                </a:extLst>
              </a:tr>
              <a:tr h="370840">
                <a:tc>
                  <a:txBody>
                    <a:bodyPr/>
                    <a:lstStyle/>
                    <a:p>
                      <a:r>
                        <a:rPr lang="en-US" dirty="0"/>
                        <a:t>The handoff to DC and where it lands</a:t>
                      </a:r>
                    </a:p>
                  </a:txBody>
                  <a:tcPr/>
                </a:tc>
                <a:tc>
                  <a:txBody>
                    <a:bodyPr/>
                    <a:lstStyle/>
                    <a:p>
                      <a:r>
                        <a:rPr lang="en-US" dirty="0"/>
                        <a:t>Emma Zimmerman</a:t>
                      </a:r>
                    </a:p>
                  </a:txBody>
                  <a:tcPr/>
                </a:tc>
                <a:extLst>
                  <a:ext uri="{0D108BD9-81ED-4DB2-BD59-A6C34878D82A}">
                    <a16:rowId xmlns:a16="http://schemas.microsoft.com/office/drawing/2014/main" val="1202122206"/>
                  </a:ext>
                </a:extLst>
              </a:tr>
              <a:tr h="370840">
                <a:tc>
                  <a:txBody>
                    <a:bodyPr/>
                    <a:lstStyle/>
                    <a:p>
                      <a:r>
                        <a:rPr lang="en-US" dirty="0"/>
                        <a:t>Where members fit in and closing the loop</a:t>
                      </a:r>
                    </a:p>
                  </a:txBody>
                  <a:tcPr/>
                </a:tc>
                <a:tc>
                  <a:txBody>
                    <a:bodyPr/>
                    <a:lstStyle/>
                    <a:p>
                      <a:r>
                        <a:rPr lang="en-US" dirty="0"/>
                        <a:t>Dr. Joseph Sakran</a:t>
                      </a:r>
                    </a:p>
                  </a:txBody>
                  <a:tcPr/>
                </a:tc>
                <a:extLst>
                  <a:ext uri="{0D108BD9-81ED-4DB2-BD59-A6C34878D82A}">
                    <a16:rowId xmlns:a16="http://schemas.microsoft.com/office/drawing/2014/main" val="1468242286"/>
                  </a:ext>
                </a:extLst>
              </a:tr>
            </a:tbl>
          </a:graphicData>
        </a:graphic>
      </p:graphicFrame>
      <p:sp>
        <p:nvSpPr>
          <p:cNvPr id="5" name="Title 1">
            <a:extLst>
              <a:ext uri="{FF2B5EF4-FFF2-40B4-BE49-F238E27FC236}">
                <a16:creationId xmlns:a16="http://schemas.microsoft.com/office/drawing/2014/main" id="{83F42B70-CA9A-61E2-DFD1-4C7D3121A5B6}"/>
              </a:ext>
            </a:extLst>
          </p:cNvPr>
          <p:cNvSpPr>
            <a:spLocks noGrp="1"/>
          </p:cNvSpPr>
          <p:nvPr>
            <p:ph type="title"/>
          </p:nvPr>
        </p:nvSpPr>
        <p:spPr>
          <a:xfrm>
            <a:off x="457200" y="274639"/>
            <a:ext cx="8229600" cy="620712"/>
          </a:xfrm>
        </p:spPr>
        <p:txBody>
          <a:bodyPr/>
          <a:lstStyle/>
          <a:p>
            <a:r>
              <a:rPr dirty="0"/>
              <a:t>Session Run of Show</a:t>
            </a:r>
          </a:p>
        </p:txBody>
      </p:sp>
    </p:spTree>
    <p:extLst>
      <p:ext uri="{BB962C8B-B14F-4D97-AF65-F5344CB8AC3E}">
        <p14:creationId xmlns:p14="http://schemas.microsoft.com/office/powerpoint/2010/main" val="2351787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465E5-8EF2-333A-E0CF-0FBD402DB067}"/>
              </a:ext>
            </a:extLst>
          </p:cNvPr>
          <p:cNvSpPr>
            <a:spLocks noGrp="1"/>
          </p:cNvSpPr>
          <p:nvPr>
            <p:ph type="title"/>
          </p:nvPr>
        </p:nvSpPr>
        <p:spPr/>
        <p:txBody>
          <a:bodyPr>
            <a:normAutofit/>
          </a:bodyPr>
          <a:lstStyle/>
          <a:p>
            <a:r>
              <a:rPr lang="en-US" dirty="0"/>
              <a:t>E-Bikes: The Signal</a:t>
            </a:r>
          </a:p>
        </p:txBody>
      </p:sp>
      <p:sp>
        <p:nvSpPr>
          <p:cNvPr id="3" name="Content Placeholder 2">
            <a:extLst>
              <a:ext uri="{FF2B5EF4-FFF2-40B4-BE49-F238E27FC236}">
                <a16:creationId xmlns:a16="http://schemas.microsoft.com/office/drawing/2014/main" id="{5FD7F508-6BCA-F20F-AD54-F3D1B4A690C7}"/>
              </a:ext>
            </a:extLst>
          </p:cNvPr>
          <p:cNvSpPr>
            <a:spLocks noGrp="1"/>
          </p:cNvSpPr>
          <p:nvPr>
            <p:ph idx="1"/>
          </p:nvPr>
        </p:nvSpPr>
        <p:spPr/>
        <p:txBody>
          <a:bodyPr/>
          <a:lstStyle/>
          <a:p>
            <a:r>
              <a:rPr lang="en-US" dirty="0"/>
              <a:t>John Maa, MD, FACS</a:t>
            </a:r>
          </a:p>
        </p:txBody>
      </p:sp>
    </p:spTree>
    <p:extLst>
      <p:ext uri="{BB962C8B-B14F-4D97-AF65-F5344CB8AC3E}">
        <p14:creationId xmlns:p14="http://schemas.microsoft.com/office/powerpoint/2010/main" val="2656013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C4494-E706-4F75-CD04-1B82AD8D5C30}"/>
              </a:ext>
            </a:extLst>
          </p:cNvPr>
          <p:cNvSpPr>
            <a:spLocks noGrp="1"/>
          </p:cNvSpPr>
          <p:nvPr>
            <p:ph type="title"/>
          </p:nvPr>
        </p:nvSpPr>
        <p:spPr/>
        <p:txBody>
          <a:bodyPr/>
          <a:lstStyle/>
          <a:p>
            <a:pPr algn="ctr"/>
            <a:r>
              <a:rPr lang="en-US" sz="2400" dirty="0"/>
              <a:t>E-bikes: Emerging Public Health Issue </a:t>
            </a:r>
            <a:br>
              <a:rPr lang="en-US" sz="2400" dirty="0"/>
            </a:br>
            <a:r>
              <a:rPr lang="en-US" sz="2400" dirty="0"/>
              <a:t>Marin Surgeons Raise Alarm</a:t>
            </a:r>
          </a:p>
        </p:txBody>
      </p:sp>
      <p:sp>
        <p:nvSpPr>
          <p:cNvPr id="3" name="Content Placeholder 2">
            <a:extLst>
              <a:ext uri="{FF2B5EF4-FFF2-40B4-BE49-F238E27FC236}">
                <a16:creationId xmlns:a16="http://schemas.microsoft.com/office/drawing/2014/main" id="{3D2A78D6-2BF6-FE98-7668-52EA6E8A474D}"/>
              </a:ext>
            </a:extLst>
          </p:cNvPr>
          <p:cNvSpPr>
            <a:spLocks noGrp="1"/>
          </p:cNvSpPr>
          <p:nvPr>
            <p:ph idx="1"/>
          </p:nvPr>
        </p:nvSpPr>
        <p:spPr>
          <a:xfrm>
            <a:off x="457200" y="1200150"/>
            <a:ext cx="8229600" cy="3106737"/>
          </a:xfrm>
        </p:spPr>
        <p:txBody>
          <a:bodyPr/>
          <a:lstStyle/>
          <a:p>
            <a:pPr marL="285750" indent="-285750">
              <a:buFont typeface="Arial" panose="020B0604020202020204" pitchFamily="34" charset="0"/>
              <a:buChar char="•"/>
            </a:pPr>
            <a:r>
              <a:rPr lang="en-US" sz="1800" b="1" dirty="0">
                <a:solidFill>
                  <a:schemeClr val="tx2"/>
                </a:solidFill>
                <a:latin typeface="Helvetica" panose="020B0604020202020204" pitchFamily="34" charset="0"/>
                <a:cs typeface="Helvetica" panose="020B0604020202020204" pitchFamily="34" charset="0"/>
              </a:rPr>
              <a:t>2020: </a:t>
            </a:r>
            <a:r>
              <a:rPr lang="en-US" sz="1800" dirty="0">
                <a:solidFill>
                  <a:schemeClr val="tx2"/>
                </a:solidFill>
                <a:latin typeface="Helvetica" panose="020B0604020202020204" pitchFamily="34" charset="0"/>
                <a:cs typeface="Helvetica" panose="020B0604020202020204" pitchFamily="34" charset="0"/>
              </a:rPr>
              <a:t>Increased adoption of e-bikes during the COVID pandemic</a:t>
            </a:r>
          </a:p>
          <a:p>
            <a:pPr marL="285750" indent="-285750">
              <a:buFont typeface="Arial" panose="020B0604020202020204" pitchFamily="34" charset="0"/>
              <a:buChar char="•"/>
            </a:pPr>
            <a:r>
              <a:rPr lang="en-US" sz="1800" b="1" dirty="0">
                <a:solidFill>
                  <a:schemeClr val="tx2"/>
                </a:solidFill>
                <a:latin typeface="Helvetica" panose="020B0604020202020204" pitchFamily="34" charset="0"/>
                <a:cs typeface="Helvetica" panose="020B0604020202020204" pitchFamily="34" charset="0"/>
              </a:rPr>
              <a:t>2021: </a:t>
            </a:r>
            <a:r>
              <a:rPr lang="en-US" sz="1800" dirty="0">
                <a:solidFill>
                  <a:schemeClr val="tx2"/>
                </a:solidFill>
                <a:latin typeface="Helvetica" panose="020B0604020202020204" pitchFamily="34" charset="0"/>
                <a:cs typeface="Helvetica" panose="020B0604020202020204" pitchFamily="34" charset="0"/>
              </a:rPr>
              <a:t>Marin and other jurisdictions (Encinitas, Carlsbad, etc.) see serious injuries and deaths from youth e-bike riders</a:t>
            </a:r>
          </a:p>
          <a:p>
            <a:pPr marL="285750" indent="-285750">
              <a:buFont typeface="Arial" panose="020B0604020202020204" pitchFamily="34" charset="0"/>
              <a:buChar char="•"/>
            </a:pPr>
            <a:r>
              <a:rPr lang="en-US" sz="1800" b="1" dirty="0">
                <a:solidFill>
                  <a:schemeClr val="tx2"/>
                </a:solidFill>
                <a:latin typeface="Helvetica" panose="020B0604020202020204" pitchFamily="34" charset="0"/>
                <a:cs typeface="Helvetica" panose="020B0604020202020204" pitchFamily="34" charset="0"/>
              </a:rPr>
              <a:t>2022: </a:t>
            </a:r>
            <a:r>
              <a:rPr lang="en-US" sz="1800" dirty="0">
                <a:solidFill>
                  <a:schemeClr val="tx2"/>
                </a:solidFill>
                <a:latin typeface="Helvetica" panose="020B0604020202020204" pitchFamily="34" charset="0"/>
                <a:cs typeface="Helvetica" panose="020B0604020202020204" pitchFamily="34" charset="0"/>
              </a:rPr>
              <a:t>Marin surgeons share concerns to County Public Health and elected officials, and the Marin Healthcare District Board sends a latter to the Board of Supervisors </a:t>
            </a:r>
          </a:p>
          <a:p>
            <a:pPr marL="285750" indent="-285750">
              <a:buFont typeface="Arial" panose="020B0604020202020204" pitchFamily="34" charset="0"/>
              <a:buChar char="•"/>
            </a:pPr>
            <a:r>
              <a:rPr lang="en-US" sz="1800" b="1" dirty="0">
                <a:solidFill>
                  <a:schemeClr val="tx2"/>
                </a:solidFill>
                <a:latin typeface="Helvetica" panose="020B0604020202020204" pitchFamily="34" charset="0"/>
                <a:cs typeface="Helvetica" panose="020B0604020202020204" pitchFamily="34" charset="0"/>
              </a:rPr>
              <a:t>2023: </a:t>
            </a:r>
            <a:r>
              <a:rPr lang="en-US" sz="1800" dirty="0">
                <a:solidFill>
                  <a:schemeClr val="tx2"/>
                </a:solidFill>
                <a:latin typeface="Helvetica" panose="020B0604020202020204" pitchFamily="34" charset="0"/>
                <a:cs typeface="Helvetica" panose="020B0604020202020204" pitchFamily="34" charset="0"/>
              </a:rPr>
              <a:t>Data collection</a:t>
            </a:r>
          </a:p>
          <a:p>
            <a:pPr marL="742950" lvl="1" indent="-285750">
              <a:buFont typeface="Arial" panose="020B0604020202020204" pitchFamily="34" charset="0"/>
              <a:buChar char="•"/>
            </a:pPr>
            <a:r>
              <a:rPr lang="en-US" sz="1800" dirty="0">
                <a:solidFill>
                  <a:schemeClr val="tx2"/>
                </a:solidFill>
                <a:latin typeface="Helvetica" panose="020B0604020202020204" pitchFamily="34" charset="0"/>
                <a:cs typeface="Helvetica" panose="020B0604020202020204" pitchFamily="34" charset="0"/>
              </a:rPr>
              <a:t>Using local Level III trauma center hospital data to supplement Marin Coroner data</a:t>
            </a:r>
          </a:p>
          <a:p>
            <a:endParaRPr lang="en-US" sz="1050" dirty="0"/>
          </a:p>
        </p:txBody>
      </p:sp>
    </p:spTree>
    <p:extLst>
      <p:ext uri="{BB962C8B-B14F-4D97-AF65-F5344CB8AC3E}">
        <p14:creationId xmlns:p14="http://schemas.microsoft.com/office/powerpoint/2010/main" val="2311001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F1224C69-7C12-6BB8-937A-C4C2D722D576}"/>
              </a:ext>
            </a:extLst>
          </p:cNvPr>
          <p:cNvPicPr>
            <a:picLocks noChangeAspect="1"/>
          </p:cNvPicPr>
          <p:nvPr/>
        </p:nvPicPr>
        <p:blipFill>
          <a:blip r:embed="rId2"/>
          <a:stretch>
            <a:fillRect/>
          </a:stretch>
        </p:blipFill>
        <p:spPr>
          <a:xfrm>
            <a:off x="149717" y="0"/>
            <a:ext cx="8844566" cy="765432"/>
          </a:xfrm>
          <a:prstGeom prst="rect">
            <a:avLst/>
          </a:prstGeom>
        </p:spPr>
      </p:pic>
      <p:pic>
        <p:nvPicPr>
          <p:cNvPr id="26" name="Picture 25">
            <a:extLst>
              <a:ext uri="{FF2B5EF4-FFF2-40B4-BE49-F238E27FC236}">
                <a16:creationId xmlns:a16="http://schemas.microsoft.com/office/drawing/2014/main" id="{7133ABBB-55C9-07A8-56C9-336C3DD5D16B}"/>
              </a:ext>
            </a:extLst>
          </p:cNvPr>
          <p:cNvPicPr>
            <a:picLocks noChangeAspect="1"/>
          </p:cNvPicPr>
          <p:nvPr/>
        </p:nvPicPr>
        <p:blipFill>
          <a:blip r:embed="rId3"/>
          <a:stretch>
            <a:fillRect/>
          </a:stretch>
        </p:blipFill>
        <p:spPr>
          <a:xfrm>
            <a:off x="0" y="740603"/>
            <a:ext cx="3733800" cy="3710415"/>
          </a:xfrm>
          <a:prstGeom prst="rect">
            <a:avLst/>
          </a:prstGeom>
        </p:spPr>
      </p:pic>
      <p:pic>
        <p:nvPicPr>
          <p:cNvPr id="32" name="Picture 31">
            <a:extLst>
              <a:ext uri="{FF2B5EF4-FFF2-40B4-BE49-F238E27FC236}">
                <a16:creationId xmlns:a16="http://schemas.microsoft.com/office/drawing/2014/main" id="{A37F4CEC-0B3C-ADAA-0BEE-604D21107C91}"/>
              </a:ext>
            </a:extLst>
          </p:cNvPr>
          <p:cNvPicPr>
            <a:picLocks noChangeAspect="1"/>
          </p:cNvPicPr>
          <p:nvPr/>
        </p:nvPicPr>
        <p:blipFill>
          <a:blip r:embed="rId4"/>
          <a:stretch>
            <a:fillRect/>
          </a:stretch>
        </p:blipFill>
        <p:spPr>
          <a:xfrm>
            <a:off x="3962400" y="971550"/>
            <a:ext cx="4928094" cy="2971800"/>
          </a:xfrm>
          <a:prstGeom prst="rect">
            <a:avLst/>
          </a:prstGeom>
        </p:spPr>
      </p:pic>
    </p:spTree>
    <p:extLst>
      <p:ext uri="{BB962C8B-B14F-4D97-AF65-F5344CB8AC3E}">
        <p14:creationId xmlns:p14="http://schemas.microsoft.com/office/powerpoint/2010/main" val="189875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0B31621-45E1-9A11-7706-E66EB11A386F}"/>
              </a:ext>
            </a:extLst>
          </p:cNvPr>
          <p:cNvPicPr>
            <a:picLocks noChangeAspect="1"/>
          </p:cNvPicPr>
          <p:nvPr/>
        </p:nvPicPr>
        <p:blipFill>
          <a:blip r:embed="rId3"/>
          <a:stretch>
            <a:fillRect/>
          </a:stretch>
        </p:blipFill>
        <p:spPr>
          <a:xfrm>
            <a:off x="229293" y="0"/>
            <a:ext cx="4375977" cy="4395989"/>
          </a:xfrm>
          <a:prstGeom prst="rect">
            <a:avLst/>
          </a:prstGeom>
        </p:spPr>
      </p:pic>
      <p:pic>
        <p:nvPicPr>
          <p:cNvPr id="8" name="Picture 7">
            <a:extLst>
              <a:ext uri="{FF2B5EF4-FFF2-40B4-BE49-F238E27FC236}">
                <a16:creationId xmlns:a16="http://schemas.microsoft.com/office/drawing/2014/main" id="{60422F8E-7AAD-AFAE-EFE4-F6AC0CBC06AA}"/>
              </a:ext>
            </a:extLst>
          </p:cNvPr>
          <p:cNvPicPr>
            <a:picLocks noChangeAspect="1"/>
          </p:cNvPicPr>
          <p:nvPr/>
        </p:nvPicPr>
        <p:blipFill>
          <a:blip r:embed="rId4"/>
          <a:stretch>
            <a:fillRect/>
          </a:stretch>
        </p:blipFill>
        <p:spPr>
          <a:xfrm>
            <a:off x="4581659" y="1043189"/>
            <a:ext cx="4437444" cy="3352800"/>
          </a:xfrm>
          <a:prstGeom prst="rect">
            <a:avLst/>
          </a:prstGeom>
        </p:spPr>
      </p:pic>
    </p:spTree>
    <p:extLst>
      <p:ext uri="{BB962C8B-B14F-4D97-AF65-F5344CB8AC3E}">
        <p14:creationId xmlns:p14="http://schemas.microsoft.com/office/powerpoint/2010/main" val="1933244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8F1DEA-6AE3-3D1F-1054-8EF9C338C884}"/>
              </a:ext>
            </a:extLst>
          </p:cNvPr>
          <p:cNvSpPr>
            <a:spLocks noGrp="1"/>
          </p:cNvSpPr>
          <p:nvPr>
            <p:ph type="title"/>
          </p:nvPr>
        </p:nvSpPr>
        <p:spPr>
          <a:xfrm>
            <a:off x="285750" y="149947"/>
            <a:ext cx="8572500" cy="528208"/>
          </a:xfrm>
        </p:spPr>
        <p:txBody>
          <a:bodyPr>
            <a:normAutofit fontScale="90000"/>
          </a:bodyPr>
          <a:lstStyle/>
          <a:p>
            <a:pPr algn="ctr"/>
            <a:r>
              <a:rPr lang="en-US" dirty="0">
                <a:latin typeface="Helvetica" panose="020B0604020202020204" pitchFamily="34" charset="0"/>
                <a:cs typeface="Helvetica" panose="020B0604020202020204" pitchFamily="34" charset="0"/>
              </a:rPr>
              <a:t>Amelia Stafford</a:t>
            </a:r>
          </a:p>
        </p:txBody>
      </p:sp>
      <p:sp>
        <p:nvSpPr>
          <p:cNvPr id="9" name="TextBox 8">
            <a:extLst>
              <a:ext uri="{FF2B5EF4-FFF2-40B4-BE49-F238E27FC236}">
                <a16:creationId xmlns:a16="http://schemas.microsoft.com/office/drawing/2014/main" id="{94EECCEB-2DFE-AA76-28C2-5AD64D681B30}"/>
              </a:ext>
            </a:extLst>
          </p:cNvPr>
          <p:cNvSpPr txBox="1"/>
          <p:nvPr/>
        </p:nvSpPr>
        <p:spPr>
          <a:xfrm>
            <a:off x="1304925" y="434386"/>
            <a:ext cx="6534150" cy="1077218"/>
          </a:xfrm>
          <a:prstGeom prst="rect">
            <a:avLst/>
          </a:prstGeom>
          <a:noFill/>
        </p:spPr>
        <p:txBody>
          <a:bodyPr wrap="square" rtlCol="0">
            <a:spAutoFit/>
          </a:bodyPr>
          <a:lstStyle/>
          <a:p>
            <a:pPr marL="371475" lvl="1" indent="-142875">
              <a:buFont typeface="Arial" panose="020B0604020202020204" pitchFamily="34" charset="0"/>
              <a:buChar char="•"/>
            </a:pPr>
            <a:endParaRPr lang="en-US" sz="1600" dirty="0">
              <a:latin typeface="Palatino Linotype" panose="02040502050505030304" pitchFamily="18" charset="0"/>
            </a:endParaRPr>
          </a:p>
          <a:p>
            <a:pPr marL="371475" lvl="1" indent="-142875">
              <a:buFont typeface="Arial" panose="020B0604020202020204" pitchFamily="34" charset="0"/>
              <a:buChar char="•"/>
            </a:pPr>
            <a:r>
              <a:rPr lang="en-US" sz="1600" dirty="0">
                <a:solidFill>
                  <a:schemeClr val="tx2"/>
                </a:solidFill>
                <a:latin typeface="Helvetica" panose="020B0604020202020204" pitchFamily="34" charset="0"/>
                <a:cs typeface="Helvetica" panose="020B0604020202020204" pitchFamily="34" charset="0"/>
              </a:rPr>
              <a:t>San Rafael resident injured after an e-bike crash </a:t>
            </a:r>
          </a:p>
          <a:p>
            <a:pPr marL="371475" lvl="1" indent="-142875">
              <a:buFont typeface="Arial" panose="020B0604020202020204" pitchFamily="34" charset="0"/>
              <a:buChar char="•"/>
            </a:pPr>
            <a:r>
              <a:rPr lang="en-US" sz="1600" dirty="0">
                <a:solidFill>
                  <a:schemeClr val="tx2"/>
                </a:solidFill>
                <a:latin typeface="Helvetica" panose="020B0604020202020204" pitchFamily="34" charset="0"/>
                <a:cs typeface="Helvetica" panose="020B0604020202020204" pitchFamily="34" charset="0"/>
              </a:rPr>
              <a:t>Inspires action and a new legislative solution: AB 1778 (Connolly)</a:t>
            </a:r>
          </a:p>
          <a:p>
            <a:pPr lvl="1"/>
            <a:endParaRPr lang="en-US" sz="1600" dirty="0"/>
          </a:p>
        </p:txBody>
      </p:sp>
      <p:pic>
        <p:nvPicPr>
          <p:cNvPr id="7" name="Picture 6" descr="A person on a motorcycle&#10;&#10;Description automatically generated">
            <a:extLst>
              <a:ext uri="{FF2B5EF4-FFF2-40B4-BE49-F238E27FC236}">
                <a16:creationId xmlns:a16="http://schemas.microsoft.com/office/drawing/2014/main" id="{F62FE290-458E-CEAB-D8F1-1E19DC5186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1888" y="1691840"/>
            <a:ext cx="5494068" cy="2854923"/>
          </a:xfrm>
          <a:prstGeom prst="rect">
            <a:avLst/>
          </a:prstGeom>
        </p:spPr>
      </p:pic>
      <p:pic>
        <p:nvPicPr>
          <p:cNvPr id="10" name="Picture 9" descr="A person sitting on a bed&#10;&#10;Description automatically generated">
            <a:extLst>
              <a:ext uri="{FF2B5EF4-FFF2-40B4-BE49-F238E27FC236}">
                <a16:creationId xmlns:a16="http://schemas.microsoft.com/office/drawing/2014/main" id="{0FACFDED-999C-A7AE-C897-99FEAD723E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4495" y="1397000"/>
            <a:ext cx="2805192" cy="3746500"/>
          </a:xfrm>
          <a:prstGeom prst="rect">
            <a:avLst/>
          </a:prstGeom>
        </p:spPr>
      </p:pic>
    </p:spTree>
    <p:extLst>
      <p:ext uri="{BB962C8B-B14F-4D97-AF65-F5344CB8AC3E}">
        <p14:creationId xmlns:p14="http://schemas.microsoft.com/office/powerpoint/2010/main" val="3485021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8F1DEA-6AE3-3D1F-1054-8EF9C338C884}"/>
              </a:ext>
            </a:extLst>
          </p:cNvPr>
          <p:cNvSpPr>
            <a:spLocks noGrp="1"/>
          </p:cNvSpPr>
          <p:nvPr>
            <p:ph type="title"/>
          </p:nvPr>
        </p:nvSpPr>
        <p:spPr>
          <a:xfrm>
            <a:off x="285750" y="133350"/>
            <a:ext cx="8572500" cy="885432"/>
          </a:xfrm>
        </p:spPr>
        <p:txBody>
          <a:bodyPr>
            <a:noAutofit/>
          </a:bodyPr>
          <a:lstStyle/>
          <a:p>
            <a:r>
              <a:rPr lang="en-US" sz="2400" dirty="0">
                <a:latin typeface="Helvetica" panose="020B0604020202020204" pitchFamily="34" charset="0"/>
                <a:cs typeface="Helvetica" panose="020B0604020202020204" pitchFamily="34" charset="0"/>
              </a:rPr>
              <a:t>American College of Surgeons Issues E-Bike Statements</a:t>
            </a:r>
          </a:p>
        </p:txBody>
      </p:sp>
      <p:pic>
        <p:nvPicPr>
          <p:cNvPr id="6" name="Picture 5" descr="A screenshot of a website&#10;&#10;Description automatically generated">
            <a:extLst>
              <a:ext uri="{FF2B5EF4-FFF2-40B4-BE49-F238E27FC236}">
                <a16:creationId xmlns:a16="http://schemas.microsoft.com/office/drawing/2014/main" id="{D1464E97-12F3-F984-BC6A-EE2F649E0D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664" y="612241"/>
            <a:ext cx="3733800" cy="2092830"/>
          </a:xfrm>
          <a:prstGeom prst="rect">
            <a:avLst/>
          </a:prstGeom>
        </p:spPr>
      </p:pic>
      <p:pic>
        <p:nvPicPr>
          <p:cNvPr id="4" name="Picture 3" descr="A screenshot of a news article&#10;&#10;Description automatically generated">
            <a:extLst>
              <a:ext uri="{FF2B5EF4-FFF2-40B4-BE49-F238E27FC236}">
                <a16:creationId xmlns:a16="http://schemas.microsoft.com/office/drawing/2014/main" id="{9BACD24E-C6E9-BACE-669E-24A89C433D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24200" y="1708119"/>
            <a:ext cx="3238500" cy="3435381"/>
          </a:xfrm>
          <a:prstGeom prst="rect">
            <a:avLst/>
          </a:prstGeom>
        </p:spPr>
      </p:pic>
      <p:pic>
        <p:nvPicPr>
          <p:cNvPr id="5" name="Picture 4" descr="A screenshot of a website&#10;&#10;Description automatically generated">
            <a:extLst>
              <a:ext uri="{FF2B5EF4-FFF2-40B4-BE49-F238E27FC236}">
                <a16:creationId xmlns:a16="http://schemas.microsoft.com/office/drawing/2014/main" id="{CC02E805-CAEC-1FCF-3120-DBCA231330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06082" y="704850"/>
            <a:ext cx="3585657" cy="2054730"/>
          </a:xfrm>
          <a:prstGeom prst="rect">
            <a:avLst/>
          </a:prstGeom>
        </p:spPr>
      </p:pic>
    </p:spTree>
    <p:extLst>
      <p:ext uri="{BB962C8B-B14F-4D97-AF65-F5344CB8AC3E}">
        <p14:creationId xmlns:p14="http://schemas.microsoft.com/office/powerpoint/2010/main" val="1762341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8F7AF5-CC31-3ACC-AA98-1293EB27BC6D}"/>
              </a:ext>
            </a:extLst>
          </p:cNvPr>
          <p:cNvSpPr txBox="1"/>
          <p:nvPr/>
        </p:nvSpPr>
        <p:spPr>
          <a:xfrm>
            <a:off x="809729" y="57150"/>
            <a:ext cx="3558969" cy="4678204"/>
          </a:xfrm>
          <a:prstGeom prst="rect">
            <a:avLst/>
          </a:prstGeom>
          <a:noFill/>
        </p:spPr>
        <p:txBody>
          <a:bodyPr wrap="square">
            <a:spAutoFit/>
          </a:bodyPr>
          <a:lstStyle/>
          <a:p>
            <a:r>
              <a:rPr lang="en-US" sz="1400" b="1" dirty="0">
                <a:latin typeface="Helvetica" panose="020B0604020202020204" pitchFamily="34" charset="0"/>
                <a:cs typeface="Helvetica" panose="020B0604020202020204" pitchFamily="34" charset="0"/>
              </a:rPr>
              <a:t>Potential Solutions/ Next Steps</a:t>
            </a:r>
          </a:p>
          <a:p>
            <a:endParaRPr lang="en-US" sz="1400" dirty="0">
              <a:latin typeface="Helvetica" panose="020B0604020202020204" pitchFamily="34" charset="0"/>
              <a:cs typeface="Helvetica" panose="020B0604020202020204" pitchFamily="34" charset="0"/>
            </a:endParaRPr>
          </a:p>
          <a:p>
            <a:pPr marL="257175" indent="-257175">
              <a:buAutoNum type="arabicParenR"/>
            </a:pPr>
            <a:r>
              <a:rPr lang="en-US" sz="1400" dirty="0">
                <a:solidFill>
                  <a:schemeClr val="tx2"/>
                </a:solidFill>
                <a:latin typeface="Helvetica" panose="020B0604020202020204" pitchFamily="34" charset="0"/>
                <a:cs typeface="Helvetica" panose="020B0604020202020204" pitchFamily="34" charset="0"/>
              </a:rPr>
              <a:t>Netherlands: Must be 15 years of age, and limit to 15 mph</a:t>
            </a:r>
          </a:p>
          <a:p>
            <a:pPr marL="257175" indent="-257175">
              <a:buAutoNum type="arabicParenR"/>
            </a:pPr>
            <a:endParaRPr lang="en-US" sz="1400" dirty="0">
              <a:solidFill>
                <a:schemeClr val="tx2"/>
              </a:solidFill>
              <a:latin typeface="Helvetica" panose="020B0604020202020204" pitchFamily="34" charset="0"/>
              <a:cs typeface="Helvetica" panose="020B0604020202020204" pitchFamily="34" charset="0"/>
            </a:endParaRPr>
          </a:p>
          <a:p>
            <a:pPr marL="257175" indent="-257175">
              <a:buAutoNum type="arabicParenR"/>
            </a:pPr>
            <a:r>
              <a:rPr lang="en-US" sz="1400" dirty="0">
                <a:solidFill>
                  <a:schemeClr val="tx2"/>
                </a:solidFill>
                <a:latin typeface="Helvetica" panose="020B0604020202020204" pitchFamily="34" charset="0"/>
                <a:cs typeface="Helvetica" panose="020B0604020202020204" pitchFamily="34" charset="0"/>
              </a:rPr>
              <a:t>Transportation secretary and standardization of US laws – CPSC </a:t>
            </a:r>
          </a:p>
          <a:p>
            <a:pPr marL="257175" indent="-257175">
              <a:buAutoNum type="arabicParenR"/>
            </a:pPr>
            <a:endParaRPr lang="en-US" sz="1400" dirty="0">
              <a:solidFill>
                <a:schemeClr val="tx2"/>
              </a:solidFill>
              <a:latin typeface="Helvetica" panose="020B0604020202020204" pitchFamily="34" charset="0"/>
              <a:cs typeface="Helvetica" panose="020B0604020202020204" pitchFamily="34" charset="0"/>
            </a:endParaRPr>
          </a:p>
          <a:p>
            <a:pPr marL="257175" indent="-257175">
              <a:buAutoNum type="arabicParenR"/>
            </a:pPr>
            <a:r>
              <a:rPr lang="en-US" sz="1400" dirty="0">
                <a:solidFill>
                  <a:schemeClr val="tx2"/>
                </a:solidFill>
                <a:latin typeface="Helvetica" panose="020B0604020202020204" pitchFamily="34" charset="0"/>
                <a:cs typeface="Helvetica" panose="020B0604020202020204" pitchFamily="34" charset="0"/>
              </a:rPr>
              <a:t>Urban road design improvements</a:t>
            </a:r>
          </a:p>
          <a:p>
            <a:pPr marL="257175" indent="-257175">
              <a:buAutoNum type="arabicParenR"/>
            </a:pPr>
            <a:endParaRPr lang="en-US" sz="1400" dirty="0">
              <a:solidFill>
                <a:schemeClr val="tx2"/>
              </a:solidFill>
              <a:latin typeface="Helvetica" panose="020B0604020202020204" pitchFamily="34" charset="0"/>
              <a:cs typeface="Helvetica" panose="020B0604020202020204" pitchFamily="34" charset="0"/>
            </a:endParaRPr>
          </a:p>
          <a:p>
            <a:pPr marL="257175" indent="-257175">
              <a:buAutoNum type="arabicParenR"/>
            </a:pPr>
            <a:r>
              <a:rPr lang="en-US" sz="1400" dirty="0">
                <a:solidFill>
                  <a:schemeClr val="tx2"/>
                </a:solidFill>
                <a:latin typeface="Helvetica" panose="020B0604020202020204" pitchFamily="34" charset="0"/>
                <a:cs typeface="Helvetica" panose="020B0604020202020204" pitchFamily="34" charset="0"/>
              </a:rPr>
              <a:t>CPSC – children under 12 should not ride a vehicle than can travel over 10 mph</a:t>
            </a:r>
          </a:p>
          <a:p>
            <a:pPr marL="257175" indent="-257175">
              <a:buAutoNum type="arabicParenR"/>
            </a:pPr>
            <a:endParaRPr lang="en-US" sz="1400" dirty="0">
              <a:solidFill>
                <a:schemeClr val="tx2"/>
              </a:solidFill>
              <a:latin typeface="Helvetica" panose="020B0604020202020204" pitchFamily="34" charset="0"/>
              <a:cs typeface="Helvetica" panose="020B0604020202020204" pitchFamily="34" charset="0"/>
            </a:endParaRPr>
          </a:p>
          <a:p>
            <a:pPr marL="257175" indent="-257175">
              <a:buAutoNum type="arabicParenR"/>
            </a:pPr>
            <a:r>
              <a:rPr lang="en-US" sz="1400" dirty="0">
                <a:solidFill>
                  <a:schemeClr val="tx2"/>
                </a:solidFill>
                <a:latin typeface="Helvetica" panose="020B0604020202020204" pitchFamily="34" charset="0"/>
                <a:cs typeface="Helvetica" panose="020B0604020202020204" pitchFamily="34" charset="0"/>
              </a:rPr>
              <a:t>Licensure and registration as motorized vehicles – New Jersey repealed the 3 class system last month, and Illinois and Massachusetts considering the same</a:t>
            </a:r>
          </a:p>
          <a:p>
            <a:pPr marL="257175" indent="-257175">
              <a:buAutoNum type="arabicParenR"/>
            </a:pPr>
            <a:endParaRPr lang="en-US" sz="1600" dirty="0">
              <a:latin typeface="Palatino Linotype" panose="02040502050505030304" pitchFamily="18" charset="0"/>
            </a:endParaRPr>
          </a:p>
          <a:p>
            <a:pPr marL="257175" indent="-257175">
              <a:buAutoNum type="arabicParenR"/>
            </a:pPr>
            <a:endParaRPr lang="en-US" sz="1600" dirty="0">
              <a:latin typeface="Palatino Linotype" panose="02040502050505030304" pitchFamily="18" charset="0"/>
            </a:endParaRPr>
          </a:p>
        </p:txBody>
      </p:sp>
      <p:pic>
        <p:nvPicPr>
          <p:cNvPr id="6" name="Picture 5">
            <a:extLst>
              <a:ext uri="{FF2B5EF4-FFF2-40B4-BE49-F238E27FC236}">
                <a16:creationId xmlns:a16="http://schemas.microsoft.com/office/drawing/2014/main" id="{AA9C2D79-B2DB-BF9C-D456-0F21708DFFC9}"/>
              </a:ext>
            </a:extLst>
          </p:cNvPr>
          <p:cNvPicPr>
            <a:picLocks noChangeAspect="1"/>
          </p:cNvPicPr>
          <p:nvPr/>
        </p:nvPicPr>
        <p:blipFill>
          <a:blip r:embed="rId2"/>
          <a:stretch>
            <a:fillRect/>
          </a:stretch>
        </p:blipFill>
        <p:spPr>
          <a:xfrm>
            <a:off x="5334000" y="133350"/>
            <a:ext cx="3266971" cy="4089522"/>
          </a:xfrm>
          <a:prstGeom prst="rect">
            <a:avLst/>
          </a:prstGeom>
        </p:spPr>
      </p:pic>
    </p:spTree>
    <p:extLst>
      <p:ext uri="{BB962C8B-B14F-4D97-AF65-F5344CB8AC3E}">
        <p14:creationId xmlns:p14="http://schemas.microsoft.com/office/powerpoint/2010/main" val="915089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website&#10;&#10;Description automatically generated">
            <a:extLst>
              <a:ext uri="{FF2B5EF4-FFF2-40B4-BE49-F238E27FC236}">
                <a16:creationId xmlns:a16="http://schemas.microsoft.com/office/drawing/2014/main" id="{31D340F7-8FA7-8C7D-6299-B970F9D94F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15109"/>
            <a:ext cx="7162800" cy="4148174"/>
          </a:xfrm>
          <a:prstGeom prst="rect">
            <a:avLst/>
          </a:prstGeom>
        </p:spPr>
      </p:pic>
    </p:spTree>
    <p:extLst>
      <p:ext uri="{BB962C8B-B14F-4D97-AF65-F5344CB8AC3E}">
        <p14:creationId xmlns:p14="http://schemas.microsoft.com/office/powerpoint/2010/main" val="2430149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465E5-8EF2-333A-E0CF-0FBD402DB067}"/>
              </a:ext>
            </a:extLst>
          </p:cNvPr>
          <p:cNvSpPr>
            <a:spLocks noGrp="1"/>
          </p:cNvSpPr>
          <p:nvPr>
            <p:ph type="title"/>
          </p:nvPr>
        </p:nvSpPr>
        <p:spPr/>
        <p:txBody>
          <a:bodyPr>
            <a:normAutofit fontScale="90000"/>
          </a:bodyPr>
          <a:lstStyle/>
          <a:p>
            <a:r>
              <a:rPr lang="en-US" dirty="0"/>
              <a:t>Turning Clinical Observations into Action To Reduce Electric Bicycle Injuries</a:t>
            </a:r>
          </a:p>
        </p:txBody>
      </p:sp>
      <p:sp>
        <p:nvSpPr>
          <p:cNvPr id="3" name="Content Placeholder 2">
            <a:extLst>
              <a:ext uri="{FF2B5EF4-FFF2-40B4-BE49-F238E27FC236}">
                <a16:creationId xmlns:a16="http://schemas.microsoft.com/office/drawing/2014/main" id="{5FD7F508-6BCA-F20F-AD54-F3D1B4A690C7}"/>
              </a:ext>
            </a:extLst>
          </p:cNvPr>
          <p:cNvSpPr>
            <a:spLocks noGrp="1"/>
          </p:cNvSpPr>
          <p:nvPr>
            <p:ph idx="1"/>
          </p:nvPr>
        </p:nvSpPr>
        <p:spPr/>
        <p:txBody>
          <a:bodyPr>
            <a:normAutofit fontScale="55000" lnSpcReduction="20000"/>
          </a:bodyPr>
          <a:lstStyle/>
          <a:p>
            <a:r>
              <a:rPr lang="en-US"/>
              <a:t>Sigrid Burruss, MD, </a:t>
            </a:r>
            <a:r>
              <a:rPr lang="en-US" dirty="0"/>
              <a:t>FACS</a:t>
            </a:r>
          </a:p>
          <a:p>
            <a:r>
              <a:rPr lang="en-US" dirty="0"/>
              <a:t>Trauma, Emergency General Surgery, and Surgical Critical Care </a:t>
            </a:r>
          </a:p>
          <a:p>
            <a:r>
              <a:rPr lang="en-US" dirty="0"/>
              <a:t>University of California, Irvine</a:t>
            </a:r>
          </a:p>
          <a:p>
            <a:r>
              <a:rPr lang="en-US" dirty="0"/>
              <a:t>Vice Chair Region IX COT</a:t>
            </a:r>
          </a:p>
        </p:txBody>
      </p:sp>
    </p:spTree>
    <p:extLst>
      <p:ext uri="{BB962C8B-B14F-4D97-AF65-F5344CB8AC3E}">
        <p14:creationId xmlns:p14="http://schemas.microsoft.com/office/powerpoint/2010/main" val="498993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85330-00CB-D021-31EF-3F1FBD557D3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12AE9F2-5040-A27E-3857-A5470CDE4F23}"/>
              </a:ext>
            </a:extLst>
          </p:cNvPr>
          <p:cNvSpPr>
            <a:spLocks noGrp="1"/>
          </p:cNvSpPr>
          <p:nvPr>
            <p:ph idx="1"/>
          </p:nvPr>
        </p:nvSpPr>
        <p:spPr>
          <a:xfrm>
            <a:off x="457200" y="1352550"/>
            <a:ext cx="8229600" cy="2772568"/>
          </a:xfrm>
        </p:spPr>
        <p:txBody>
          <a:bodyPr/>
          <a:lstStyle/>
          <a:p>
            <a:r>
              <a:rPr lang="en-US" b="1" dirty="0"/>
              <a:t>No financial disclosures</a:t>
            </a:r>
          </a:p>
          <a:p>
            <a:endParaRPr lang="en-US" b="1" dirty="0"/>
          </a:p>
          <a:p>
            <a:r>
              <a:rPr lang="en-US" b="1" dirty="0"/>
              <a:t>Parent of a Class 1 electric bicycle rider</a:t>
            </a:r>
          </a:p>
        </p:txBody>
      </p:sp>
    </p:spTree>
    <p:extLst>
      <p:ext uri="{BB962C8B-B14F-4D97-AF65-F5344CB8AC3E}">
        <p14:creationId xmlns:p14="http://schemas.microsoft.com/office/powerpoint/2010/main" val="1045199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C2A1B-FA2F-0EA5-D9CB-2A7E13921F86}"/>
            </a:ext>
          </a:extLst>
        </p:cNvPr>
        <p:cNvGrpSpPr/>
        <p:nvPr/>
      </p:nvGrpSpPr>
      <p:grpSpPr>
        <a:xfrm>
          <a:off x="0" y="0"/>
          <a:ext cx="0" cy="0"/>
          <a:chOff x="0" y="0"/>
          <a:chExt cx="0" cy="0"/>
        </a:xfrm>
      </p:grpSpPr>
      <p:pic>
        <p:nvPicPr>
          <p:cNvPr id="38" name="Picture 37">
            <a:extLst>
              <a:ext uri="{FF2B5EF4-FFF2-40B4-BE49-F238E27FC236}">
                <a16:creationId xmlns:a16="http://schemas.microsoft.com/office/drawing/2014/main" id="{EBFC84E3-A6F2-F012-E614-16441D9910BA}"/>
              </a:ext>
            </a:extLst>
          </p:cNvPr>
          <p:cNvPicPr>
            <a:picLocks noChangeAspect="1"/>
          </p:cNvPicPr>
          <p:nvPr/>
        </p:nvPicPr>
        <p:blipFill>
          <a:blip r:embed="rId3"/>
          <a:stretch>
            <a:fillRect/>
          </a:stretch>
        </p:blipFill>
        <p:spPr>
          <a:xfrm>
            <a:off x="452637" y="209550"/>
            <a:ext cx="8012847" cy="4150179"/>
          </a:xfrm>
          <a:prstGeom prst="rect">
            <a:avLst/>
          </a:prstGeom>
        </p:spPr>
      </p:pic>
      <p:sp>
        <p:nvSpPr>
          <p:cNvPr id="40" name="TextBox 39">
            <a:extLst>
              <a:ext uri="{FF2B5EF4-FFF2-40B4-BE49-F238E27FC236}">
                <a16:creationId xmlns:a16="http://schemas.microsoft.com/office/drawing/2014/main" id="{6EA611C6-32BE-4247-8B9B-BE826F30BD8C}"/>
              </a:ext>
            </a:extLst>
          </p:cNvPr>
          <p:cNvSpPr txBox="1"/>
          <p:nvPr/>
        </p:nvSpPr>
        <p:spPr>
          <a:xfrm>
            <a:off x="6647689" y="4838682"/>
            <a:ext cx="2590839" cy="25391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Calibri" panose="020F0502020204030204"/>
                <a:ea typeface="+mn-ea"/>
                <a:cs typeface="+mn-cs"/>
              </a:rPr>
              <a:t>University of California, Irvine Trauma Data</a:t>
            </a:r>
          </a:p>
        </p:txBody>
      </p:sp>
    </p:spTree>
    <p:extLst>
      <p:ext uri="{BB962C8B-B14F-4D97-AF65-F5344CB8AC3E}">
        <p14:creationId xmlns:p14="http://schemas.microsoft.com/office/powerpoint/2010/main" val="3368485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DFD5B68-EC9C-1217-7B3E-B83C88EA3467}"/>
              </a:ext>
            </a:extLst>
          </p:cNvPr>
          <p:cNvSpPr txBox="1"/>
          <p:nvPr/>
        </p:nvSpPr>
        <p:spPr>
          <a:xfrm>
            <a:off x="6647689" y="4838682"/>
            <a:ext cx="2590839" cy="25391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Calibri" panose="020F0502020204030204"/>
                <a:ea typeface="+mn-ea"/>
                <a:cs typeface="+mn-cs"/>
              </a:rPr>
              <a:t>University of California, Irvine Trauma Data</a:t>
            </a:r>
          </a:p>
        </p:txBody>
      </p:sp>
      <p:pic>
        <p:nvPicPr>
          <p:cNvPr id="3" name="Picture 2">
            <a:extLst>
              <a:ext uri="{FF2B5EF4-FFF2-40B4-BE49-F238E27FC236}">
                <a16:creationId xmlns:a16="http://schemas.microsoft.com/office/drawing/2014/main" id="{8D7AC26F-4C40-EB1C-9EE7-B68BD8696CCC}"/>
              </a:ext>
            </a:extLst>
          </p:cNvPr>
          <p:cNvPicPr>
            <a:picLocks noChangeAspect="1"/>
          </p:cNvPicPr>
          <p:nvPr/>
        </p:nvPicPr>
        <p:blipFill>
          <a:blip r:embed="rId3"/>
          <a:stretch>
            <a:fillRect/>
          </a:stretch>
        </p:blipFill>
        <p:spPr>
          <a:xfrm>
            <a:off x="1066800" y="50902"/>
            <a:ext cx="7439929" cy="4311217"/>
          </a:xfrm>
          <a:prstGeom prst="rect">
            <a:avLst/>
          </a:prstGeom>
        </p:spPr>
      </p:pic>
    </p:spTree>
    <p:extLst>
      <p:ext uri="{BB962C8B-B14F-4D97-AF65-F5344CB8AC3E}">
        <p14:creationId xmlns:p14="http://schemas.microsoft.com/office/powerpoint/2010/main" val="1968791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468039F-77AC-FD27-4A9B-61686E451678}"/>
              </a:ext>
            </a:extLst>
          </p:cNvPr>
          <p:cNvSpPr txBox="1"/>
          <p:nvPr/>
        </p:nvSpPr>
        <p:spPr>
          <a:xfrm>
            <a:off x="6647689" y="4838682"/>
            <a:ext cx="2590839" cy="25391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Calibri" panose="020F0502020204030204"/>
                <a:ea typeface="+mn-ea"/>
                <a:cs typeface="+mn-cs"/>
              </a:rPr>
              <a:t>University of California, Irvine Trauma Data</a:t>
            </a:r>
          </a:p>
        </p:txBody>
      </p:sp>
      <p:pic>
        <p:nvPicPr>
          <p:cNvPr id="5" name="Picture 4">
            <a:extLst>
              <a:ext uri="{FF2B5EF4-FFF2-40B4-BE49-F238E27FC236}">
                <a16:creationId xmlns:a16="http://schemas.microsoft.com/office/drawing/2014/main" id="{49E215A2-CAB1-D752-96F0-222121046C95}"/>
              </a:ext>
            </a:extLst>
          </p:cNvPr>
          <p:cNvPicPr>
            <a:picLocks noChangeAspect="1"/>
          </p:cNvPicPr>
          <p:nvPr/>
        </p:nvPicPr>
        <p:blipFill>
          <a:blip r:embed="rId3"/>
          <a:stretch>
            <a:fillRect/>
          </a:stretch>
        </p:blipFill>
        <p:spPr>
          <a:xfrm>
            <a:off x="1132495" y="133350"/>
            <a:ext cx="6879010" cy="4228657"/>
          </a:xfrm>
          <a:prstGeom prst="rect">
            <a:avLst/>
          </a:prstGeom>
        </p:spPr>
      </p:pic>
    </p:spTree>
    <p:extLst>
      <p:ext uri="{BB962C8B-B14F-4D97-AF65-F5344CB8AC3E}">
        <p14:creationId xmlns:p14="http://schemas.microsoft.com/office/powerpoint/2010/main" val="919590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51DC28-B275-C4BB-8B91-B6AABE414859}"/>
              </a:ext>
            </a:extLst>
          </p:cNvPr>
          <p:cNvPicPr>
            <a:picLocks noChangeAspect="1"/>
          </p:cNvPicPr>
          <p:nvPr/>
        </p:nvPicPr>
        <p:blipFill>
          <a:blip r:embed="rId3"/>
          <a:stretch>
            <a:fillRect/>
          </a:stretch>
        </p:blipFill>
        <p:spPr>
          <a:xfrm>
            <a:off x="762000" y="0"/>
            <a:ext cx="7430537" cy="1478963"/>
          </a:xfrm>
          <a:prstGeom prst="rect">
            <a:avLst/>
          </a:prstGeom>
        </p:spPr>
      </p:pic>
      <p:pic>
        <p:nvPicPr>
          <p:cNvPr id="7" name="Picture 6">
            <a:extLst>
              <a:ext uri="{FF2B5EF4-FFF2-40B4-BE49-F238E27FC236}">
                <a16:creationId xmlns:a16="http://schemas.microsoft.com/office/drawing/2014/main" id="{2DF2BA95-C3F6-9B28-1DFC-E7FBF1C468F7}"/>
              </a:ext>
            </a:extLst>
          </p:cNvPr>
          <p:cNvPicPr>
            <a:picLocks noChangeAspect="1"/>
          </p:cNvPicPr>
          <p:nvPr/>
        </p:nvPicPr>
        <p:blipFill>
          <a:blip r:embed="rId4"/>
          <a:stretch>
            <a:fillRect/>
          </a:stretch>
        </p:blipFill>
        <p:spPr>
          <a:xfrm>
            <a:off x="2514600" y="1478963"/>
            <a:ext cx="4466774" cy="2880160"/>
          </a:xfrm>
          <a:prstGeom prst="rect">
            <a:avLst/>
          </a:prstGeom>
        </p:spPr>
      </p:pic>
    </p:spTree>
    <p:extLst>
      <p:ext uri="{BB962C8B-B14F-4D97-AF65-F5344CB8AC3E}">
        <p14:creationId xmlns:p14="http://schemas.microsoft.com/office/powerpoint/2010/main" val="2014427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D53BDD8-120E-6C5A-17F7-DCFC2E08474E}"/>
              </a:ext>
            </a:extLst>
          </p:cNvPr>
          <p:cNvGrpSpPr/>
          <p:nvPr/>
        </p:nvGrpSpPr>
        <p:grpSpPr>
          <a:xfrm>
            <a:off x="1364209" y="29015"/>
            <a:ext cx="6415582" cy="4400550"/>
            <a:chOff x="975818" y="0"/>
            <a:chExt cx="7192364" cy="5143500"/>
          </a:xfrm>
        </p:grpSpPr>
        <p:pic>
          <p:nvPicPr>
            <p:cNvPr id="3" name="Picture 2">
              <a:extLst>
                <a:ext uri="{FF2B5EF4-FFF2-40B4-BE49-F238E27FC236}">
                  <a16:creationId xmlns:a16="http://schemas.microsoft.com/office/drawing/2014/main" id="{16149F91-B8AB-09FD-3167-452250E65981}"/>
                </a:ext>
              </a:extLst>
            </p:cNvPr>
            <p:cNvPicPr>
              <a:picLocks noChangeAspect="1"/>
            </p:cNvPicPr>
            <p:nvPr/>
          </p:nvPicPr>
          <p:blipFill>
            <a:blip r:embed="rId3"/>
            <a:stretch>
              <a:fillRect/>
            </a:stretch>
          </p:blipFill>
          <p:spPr>
            <a:xfrm>
              <a:off x="975818" y="0"/>
              <a:ext cx="7192364" cy="5143500"/>
            </a:xfrm>
            <a:prstGeom prst="rect">
              <a:avLst/>
            </a:prstGeom>
          </p:spPr>
        </p:pic>
        <p:sp>
          <p:nvSpPr>
            <p:cNvPr id="4" name="Rectangle 3">
              <a:extLst>
                <a:ext uri="{FF2B5EF4-FFF2-40B4-BE49-F238E27FC236}">
                  <a16:creationId xmlns:a16="http://schemas.microsoft.com/office/drawing/2014/main" id="{DEC37D67-6656-57FE-C312-EA43D10B1524}"/>
                </a:ext>
              </a:extLst>
            </p:cNvPr>
            <p:cNvSpPr/>
            <p:nvPr/>
          </p:nvSpPr>
          <p:spPr>
            <a:xfrm>
              <a:off x="975818" y="454232"/>
              <a:ext cx="6559076" cy="311727"/>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17D2543C-EDDB-9902-76F4-8676CB1FEA50}"/>
                </a:ext>
              </a:extLst>
            </p:cNvPr>
            <p:cNvSpPr/>
            <p:nvPr/>
          </p:nvSpPr>
          <p:spPr>
            <a:xfrm>
              <a:off x="975818" y="765959"/>
              <a:ext cx="6559076" cy="311727"/>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2399428E-1ACC-E6DF-6481-FB8F4A2E0B46}"/>
                </a:ext>
              </a:extLst>
            </p:cNvPr>
            <p:cNvSpPr/>
            <p:nvPr/>
          </p:nvSpPr>
          <p:spPr>
            <a:xfrm>
              <a:off x="975818" y="2260023"/>
              <a:ext cx="6559076" cy="311727"/>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4375CD1-591C-F893-1F46-AEE0EDE95C65}"/>
                </a:ext>
              </a:extLst>
            </p:cNvPr>
            <p:cNvSpPr/>
            <p:nvPr/>
          </p:nvSpPr>
          <p:spPr>
            <a:xfrm>
              <a:off x="975818" y="1334490"/>
              <a:ext cx="6559076" cy="366650"/>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7C3AF6B-B47C-9B29-B5D0-725915BF66C1}"/>
                </a:ext>
              </a:extLst>
            </p:cNvPr>
            <p:cNvSpPr/>
            <p:nvPr/>
          </p:nvSpPr>
          <p:spPr>
            <a:xfrm>
              <a:off x="975818" y="3446813"/>
              <a:ext cx="6559076" cy="400791"/>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039129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C29647-FD87-8AB8-3968-C210F768A1AE}"/>
              </a:ext>
            </a:extLst>
          </p:cNvPr>
          <p:cNvPicPr>
            <a:picLocks noChangeAspect="1"/>
          </p:cNvPicPr>
          <p:nvPr/>
        </p:nvPicPr>
        <p:blipFill>
          <a:blip r:embed="rId3"/>
          <a:stretch>
            <a:fillRect/>
          </a:stretch>
        </p:blipFill>
        <p:spPr>
          <a:xfrm>
            <a:off x="838200" y="209550"/>
            <a:ext cx="6970463" cy="3943291"/>
          </a:xfrm>
          <a:prstGeom prst="rect">
            <a:avLst/>
          </a:prstGeom>
        </p:spPr>
      </p:pic>
    </p:spTree>
    <p:extLst>
      <p:ext uri="{BB962C8B-B14F-4D97-AF65-F5344CB8AC3E}">
        <p14:creationId xmlns:p14="http://schemas.microsoft.com/office/powerpoint/2010/main" val="1053490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86C00-695B-BE38-309F-09529BBD44D7}"/>
              </a:ext>
            </a:extLst>
          </p:cNvPr>
          <p:cNvSpPr>
            <a:spLocks noGrp="1"/>
          </p:cNvSpPr>
          <p:nvPr>
            <p:ph type="title"/>
          </p:nvPr>
        </p:nvSpPr>
        <p:spPr>
          <a:xfrm>
            <a:off x="-433413" y="184571"/>
            <a:ext cx="7019873" cy="845797"/>
          </a:xfrm>
        </p:spPr>
        <p:txBody>
          <a:bodyPr/>
          <a:lstStyle/>
          <a:p>
            <a:pPr algn="ctr"/>
            <a:r>
              <a:rPr lang="en-US" dirty="0"/>
              <a:t>Injury Patterns Summary</a:t>
            </a:r>
            <a:endParaRPr lang="en-US" dirty="0">
              <a:highlight>
                <a:srgbClr val="FFFF00"/>
              </a:highlight>
            </a:endParaRPr>
          </a:p>
        </p:txBody>
      </p:sp>
      <p:sp>
        <p:nvSpPr>
          <p:cNvPr id="3" name="Content Placeholder 2">
            <a:extLst>
              <a:ext uri="{FF2B5EF4-FFF2-40B4-BE49-F238E27FC236}">
                <a16:creationId xmlns:a16="http://schemas.microsoft.com/office/drawing/2014/main" id="{C68B2A57-FC18-803B-F3F5-FE83FDA92B63}"/>
              </a:ext>
            </a:extLst>
          </p:cNvPr>
          <p:cNvSpPr>
            <a:spLocks noGrp="1"/>
          </p:cNvSpPr>
          <p:nvPr>
            <p:ph idx="1"/>
          </p:nvPr>
        </p:nvSpPr>
        <p:spPr>
          <a:xfrm>
            <a:off x="304800" y="893824"/>
            <a:ext cx="5644755" cy="3352578"/>
          </a:xfrm>
        </p:spPr>
        <p:txBody>
          <a:bodyPr>
            <a:normAutofit/>
          </a:bodyPr>
          <a:lstStyle/>
          <a:p>
            <a:r>
              <a:rPr lang="en-US" b="1" dirty="0"/>
              <a:t>KE=1/2mv2</a:t>
            </a:r>
          </a:p>
          <a:p>
            <a:r>
              <a:rPr lang="en-US" b="1" dirty="0"/>
              <a:t>Double the velocity, quadruple the energy and impact force</a:t>
            </a:r>
          </a:p>
          <a:p>
            <a:r>
              <a:rPr lang="en-US" b="1" dirty="0"/>
              <a:t>Traumatic brain injuries </a:t>
            </a:r>
          </a:p>
          <a:p>
            <a:r>
              <a:rPr lang="en-US" b="1" dirty="0"/>
              <a:t>Upper extremity fractures </a:t>
            </a:r>
          </a:p>
          <a:p>
            <a:r>
              <a:rPr lang="en-US" b="1" dirty="0"/>
              <a:t>Multi-system trauma </a:t>
            </a:r>
          </a:p>
          <a:p>
            <a:r>
              <a:rPr lang="en-US" b="1" dirty="0"/>
              <a:t>Hospitalization rates - 2-3x higher than conventional bikes with higher injury severity scores</a:t>
            </a:r>
          </a:p>
        </p:txBody>
      </p:sp>
      <p:pic>
        <p:nvPicPr>
          <p:cNvPr id="4" name="Picture 3">
            <a:extLst>
              <a:ext uri="{FF2B5EF4-FFF2-40B4-BE49-F238E27FC236}">
                <a16:creationId xmlns:a16="http://schemas.microsoft.com/office/drawing/2014/main" id="{A2A7F2A0-8129-89D8-B3B4-5E7E098FF787}"/>
              </a:ext>
            </a:extLst>
          </p:cNvPr>
          <p:cNvPicPr>
            <a:picLocks noChangeAspect="1"/>
          </p:cNvPicPr>
          <p:nvPr/>
        </p:nvPicPr>
        <p:blipFill>
          <a:blip r:embed="rId2"/>
          <a:stretch>
            <a:fillRect/>
          </a:stretch>
        </p:blipFill>
        <p:spPr>
          <a:xfrm>
            <a:off x="7500279" y="1051763"/>
            <a:ext cx="1494026" cy="2838650"/>
          </a:xfrm>
          <a:prstGeom prst="rect">
            <a:avLst/>
          </a:prstGeom>
        </p:spPr>
      </p:pic>
      <p:pic>
        <p:nvPicPr>
          <p:cNvPr id="5" name="Picture 4">
            <a:extLst>
              <a:ext uri="{FF2B5EF4-FFF2-40B4-BE49-F238E27FC236}">
                <a16:creationId xmlns:a16="http://schemas.microsoft.com/office/drawing/2014/main" id="{ABC564CB-1416-E5A8-C3D8-88B47AD3801F}"/>
              </a:ext>
            </a:extLst>
          </p:cNvPr>
          <p:cNvPicPr>
            <a:picLocks noChangeAspect="1"/>
          </p:cNvPicPr>
          <p:nvPr/>
        </p:nvPicPr>
        <p:blipFill>
          <a:blip r:embed="rId3"/>
          <a:stretch>
            <a:fillRect/>
          </a:stretch>
        </p:blipFill>
        <p:spPr>
          <a:xfrm>
            <a:off x="5848246" y="2471088"/>
            <a:ext cx="1568569" cy="1775314"/>
          </a:xfrm>
          <a:prstGeom prst="rect">
            <a:avLst/>
          </a:prstGeom>
        </p:spPr>
      </p:pic>
      <p:pic>
        <p:nvPicPr>
          <p:cNvPr id="6" name="Picture 5">
            <a:extLst>
              <a:ext uri="{FF2B5EF4-FFF2-40B4-BE49-F238E27FC236}">
                <a16:creationId xmlns:a16="http://schemas.microsoft.com/office/drawing/2014/main" id="{514F21BF-56F8-6928-5912-395AD0C80036}"/>
              </a:ext>
            </a:extLst>
          </p:cNvPr>
          <p:cNvPicPr>
            <a:picLocks noChangeAspect="1"/>
          </p:cNvPicPr>
          <p:nvPr/>
        </p:nvPicPr>
        <p:blipFill>
          <a:blip r:embed="rId4"/>
          <a:stretch>
            <a:fillRect/>
          </a:stretch>
        </p:blipFill>
        <p:spPr>
          <a:xfrm>
            <a:off x="5848246" y="482061"/>
            <a:ext cx="1494026" cy="1820366"/>
          </a:xfrm>
          <a:prstGeom prst="rect">
            <a:avLst/>
          </a:prstGeom>
        </p:spPr>
      </p:pic>
    </p:spTree>
    <p:extLst>
      <p:ext uri="{BB962C8B-B14F-4D97-AF65-F5344CB8AC3E}">
        <p14:creationId xmlns:p14="http://schemas.microsoft.com/office/powerpoint/2010/main" val="2354400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02658-C8CA-1F7E-8BEA-926155F0B5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E57FE9-0942-8C10-80EB-2924A153CF8C}"/>
              </a:ext>
            </a:extLst>
          </p:cNvPr>
          <p:cNvSpPr>
            <a:spLocks noGrp="1"/>
          </p:cNvSpPr>
          <p:nvPr>
            <p:ph type="title"/>
          </p:nvPr>
        </p:nvSpPr>
        <p:spPr/>
        <p:txBody>
          <a:bodyPr/>
          <a:lstStyle/>
          <a:p>
            <a:r>
              <a:rPr lang="en-US" dirty="0"/>
              <a:t>UCI Prospective Data</a:t>
            </a:r>
          </a:p>
        </p:txBody>
      </p:sp>
      <p:sp>
        <p:nvSpPr>
          <p:cNvPr id="3" name="Content Placeholder 2">
            <a:extLst>
              <a:ext uri="{FF2B5EF4-FFF2-40B4-BE49-F238E27FC236}">
                <a16:creationId xmlns:a16="http://schemas.microsoft.com/office/drawing/2014/main" id="{B602E05E-2ED7-D3F7-2A82-F6FA7C8A1ED9}"/>
              </a:ext>
            </a:extLst>
          </p:cNvPr>
          <p:cNvSpPr>
            <a:spLocks noGrp="1"/>
          </p:cNvSpPr>
          <p:nvPr>
            <p:ph idx="1"/>
          </p:nvPr>
        </p:nvSpPr>
        <p:spPr>
          <a:xfrm>
            <a:off x="304800" y="895351"/>
            <a:ext cx="8229600" cy="3106737"/>
          </a:xfrm>
        </p:spPr>
        <p:txBody>
          <a:bodyPr/>
          <a:lstStyle/>
          <a:p>
            <a:pPr marL="342900" indent="-342900">
              <a:buFont typeface="Arial" panose="020B0604020202020204" pitchFamily="34" charset="0"/>
              <a:buChar char="•"/>
            </a:pPr>
            <a:r>
              <a:rPr lang="en-US" sz="1600" b="1" dirty="0"/>
              <a:t>Primarily for essential transport (48.5%) and recreation (36.4%).</a:t>
            </a:r>
          </a:p>
          <a:p>
            <a:pPr marL="342900" indent="-342900">
              <a:buFont typeface="Arial" panose="020B0604020202020204" pitchFamily="34" charset="0"/>
              <a:buChar char="•"/>
            </a:pPr>
            <a:r>
              <a:rPr lang="en-US" sz="1600" b="1" dirty="0"/>
              <a:t>69.7% unhelmeted</a:t>
            </a:r>
          </a:p>
          <a:p>
            <a:pPr marL="800100" lvl="1" indent="-342900">
              <a:buFont typeface="Arial" panose="020B0604020202020204" pitchFamily="34" charset="0"/>
              <a:buChar char="•"/>
            </a:pPr>
            <a:r>
              <a:rPr lang="en-US" sz="1600" b="1" dirty="0"/>
              <a:t>50.0% &lt;18 </a:t>
            </a:r>
            <a:r>
              <a:rPr lang="en-US" sz="1600" b="1" dirty="0" err="1"/>
              <a:t>yo</a:t>
            </a:r>
            <a:endParaRPr lang="en-US" sz="1600" b="1" dirty="0"/>
          </a:p>
          <a:p>
            <a:pPr marL="800100" lvl="1" indent="-342900">
              <a:buFont typeface="Arial" panose="020B0604020202020204" pitchFamily="34" charset="0"/>
              <a:buChar char="•"/>
            </a:pPr>
            <a:r>
              <a:rPr lang="en-US" sz="1600" b="1" dirty="0"/>
              <a:t>71.0% </a:t>
            </a:r>
            <a:r>
              <a:rPr lang="en-US" sz="1600" b="1" u="sng" dirty="0"/>
              <a:t>&gt;</a:t>
            </a:r>
            <a:r>
              <a:rPr lang="en-US" sz="1600" b="1" dirty="0"/>
              <a:t> 18 </a:t>
            </a:r>
            <a:r>
              <a:rPr lang="en-US" sz="1600" b="1" dirty="0" err="1"/>
              <a:t>yo</a:t>
            </a:r>
            <a:endParaRPr lang="en-US" sz="1600" b="1" dirty="0"/>
          </a:p>
          <a:p>
            <a:pPr marL="342900" indent="-342900">
              <a:buFont typeface="Arial" panose="020B0604020202020204" pitchFamily="34" charset="0"/>
              <a:buChar char="•"/>
            </a:pPr>
            <a:r>
              <a:rPr lang="en-US" sz="1600" b="1" dirty="0"/>
              <a:t>75.8% of patients reported believing that riding without a helmet was very or extremely dangerous. </a:t>
            </a:r>
          </a:p>
          <a:p>
            <a:pPr marL="342900" indent="-342900">
              <a:buFont typeface="Arial" panose="020B0604020202020204" pitchFamily="34" charset="0"/>
              <a:buChar char="•"/>
            </a:pPr>
            <a:r>
              <a:rPr lang="en-US" sz="1600" b="1" dirty="0"/>
              <a:t>Leading contributing factors were high speed, darkness, and headphone use (56.5% of patients reported any of these three leading factors). </a:t>
            </a:r>
          </a:p>
          <a:p>
            <a:pPr marL="342900" indent="-342900">
              <a:buFont typeface="Arial" panose="020B0604020202020204" pitchFamily="34" charset="0"/>
              <a:buChar char="•"/>
            </a:pPr>
            <a:r>
              <a:rPr lang="en-US" sz="1600" b="1" dirty="0"/>
              <a:t>Collisions primarily occurred at intersections, on major roads (&gt;35 mph), and within bike lanes (~18% for each location), followed by sidewalks (15.2%). </a:t>
            </a:r>
          </a:p>
          <a:p>
            <a:pPr marL="342900" indent="-342900">
              <a:buFont typeface="Arial" panose="020B0604020202020204" pitchFamily="34" charset="0"/>
              <a:buChar char="•"/>
            </a:pPr>
            <a:r>
              <a:rPr lang="en-US" sz="1600" b="1" dirty="0"/>
              <a:t>52% cited a need for improved infrastructure.</a:t>
            </a:r>
          </a:p>
          <a:p>
            <a:r>
              <a:rPr lang="en-US" sz="1600" b="1" dirty="0"/>
              <a:t> </a:t>
            </a:r>
          </a:p>
          <a:p>
            <a:endParaRPr lang="en-US" sz="1600" b="1" dirty="0"/>
          </a:p>
        </p:txBody>
      </p:sp>
    </p:spTree>
    <p:extLst>
      <p:ext uri="{BB962C8B-B14F-4D97-AF65-F5344CB8AC3E}">
        <p14:creationId xmlns:p14="http://schemas.microsoft.com/office/powerpoint/2010/main" val="2169254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D6D94-A96E-9615-C3AD-AAD370B9D4EA}"/>
              </a:ext>
            </a:extLst>
          </p:cNvPr>
          <p:cNvSpPr>
            <a:spLocks noGrp="1"/>
          </p:cNvSpPr>
          <p:nvPr>
            <p:ph type="title"/>
          </p:nvPr>
        </p:nvSpPr>
        <p:spPr>
          <a:xfrm>
            <a:off x="457200" y="2158093"/>
            <a:ext cx="8305800" cy="821302"/>
          </a:xfrm>
        </p:spPr>
        <p:txBody>
          <a:bodyPr>
            <a:normAutofit fontScale="90000"/>
          </a:bodyPr>
          <a:lstStyle/>
          <a:p>
            <a:r>
              <a:rPr lang="en-US" b="0">
                <a:solidFill>
                  <a:srgbClr val="FFFF00"/>
                </a:solidFill>
                <a:latin typeface="Times"/>
                <a:cs typeface="Times"/>
              </a:rPr>
              <a:t>Statement of Electric </a:t>
            </a:r>
            <a:r>
              <a:rPr lang="en-US" b="0" dirty="0">
                <a:solidFill>
                  <a:srgbClr val="FFFF00"/>
                </a:solidFill>
                <a:latin typeface="Times"/>
                <a:cs typeface="Times"/>
              </a:rPr>
              <a:t>Bicycle Safety and the Promotion of Injury Prevention</a:t>
            </a:r>
            <a:endParaRPr lang="en-US" dirty="0">
              <a:solidFill>
                <a:srgbClr val="FFFF00"/>
              </a:solidFill>
            </a:endParaRPr>
          </a:p>
        </p:txBody>
      </p:sp>
      <p:sp>
        <p:nvSpPr>
          <p:cNvPr id="9" name="Content Placeholder 8">
            <a:extLst>
              <a:ext uri="{FF2B5EF4-FFF2-40B4-BE49-F238E27FC236}">
                <a16:creationId xmlns:a16="http://schemas.microsoft.com/office/drawing/2014/main" id="{CB7982A7-89FA-88DD-C3C7-C9986D5B316A}"/>
              </a:ext>
            </a:extLst>
          </p:cNvPr>
          <p:cNvSpPr>
            <a:spLocks noGrp="1"/>
          </p:cNvSpPr>
          <p:nvPr>
            <p:ph idx="1"/>
          </p:nvPr>
        </p:nvSpPr>
        <p:spPr>
          <a:xfrm>
            <a:off x="838200" y="3226642"/>
            <a:ext cx="3581400" cy="811555"/>
          </a:xfrm>
        </p:spPr>
        <p:txBody>
          <a:bodyPr vert="horz" lIns="91440" tIns="45720" rIns="91440" bIns="45720" rtlCol="0" anchor="t">
            <a:noAutofit/>
          </a:bodyPr>
          <a:lstStyle/>
          <a:p>
            <a:pPr marL="0" indent="0">
              <a:buNone/>
            </a:pPr>
            <a:r>
              <a:rPr lang="en-US" sz="1400" dirty="0">
                <a:latin typeface="Arial"/>
                <a:cs typeface="Arial"/>
              </a:rPr>
              <a:t>Sigrid </a:t>
            </a:r>
            <a:r>
              <a:rPr lang="en-US" sz="1400" dirty="0">
                <a:solidFill>
                  <a:srgbClr val="FFFFFF"/>
                </a:solidFill>
                <a:latin typeface="Arial"/>
                <a:cs typeface="Arial"/>
              </a:rPr>
              <a:t>Burruss, MD, FACS</a:t>
            </a:r>
            <a:endParaRPr lang="en-US" sz="1400" dirty="0">
              <a:solidFill>
                <a:srgbClr val="FFFFFF"/>
              </a:solidFill>
              <a:latin typeface="Helvetica"/>
              <a:cs typeface="Helvetica"/>
            </a:endParaRPr>
          </a:p>
          <a:p>
            <a:pPr marL="0" indent="0">
              <a:buNone/>
            </a:pPr>
            <a:r>
              <a:rPr lang="en-US" sz="1400" dirty="0">
                <a:solidFill>
                  <a:srgbClr val="FFFFFF"/>
                </a:solidFill>
                <a:latin typeface="Arial"/>
                <a:cs typeface="Arial"/>
              </a:rPr>
              <a:t>Associate Professor</a:t>
            </a:r>
            <a:r>
              <a:rPr lang="en-US" sz="1400" dirty="0">
                <a:latin typeface="Arial"/>
                <a:cs typeface="Arial"/>
              </a:rPr>
              <a:t> of Surgery</a:t>
            </a:r>
            <a:endParaRPr lang="en-US" sz="1400" dirty="0">
              <a:cs typeface="Helvetica"/>
            </a:endParaRPr>
          </a:p>
          <a:p>
            <a:pPr marL="0" indent="0">
              <a:buNone/>
            </a:pPr>
            <a:r>
              <a:rPr lang="en-US" sz="1400" dirty="0">
                <a:latin typeface="Arial"/>
                <a:cs typeface="Arial"/>
              </a:rPr>
              <a:t>University of California, Irvine</a:t>
            </a:r>
            <a:endParaRPr lang="en-US" sz="1400" dirty="0"/>
          </a:p>
          <a:p>
            <a:endParaRPr lang="en-US" dirty="0">
              <a:cs typeface="Helvetica"/>
            </a:endParaRPr>
          </a:p>
        </p:txBody>
      </p:sp>
      <p:sp>
        <p:nvSpPr>
          <p:cNvPr id="3" name="TextBox 2">
            <a:extLst>
              <a:ext uri="{FF2B5EF4-FFF2-40B4-BE49-F238E27FC236}">
                <a16:creationId xmlns:a16="http://schemas.microsoft.com/office/drawing/2014/main" id="{28ADFD1D-F889-BCC0-F8D7-0C82F521DCED}"/>
              </a:ext>
            </a:extLst>
          </p:cNvPr>
          <p:cNvSpPr txBox="1"/>
          <p:nvPr/>
        </p:nvSpPr>
        <p:spPr>
          <a:xfrm>
            <a:off x="4479471" y="3121479"/>
            <a:ext cx="4180113" cy="1021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Arial"/>
              </a:rPr>
              <a:t>Romeo C. Ignacio, MD, MS, FACS, FAAP</a:t>
            </a:r>
            <a:endParaRPr kumimoji="0" lang="en-US" sz="1400" b="0" i="0" u="none" strike="noStrike" kern="1200" cap="none" spc="0" normalizeH="0" baseline="0" noProof="0">
              <a:ln>
                <a:noFill/>
              </a:ln>
              <a:solidFill>
                <a:srgbClr val="FFFFFF"/>
              </a:solidFill>
              <a:effectLst/>
              <a:uLnTx/>
              <a:uFillTx/>
              <a:latin typeface="Calibri" panose="020F0502020204030204"/>
              <a:ea typeface="Calibri"/>
              <a:cs typeface="Calibri"/>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Arial"/>
              </a:rPr>
              <a:t>Clinical Professor of Surgery</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Arial"/>
              </a:rPr>
              <a:t>University of California San Diego</a:t>
            </a:r>
          </a:p>
        </p:txBody>
      </p:sp>
    </p:spTree>
    <p:extLst>
      <p:ext uri="{BB962C8B-B14F-4D97-AF65-F5344CB8AC3E}">
        <p14:creationId xmlns:p14="http://schemas.microsoft.com/office/powerpoint/2010/main" val="2284284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E9E03-8740-59BA-43C6-31C95534BBB4}"/>
              </a:ext>
            </a:extLst>
          </p:cNvPr>
          <p:cNvSpPr>
            <a:spLocks noGrp="1"/>
          </p:cNvSpPr>
          <p:nvPr>
            <p:ph type="title"/>
          </p:nvPr>
        </p:nvSpPr>
        <p:spPr>
          <a:xfrm>
            <a:off x="304800" y="88173"/>
            <a:ext cx="8305800" cy="993775"/>
          </a:xfrm>
        </p:spPr>
        <p:txBody>
          <a:bodyPr/>
          <a:lstStyle/>
          <a:p>
            <a:r>
              <a:rPr lang="en-US" dirty="0">
                <a:latin typeface="Helvetica"/>
                <a:cs typeface="Helvetica"/>
              </a:rPr>
              <a:t>Defined the Problem</a:t>
            </a:r>
            <a:endParaRPr lang="en-US" dirty="0">
              <a:cs typeface="Helvetica"/>
            </a:endParaRPr>
          </a:p>
        </p:txBody>
      </p:sp>
      <p:sp>
        <p:nvSpPr>
          <p:cNvPr id="3" name="Content Placeholder 2">
            <a:extLst>
              <a:ext uri="{FF2B5EF4-FFF2-40B4-BE49-F238E27FC236}">
                <a16:creationId xmlns:a16="http://schemas.microsoft.com/office/drawing/2014/main" id="{FF7F803B-1D47-6957-A68D-7E4181DCB810}"/>
              </a:ext>
            </a:extLst>
          </p:cNvPr>
          <p:cNvSpPr>
            <a:spLocks noGrp="1"/>
          </p:cNvSpPr>
          <p:nvPr>
            <p:ph idx="1"/>
          </p:nvPr>
        </p:nvSpPr>
        <p:spPr>
          <a:xfrm>
            <a:off x="281354" y="1081948"/>
            <a:ext cx="5749916" cy="3173129"/>
          </a:xfrm>
        </p:spPr>
        <p:txBody>
          <a:bodyPr vert="horz" lIns="0" tIns="45720" rIns="91440" bIns="45720" rtlCol="0" anchor="t">
            <a:normAutofit fontScale="77500" lnSpcReduction="20000"/>
          </a:bodyPr>
          <a:lstStyle/>
          <a:p>
            <a:pPr marL="342900" indent="-342900">
              <a:buFont typeface="Wingdings" panose="020B0604020202020204" pitchFamily="34" charset="0"/>
              <a:buChar char="Ø"/>
            </a:pPr>
            <a:r>
              <a:rPr lang="en-US" b="1" dirty="0">
                <a:latin typeface="Times"/>
                <a:cs typeface="Times"/>
              </a:rPr>
              <a:t>&gt;1.1 million electric bicycles were sold in the United States in 2022 with a projected annual growth rate of 10%.</a:t>
            </a:r>
            <a:endParaRPr lang="en-US" b="1" dirty="0">
              <a:cs typeface="Helvetica" pitchFamily="2" charset="0"/>
            </a:endParaRPr>
          </a:p>
          <a:p>
            <a:pPr marL="342900" indent="-342900">
              <a:buFont typeface="Wingdings" panose="020B0604020202020204" pitchFamily="34" charset="0"/>
              <a:buChar char="Ø"/>
            </a:pPr>
            <a:r>
              <a:rPr lang="en-US" b="1" dirty="0">
                <a:latin typeface="Times"/>
                <a:cs typeface="Times"/>
              </a:rPr>
              <a:t>Electric bicycles can be illegally modified to bypass maximum speed restrictions</a:t>
            </a:r>
          </a:p>
          <a:p>
            <a:pPr marL="342900" indent="-342900">
              <a:buFont typeface="Wingdings" panose="020B0604020202020204" pitchFamily="34" charset="0"/>
              <a:buChar char="Ø"/>
            </a:pPr>
            <a:r>
              <a:rPr lang="en-US" b="1" dirty="0">
                <a:latin typeface="Times"/>
                <a:cs typeface="Times"/>
              </a:rPr>
              <a:t>Electric bicycles are not regulated as motor vehicles under United States law.</a:t>
            </a:r>
          </a:p>
          <a:p>
            <a:pPr marL="342900" indent="-342900">
              <a:buFont typeface="Wingdings" panose="020B0604020202020204" pitchFamily="34" charset="0"/>
              <a:buChar char="Ø"/>
            </a:pPr>
            <a:r>
              <a:rPr lang="en-US" b="1" dirty="0">
                <a:latin typeface="Times"/>
                <a:cs typeface="Times"/>
              </a:rPr>
              <a:t>&gt;20,000 people are injured from riding electric bicycles annually with approximately 3,000 people requiring hospitalization.</a:t>
            </a:r>
          </a:p>
          <a:p>
            <a:pPr marL="342900" indent="-342900">
              <a:buFont typeface="Wingdings" panose="020B0604020202020204" pitchFamily="34" charset="0"/>
              <a:buChar char="Ø"/>
            </a:pPr>
            <a:endParaRPr lang="en-US" b="1" dirty="0">
              <a:latin typeface="Times"/>
              <a:cs typeface="Times"/>
            </a:endParaRPr>
          </a:p>
          <a:p>
            <a:pPr marL="342900" indent="-342900">
              <a:buFont typeface="Wingdings" panose="020B0604020202020204" pitchFamily="34" charset="0"/>
              <a:buChar char="Ø"/>
            </a:pPr>
            <a:endParaRPr lang="en-US" b="1" dirty="0">
              <a:latin typeface="Times"/>
              <a:cs typeface="Times"/>
            </a:endParaRPr>
          </a:p>
          <a:p>
            <a:pPr marL="342900" indent="-342900">
              <a:buFont typeface="Wingdings" panose="020B0604020202020204" pitchFamily="34" charset="0"/>
              <a:buChar char="Ø"/>
            </a:pPr>
            <a:endParaRPr lang="en-US" b="1" dirty="0">
              <a:latin typeface="Times"/>
              <a:cs typeface="Times"/>
            </a:endParaRPr>
          </a:p>
          <a:p>
            <a:endParaRPr lang="en-US" b="1" dirty="0">
              <a:cs typeface="Helvetica"/>
            </a:endParaRPr>
          </a:p>
        </p:txBody>
      </p:sp>
      <p:pic>
        <p:nvPicPr>
          <p:cNvPr id="4" name="Picture 3" descr="A close up of a motorcycle&#10;&#10;AI-generated content may be incorrect.">
            <a:extLst>
              <a:ext uri="{FF2B5EF4-FFF2-40B4-BE49-F238E27FC236}">
                <a16:creationId xmlns:a16="http://schemas.microsoft.com/office/drawing/2014/main" id="{4F51EA62-D9B0-932F-8A48-630B2C2621A0}"/>
              </a:ext>
            </a:extLst>
          </p:cNvPr>
          <p:cNvPicPr>
            <a:picLocks noChangeAspect="1"/>
          </p:cNvPicPr>
          <p:nvPr/>
        </p:nvPicPr>
        <p:blipFill>
          <a:blip r:embed="rId2"/>
          <a:stretch>
            <a:fillRect/>
          </a:stretch>
        </p:blipFill>
        <p:spPr>
          <a:xfrm>
            <a:off x="6222820" y="2604303"/>
            <a:ext cx="2796771" cy="1620457"/>
          </a:xfrm>
          <a:prstGeom prst="rect">
            <a:avLst/>
          </a:prstGeom>
        </p:spPr>
      </p:pic>
      <p:pic>
        <p:nvPicPr>
          <p:cNvPr id="5" name="Picture 4" descr="A graph of a crash and a bicycle crash&#10;&#10;AI-generated content may be incorrect.">
            <a:extLst>
              <a:ext uri="{FF2B5EF4-FFF2-40B4-BE49-F238E27FC236}">
                <a16:creationId xmlns:a16="http://schemas.microsoft.com/office/drawing/2014/main" id="{1F07CB6E-4973-93C8-0304-BD9ABD0A2345}"/>
              </a:ext>
            </a:extLst>
          </p:cNvPr>
          <p:cNvPicPr>
            <a:picLocks noChangeAspect="1"/>
          </p:cNvPicPr>
          <p:nvPr/>
        </p:nvPicPr>
        <p:blipFill>
          <a:blip r:embed="rId3"/>
          <a:stretch>
            <a:fillRect/>
          </a:stretch>
        </p:blipFill>
        <p:spPr>
          <a:xfrm>
            <a:off x="6208551" y="477273"/>
            <a:ext cx="2767435" cy="1982527"/>
          </a:xfrm>
          <a:prstGeom prst="rect">
            <a:avLst/>
          </a:prstGeom>
        </p:spPr>
      </p:pic>
    </p:spTree>
    <p:extLst>
      <p:ext uri="{BB962C8B-B14F-4D97-AF65-F5344CB8AC3E}">
        <p14:creationId xmlns:p14="http://schemas.microsoft.com/office/powerpoint/2010/main" val="2498244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3D940-E1F3-48D7-0433-6EC2D1C1E7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D493F4-607F-3D37-0E0F-0547553911C7}"/>
              </a:ext>
            </a:extLst>
          </p:cNvPr>
          <p:cNvSpPr>
            <a:spLocks noGrp="1"/>
          </p:cNvSpPr>
          <p:nvPr>
            <p:ph type="title"/>
          </p:nvPr>
        </p:nvSpPr>
        <p:spPr>
          <a:xfrm>
            <a:off x="457200" y="186916"/>
            <a:ext cx="8305800" cy="993775"/>
          </a:xfrm>
        </p:spPr>
        <p:txBody>
          <a:bodyPr/>
          <a:lstStyle/>
          <a:p>
            <a:r>
              <a:rPr lang="en-US" dirty="0">
                <a:latin typeface="Helvetica"/>
                <a:cs typeface="Helvetica"/>
              </a:rPr>
              <a:t>Recommendations</a:t>
            </a:r>
            <a:endParaRPr lang="en-US" dirty="0">
              <a:cs typeface="Helvetica"/>
            </a:endParaRPr>
          </a:p>
        </p:txBody>
      </p:sp>
      <p:sp>
        <p:nvSpPr>
          <p:cNvPr id="3" name="Content Placeholder 2">
            <a:extLst>
              <a:ext uri="{FF2B5EF4-FFF2-40B4-BE49-F238E27FC236}">
                <a16:creationId xmlns:a16="http://schemas.microsoft.com/office/drawing/2014/main" id="{4BB280EC-4481-F01B-37B9-310F117CB186}"/>
              </a:ext>
            </a:extLst>
          </p:cNvPr>
          <p:cNvSpPr>
            <a:spLocks noGrp="1"/>
          </p:cNvSpPr>
          <p:nvPr>
            <p:ph idx="1"/>
          </p:nvPr>
        </p:nvSpPr>
        <p:spPr>
          <a:xfrm>
            <a:off x="381000" y="1047750"/>
            <a:ext cx="8327360" cy="3173129"/>
          </a:xfrm>
        </p:spPr>
        <p:txBody>
          <a:bodyPr vert="horz" lIns="0" tIns="45720" rIns="91440" bIns="45720" rtlCol="0" anchor="t">
            <a:normAutofit fontScale="77500" lnSpcReduction="20000"/>
          </a:bodyPr>
          <a:lstStyle/>
          <a:p>
            <a:pPr marL="285750" indent="-285750">
              <a:buFont typeface="Wingdings" panose="020B0604020202020204" pitchFamily="34" charset="0"/>
              <a:buChar char="Ø"/>
            </a:pPr>
            <a:r>
              <a:rPr lang="en-US" sz="1800" b="1" dirty="0">
                <a:latin typeface="Times"/>
                <a:cs typeface="Times"/>
              </a:rPr>
              <a:t> </a:t>
            </a:r>
            <a:r>
              <a:rPr lang="en-US" b="1" dirty="0">
                <a:latin typeface="Times"/>
                <a:cs typeface="Times"/>
              </a:rPr>
              <a:t>Each region should have specific policies that define the rules of the road for use of E-bikes in their communities</a:t>
            </a:r>
            <a:endParaRPr lang="en-US" b="1" dirty="0">
              <a:cs typeface="Helvetica" pitchFamily="2" charset="0"/>
            </a:endParaRPr>
          </a:p>
          <a:p>
            <a:pPr marL="285750" indent="-285750">
              <a:buFont typeface="Wingdings" panose="020B0604020202020204" pitchFamily="34" charset="0"/>
              <a:buChar char="Ø"/>
            </a:pPr>
            <a:r>
              <a:rPr lang="en-US" b="1" dirty="0">
                <a:latin typeface="Times"/>
                <a:cs typeface="Times"/>
              </a:rPr>
              <a:t> </a:t>
            </a:r>
            <a:r>
              <a:rPr lang="en-US" b="1" dirty="0">
                <a:latin typeface="Times" panose="02020603050405020304" pitchFamily="18" charset="0"/>
                <a:cs typeface="Times" panose="02020603050405020304" pitchFamily="18" charset="0"/>
              </a:rPr>
              <a:t>Each region should have a mechanism to report accidents, injuries and deaths involving E-bikes</a:t>
            </a:r>
          </a:p>
          <a:p>
            <a:pPr marL="285750" indent="-285750">
              <a:buFont typeface="Wingdings" panose="020B0604020202020204" pitchFamily="34" charset="0"/>
              <a:buChar char="Ø"/>
            </a:pPr>
            <a:r>
              <a:rPr lang="en-US" b="1" dirty="0">
                <a:latin typeface="Times" panose="02020603050405020304" pitchFamily="18" charset="0"/>
                <a:cs typeface="Times" panose="02020603050405020304" pitchFamily="18" charset="0"/>
              </a:rPr>
              <a:t>TQIP should be utilized to obtain granular data on E-bike crashes including appropriate ICD-10 codes</a:t>
            </a:r>
          </a:p>
          <a:p>
            <a:pPr marL="285750" indent="-285750">
              <a:buFont typeface="Wingdings" panose="020B0604020202020204" pitchFamily="34" charset="0"/>
              <a:buChar char="Ø"/>
            </a:pPr>
            <a:r>
              <a:rPr lang="en-US" b="1" dirty="0">
                <a:latin typeface="Times"/>
                <a:cs typeface="Times"/>
              </a:rPr>
              <a:t> Each region must provide registration guidelines for E-bikes upon purchase</a:t>
            </a:r>
            <a:endParaRPr lang="en-US" b="1" dirty="0">
              <a:cs typeface="Helvetica" pitchFamily="2" charset="0"/>
            </a:endParaRPr>
          </a:p>
          <a:p>
            <a:pPr marL="285750" indent="-285750">
              <a:buFont typeface="Wingdings" panose="020B0604020202020204" pitchFamily="34" charset="0"/>
              <a:buChar char="Ø"/>
            </a:pPr>
            <a:r>
              <a:rPr lang="en-US" b="1" dirty="0">
                <a:latin typeface="Times"/>
                <a:cs typeface="Times"/>
              </a:rPr>
              <a:t> Each region must provide education on safe and appropriate E-bike usage including the laws of use for each county.</a:t>
            </a:r>
            <a:endParaRPr lang="en-US" b="1" dirty="0">
              <a:cs typeface="Helvetica" pitchFamily="2" charset="0"/>
            </a:endParaRPr>
          </a:p>
          <a:p>
            <a:pPr marL="342900" indent="-342900">
              <a:buFont typeface="Wingdings" panose="020B0604020202020204" pitchFamily="34" charset="0"/>
              <a:buChar char="Ø"/>
            </a:pPr>
            <a:endParaRPr lang="en-US" b="1" dirty="0">
              <a:latin typeface="Times"/>
              <a:cs typeface="Times"/>
            </a:endParaRPr>
          </a:p>
          <a:p>
            <a:pPr marL="342900" indent="-342900">
              <a:buFont typeface="Wingdings" panose="020B0604020202020204" pitchFamily="34" charset="0"/>
              <a:buChar char="Ø"/>
            </a:pPr>
            <a:endParaRPr lang="en-US" b="1" dirty="0">
              <a:latin typeface="Times"/>
              <a:cs typeface="Times"/>
            </a:endParaRPr>
          </a:p>
          <a:p>
            <a:endParaRPr lang="en-US" b="1" dirty="0">
              <a:cs typeface="Helvetica"/>
            </a:endParaRPr>
          </a:p>
        </p:txBody>
      </p:sp>
    </p:spTree>
    <p:extLst>
      <p:ext uri="{BB962C8B-B14F-4D97-AF65-F5344CB8AC3E}">
        <p14:creationId xmlns:p14="http://schemas.microsoft.com/office/powerpoint/2010/main" val="113875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30CCC-48A0-F786-4E0A-6B56EF9C219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C0823F2-9365-FB79-D979-EF6FC7A29564}"/>
              </a:ext>
            </a:extLst>
          </p:cNvPr>
          <p:cNvPicPr>
            <a:picLocks noChangeAspect="1"/>
          </p:cNvPicPr>
          <p:nvPr/>
        </p:nvPicPr>
        <p:blipFill>
          <a:blip r:embed="rId2"/>
          <a:stretch>
            <a:fillRect/>
          </a:stretch>
        </p:blipFill>
        <p:spPr>
          <a:xfrm>
            <a:off x="304800" y="209550"/>
            <a:ext cx="5029200" cy="3841868"/>
          </a:xfrm>
          <a:prstGeom prst="rect">
            <a:avLst/>
          </a:prstGeom>
        </p:spPr>
      </p:pic>
      <p:pic>
        <p:nvPicPr>
          <p:cNvPr id="7" name="Picture 6">
            <a:extLst>
              <a:ext uri="{FF2B5EF4-FFF2-40B4-BE49-F238E27FC236}">
                <a16:creationId xmlns:a16="http://schemas.microsoft.com/office/drawing/2014/main" id="{FF4CA1F7-8112-1440-5273-D5C56A1D179D}"/>
              </a:ext>
            </a:extLst>
          </p:cNvPr>
          <p:cNvPicPr>
            <a:picLocks noChangeAspect="1"/>
          </p:cNvPicPr>
          <p:nvPr/>
        </p:nvPicPr>
        <p:blipFill>
          <a:blip r:embed="rId3"/>
          <a:stretch>
            <a:fillRect/>
          </a:stretch>
        </p:blipFill>
        <p:spPr>
          <a:xfrm>
            <a:off x="5562600" y="791996"/>
            <a:ext cx="2807154" cy="2807154"/>
          </a:xfrm>
          <a:prstGeom prst="rect">
            <a:avLst/>
          </a:prstGeom>
        </p:spPr>
      </p:pic>
    </p:spTree>
    <p:extLst>
      <p:ext uri="{BB962C8B-B14F-4D97-AF65-F5344CB8AC3E}">
        <p14:creationId xmlns:p14="http://schemas.microsoft.com/office/powerpoint/2010/main" val="2541422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23CADA62-BD1B-AFE2-CFCB-0DD427945461}"/>
              </a:ext>
            </a:extLst>
          </p:cNvPr>
          <p:cNvPicPr>
            <a:picLocks noGrp="1" noChangeAspect="1"/>
          </p:cNvPicPr>
          <p:nvPr>
            <p:ph idx="1"/>
          </p:nvPr>
        </p:nvPicPr>
        <p:blipFill>
          <a:blip r:embed="rId2"/>
          <a:stretch>
            <a:fillRect/>
          </a:stretch>
        </p:blipFill>
        <p:spPr>
          <a:xfrm>
            <a:off x="228600" y="2610923"/>
            <a:ext cx="8229600" cy="1376346"/>
          </a:xfrm>
          <a:prstGeom prst="rect">
            <a:avLst/>
          </a:prstGeom>
        </p:spPr>
      </p:pic>
      <p:grpSp>
        <p:nvGrpSpPr>
          <p:cNvPr id="10" name="Group 9">
            <a:extLst>
              <a:ext uri="{FF2B5EF4-FFF2-40B4-BE49-F238E27FC236}">
                <a16:creationId xmlns:a16="http://schemas.microsoft.com/office/drawing/2014/main" id="{C96994B8-DFFC-A7F1-A3D5-967ACE399A38}"/>
              </a:ext>
            </a:extLst>
          </p:cNvPr>
          <p:cNvGrpSpPr/>
          <p:nvPr/>
        </p:nvGrpSpPr>
        <p:grpSpPr>
          <a:xfrm>
            <a:off x="228600" y="133350"/>
            <a:ext cx="8316486" cy="2512776"/>
            <a:chOff x="228600" y="133350"/>
            <a:chExt cx="8316486" cy="2512776"/>
          </a:xfrm>
        </p:grpSpPr>
        <p:pic>
          <p:nvPicPr>
            <p:cNvPr id="5" name="Picture 4">
              <a:extLst>
                <a:ext uri="{FF2B5EF4-FFF2-40B4-BE49-F238E27FC236}">
                  <a16:creationId xmlns:a16="http://schemas.microsoft.com/office/drawing/2014/main" id="{D439E06A-01E9-B942-DBD0-08CDD136C286}"/>
                </a:ext>
              </a:extLst>
            </p:cNvPr>
            <p:cNvPicPr>
              <a:picLocks noChangeAspect="1"/>
            </p:cNvPicPr>
            <p:nvPr/>
          </p:nvPicPr>
          <p:blipFill>
            <a:blip r:embed="rId3"/>
            <a:stretch>
              <a:fillRect/>
            </a:stretch>
          </p:blipFill>
          <p:spPr>
            <a:xfrm>
              <a:off x="228600" y="133350"/>
              <a:ext cx="8316486" cy="2248214"/>
            </a:xfrm>
            <a:prstGeom prst="rect">
              <a:avLst/>
            </a:prstGeom>
          </p:spPr>
        </p:pic>
        <p:pic>
          <p:nvPicPr>
            <p:cNvPr id="9" name="Picture 8">
              <a:extLst>
                <a:ext uri="{FF2B5EF4-FFF2-40B4-BE49-F238E27FC236}">
                  <a16:creationId xmlns:a16="http://schemas.microsoft.com/office/drawing/2014/main" id="{0C5A982B-83F5-5E28-DFBF-87F9EE8697E1}"/>
                </a:ext>
              </a:extLst>
            </p:cNvPr>
            <p:cNvPicPr>
              <a:picLocks noChangeAspect="1"/>
            </p:cNvPicPr>
            <p:nvPr/>
          </p:nvPicPr>
          <p:blipFill>
            <a:blip r:embed="rId4"/>
            <a:stretch>
              <a:fillRect/>
            </a:stretch>
          </p:blipFill>
          <p:spPr>
            <a:xfrm>
              <a:off x="228600" y="2236494"/>
              <a:ext cx="8278380" cy="409632"/>
            </a:xfrm>
            <a:prstGeom prst="rect">
              <a:avLst/>
            </a:prstGeom>
          </p:spPr>
        </p:pic>
      </p:grpSp>
    </p:spTree>
    <p:extLst>
      <p:ext uri="{BB962C8B-B14F-4D97-AF65-F5344CB8AC3E}">
        <p14:creationId xmlns:p14="http://schemas.microsoft.com/office/powerpoint/2010/main" val="36514285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9B30A-81C3-6582-D3A0-9E64CED78B4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CC402B7-FB83-5440-DB59-05B74CB27444}"/>
              </a:ext>
            </a:extLst>
          </p:cNvPr>
          <p:cNvPicPr>
            <a:picLocks noChangeAspect="1"/>
          </p:cNvPicPr>
          <p:nvPr/>
        </p:nvPicPr>
        <p:blipFill>
          <a:blip r:embed="rId2"/>
          <a:stretch>
            <a:fillRect/>
          </a:stretch>
        </p:blipFill>
        <p:spPr>
          <a:xfrm>
            <a:off x="228600" y="442260"/>
            <a:ext cx="8297433" cy="3677163"/>
          </a:xfrm>
          <a:prstGeom prst="rect">
            <a:avLst/>
          </a:prstGeom>
        </p:spPr>
      </p:pic>
    </p:spTree>
    <p:extLst>
      <p:ext uri="{BB962C8B-B14F-4D97-AF65-F5344CB8AC3E}">
        <p14:creationId xmlns:p14="http://schemas.microsoft.com/office/powerpoint/2010/main" val="37503421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89DBB-C490-2E90-1DAC-943A803C5C62}"/>
            </a:ext>
          </a:extLst>
        </p:cNvPr>
        <p:cNvGrpSpPr/>
        <p:nvPr/>
      </p:nvGrpSpPr>
      <p:grpSpPr>
        <a:xfrm>
          <a:off x="0" y="0"/>
          <a:ext cx="0" cy="0"/>
          <a:chOff x="0" y="0"/>
          <a:chExt cx="0" cy="0"/>
        </a:xfrm>
      </p:grpSpPr>
      <p:pic>
        <p:nvPicPr>
          <p:cNvPr id="17" name="Picture 16" descr="A person standing on a sidewalk&#10;&#10;AI-generated content may be incorrect.">
            <a:extLst>
              <a:ext uri="{FF2B5EF4-FFF2-40B4-BE49-F238E27FC236}">
                <a16:creationId xmlns:a16="http://schemas.microsoft.com/office/drawing/2014/main" id="{C461BDA4-1775-53AE-A07B-8BE34ED9834C}"/>
              </a:ext>
            </a:extLst>
          </p:cNvPr>
          <p:cNvPicPr>
            <a:picLocks noChangeAspect="1"/>
          </p:cNvPicPr>
          <p:nvPr/>
        </p:nvPicPr>
        <p:blipFill>
          <a:blip r:embed="rId2"/>
          <a:srcRect l="1761" r="2" b="2"/>
          <a:stretch>
            <a:fillRect/>
          </a:stretch>
        </p:blipFill>
        <p:spPr>
          <a:xfrm>
            <a:off x="2736988" y="33155"/>
            <a:ext cx="6407012" cy="1631010"/>
          </a:xfrm>
          <a:custGeom>
            <a:avLst/>
            <a:gdLst/>
            <a:ahLst/>
            <a:cxnLst/>
            <a:rect l="l" t="t" r="r" b="b"/>
            <a:pathLst>
              <a:path w="8542682" h="2130473">
                <a:moveTo>
                  <a:pt x="986689" y="0"/>
                </a:moveTo>
                <a:lnTo>
                  <a:pt x="8542682" y="0"/>
                </a:lnTo>
                <a:lnTo>
                  <a:pt x="8542682" y="2130473"/>
                </a:lnTo>
                <a:lnTo>
                  <a:pt x="0" y="2130473"/>
                </a:lnTo>
                <a:close/>
              </a:path>
            </a:pathLst>
          </a:custGeom>
        </p:spPr>
      </p:pic>
      <p:pic>
        <p:nvPicPr>
          <p:cNvPr id="5" name="Picture 4" descr="A person riding a scooter&#10;&#10;AI-generated content may be incorrect.">
            <a:extLst>
              <a:ext uri="{FF2B5EF4-FFF2-40B4-BE49-F238E27FC236}">
                <a16:creationId xmlns:a16="http://schemas.microsoft.com/office/drawing/2014/main" id="{440ED5F7-B4B5-312A-EFE6-2F7C1FA377E2}"/>
              </a:ext>
            </a:extLst>
          </p:cNvPr>
          <p:cNvPicPr>
            <a:picLocks noChangeAspect="1"/>
          </p:cNvPicPr>
          <p:nvPr/>
        </p:nvPicPr>
        <p:blipFill>
          <a:blip r:embed="rId3"/>
          <a:srcRect t="238" r="2" b="28442"/>
          <a:stretch>
            <a:fillRect/>
          </a:stretch>
        </p:blipFill>
        <p:spPr>
          <a:xfrm>
            <a:off x="15" y="-5216"/>
            <a:ext cx="3356340" cy="1597855"/>
          </a:xfrm>
          <a:custGeom>
            <a:avLst/>
            <a:gdLst/>
            <a:ahLst/>
            <a:cxnLst/>
            <a:rect l="l" t="t" r="r" b="b"/>
            <a:pathLst>
              <a:path w="4475140" h="2130473">
                <a:moveTo>
                  <a:pt x="0" y="0"/>
                </a:moveTo>
                <a:lnTo>
                  <a:pt x="1074821" y="0"/>
                </a:lnTo>
                <a:lnTo>
                  <a:pt x="1074821" y="239"/>
                </a:lnTo>
                <a:lnTo>
                  <a:pt x="4475140" y="239"/>
                </a:lnTo>
                <a:lnTo>
                  <a:pt x="3488563" y="2130473"/>
                </a:lnTo>
                <a:lnTo>
                  <a:pt x="0" y="2130473"/>
                </a:lnTo>
                <a:close/>
              </a:path>
            </a:pathLst>
          </a:custGeom>
        </p:spPr>
      </p:pic>
      <p:pic>
        <p:nvPicPr>
          <p:cNvPr id="7" name="Picture 6" descr="A pink bike with a black tire&#10;&#10;AI-generated content may be incorrect.">
            <a:extLst>
              <a:ext uri="{FF2B5EF4-FFF2-40B4-BE49-F238E27FC236}">
                <a16:creationId xmlns:a16="http://schemas.microsoft.com/office/drawing/2014/main" id="{A41EC3A9-ACB5-D0BC-8F72-041B21B96575}"/>
              </a:ext>
            </a:extLst>
          </p:cNvPr>
          <p:cNvPicPr>
            <a:picLocks noChangeAspect="1"/>
          </p:cNvPicPr>
          <p:nvPr/>
        </p:nvPicPr>
        <p:blipFill>
          <a:blip r:embed="rId4"/>
          <a:srcRect r="11898" b="-3"/>
          <a:stretch>
            <a:fillRect/>
          </a:stretch>
        </p:blipFill>
        <p:spPr>
          <a:xfrm>
            <a:off x="15" y="1709826"/>
            <a:ext cx="2613197" cy="1683315"/>
          </a:xfrm>
          <a:prstGeom prst="rect">
            <a:avLst/>
          </a:prstGeom>
        </p:spPr>
      </p:pic>
      <p:pic>
        <p:nvPicPr>
          <p:cNvPr id="15" name="Picture 14" descr="A child riding a small bike&#10;&#10;AI-generated content may be incorrect.">
            <a:extLst>
              <a:ext uri="{FF2B5EF4-FFF2-40B4-BE49-F238E27FC236}">
                <a16:creationId xmlns:a16="http://schemas.microsoft.com/office/drawing/2014/main" id="{A3063DAC-24C7-F6DE-712A-991239403087}"/>
              </a:ext>
            </a:extLst>
          </p:cNvPr>
          <p:cNvPicPr>
            <a:picLocks noChangeAspect="1"/>
          </p:cNvPicPr>
          <p:nvPr/>
        </p:nvPicPr>
        <p:blipFill>
          <a:blip r:embed="rId5"/>
          <a:srcRect t="10644" r="1" b="38204"/>
          <a:stretch>
            <a:fillRect/>
          </a:stretch>
        </p:blipFill>
        <p:spPr>
          <a:xfrm>
            <a:off x="5787645" y="3512490"/>
            <a:ext cx="3356355" cy="1631010"/>
          </a:xfrm>
          <a:custGeom>
            <a:avLst/>
            <a:gdLst/>
            <a:ahLst/>
            <a:cxnLst/>
            <a:rect l="l" t="t" r="r" b="b"/>
            <a:pathLst>
              <a:path w="4475140" h="2174680">
                <a:moveTo>
                  <a:pt x="1006941" y="0"/>
                </a:moveTo>
                <a:lnTo>
                  <a:pt x="4475140" y="0"/>
                </a:lnTo>
                <a:lnTo>
                  <a:pt x="4475140" y="2174680"/>
                </a:lnTo>
                <a:lnTo>
                  <a:pt x="3400319" y="2174680"/>
                </a:lnTo>
                <a:lnTo>
                  <a:pt x="3400319" y="2174202"/>
                </a:lnTo>
                <a:lnTo>
                  <a:pt x="0" y="2174202"/>
                </a:lnTo>
                <a:close/>
              </a:path>
            </a:pathLst>
          </a:custGeom>
        </p:spPr>
      </p:pic>
      <p:pic>
        <p:nvPicPr>
          <p:cNvPr id="9" name="Picture 8" descr="A screenshot of a computer&#10;&#10;AI-generated content may be incorrect.">
            <a:extLst>
              <a:ext uri="{FF2B5EF4-FFF2-40B4-BE49-F238E27FC236}">
                <a16:creationId xmlns:a16="http://schemas.microsoft.com/office/drawing/2014/main" id="{0CD5E80A-CD50-148E-A6BB-89E28AAAB85B}"/>
              </a:ext>
            </a:extLst>
          </p:cNvPr>
          <p:cNvPicPr>
            <a:picLocks noChangeAspect="1"/>
          </p:cNvPicPr>
          <p:nvPr/>
        </p:nvPicPr>
        <p:blipFill>
          <a:blip r:embed="rId6"/>
          <a:srcRect t="4728" r="-2" b="44785"/>
          <a:stretch>
            <a:fillRect/>
          </a:stretch>
        </p:blipFill>
        <p:spPr>
          <a:xfrm>
            <a:off x="15" y="3512129"/>
            <a:ext cx="6422517" cy="1631370"/>
          </a:xfrm>
          <a:custGeom>
            <a:avLst/>
            <a:gdLst/>
            <a:ahLst/>
            <a:cxnLst/>
            <a:rect l="l" t="t" r="r" b="b"/>
            <a:pathLst>
              <a:path w="8563376" h="2175160">
                <a:moveTo>
                  <a:pt x="0" y="0"/>
                </a:moveTo>
                <a:lnTo>
                  <a:pt x="8563376" y="0"/>
                </a:lnTo>
                <a:lnTo>
                  <a:pt x="7555992" y="2175160"/>
                </a:lnTo>
                <a:lnTo>
                  <a:pt x="0" y="2175160"/>
                </a:lnTo>
                <a:close/>
              </a:path>
            </a:pathLst>
          </a:custGeom>
        </p:spPr>
      </p:pic>
      <p:sp>
        <p:nvSpPr>
          <p:cNvPr id="3" name="TextBox 2">
            <a:extLst>
              <a:ext uri="{FF2B5EF4-FFF2-40B4-BE49-F238E27FC236}">
                <a16:creationId xmlns:a16="http://schemas.microsoft.com/office/drawing/2014/main" id="{22E77D93-BB87-E5B4-AA99-98BF88A55DB0}"/>
              </a:ext>
            </a:extLst>
          </p:cNvPr>
          <p:cNvSpPr txBox="1"/>
          <p:nvPr/>
        </p:nvSpPr>
        <p:spPr>
          <a:xfrm>
            <a:off x="3737114" y="1884581"/>
            <a:ext cx="4535349"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E-bike and E-Scooter Marketing</a:t>
            </a:r>
          </a:p>
        </p:txBody>
      </p:sp>
    </p:spTree>
    <p:extLst>
      <p:ext uri="{BB962C8B-B14F-4D97-AF65-F5344CB8AC3E}">
        <p14:creationId xmlns:p14="http://schemas.microsoft.com/office/powerpoint/2010/main" val="2420876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AC4B0-4C1C-BFD1-9672-6DCC3B3BC0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8024104-8E7A-B1F9-D428-6D341BB080A6}"/>
              </a:ext>
            </a:extLst>
          </p:cNvPr>
          <p:cNvPicPr>
            <a:picLocks noChangeAspect="1"/>
          </p:cNvPicPr>
          <p:nvPr/>
        </p:nvPicPr>
        <p:blipFill>
          <a:blip r:embed="rId2"/>
          <a:stretch>
            <a:fillRect/>
          </a:stretch>
        </p:blipFill>
        <p:spPr>
          <a:xfrm>
            <a:off x="1317800" y="3491798"/>
            <a:ext cx="1877925" cy="1579985"/>
          </a:xfrm>
          <a:prstGeom prst="rect">
            <a:avLst/>
          </a:prstGeom>
        </p:spPr>
      </p:pic>
      <p:pic>
        <p:nvPicPr>
          <p:cNvPr id="5" name="Picture 4">
            <a:extLst>
              <a:ext uri="{FF2B5EF4-FFF2-40B4-BE49-F238E27FC236}">
                <a16:creationId xmlns:a16="http://schemas.microsoft.com/office/drawing/2014/main" id="{DF70F204-E347-6782-6B78-C8770C62AFB2}"/>
              </a:ext>
            </a:extLst>
          </p:cNvPr>
          <p:cNvPicPr>
            <a:picLocks noChangeAspect="1"/>
          </p:cNvPicPr>
          <p:nvPr/>
        </p:nvPicPr>
        <p:blipFill>
          <a:blip r:embed="rId3"/>
          <a:stretch>
            <a:fillRect/>
          </a:stretch>
        </p:blipFill>
        <p:spPr>
          <a:xfrm>
            <a:off x="519996" y="2362200"/>
            <a:ext cx="3738722" cy="1129598"/>
          </a:xfrm>
          <a:prstGeom prst="rect">
            <a:avLst/>
          </a:prstGeom>
        </p:spPr>
      </p:pic>
      <p:pic>
        <p:nvPicPr>
          <p:cNvPr id="9" name="Picture 8">
            <a:extLst>
              <a:ext uri="{FF2B5EF4-FFF2-40B4-BE49-F238E27FC236}">
                <a16:creationId xmlns:a16="http://schemas.microsoft.com/office/drawing/2014/main" id="{02AB82D7-613D-8C7C-D226-8512B2425C98}"/>
              </a:ext>
            </a:extLst>
          </p:cNvPr>
          <p:cNvPicPr>
            <a:picLocks noChangeAspect="1"/>
          </p:cNvPicPr>
          <p:nvPr/>
        </p:nvPicPr>
        <p:blipFill>
          <a:blip r:embed="rId4"/>
          <a:stretch>
            <a:fillRect/>
          </a:stretch>
        </p:blipFill>
        <p:spPr>
          <a:xfrm>
            <a:off x="383764" y="119174"/>
            <a:ext cx="4573425" cy="538050"/>
          </a:xfrm>
          <a:prstGeom prst="rect">
            <a:avLst/>
          </a:prstGeom>
        </p:spPr>
      </p:pic>
      <p:pic>
        <p:nvPicPr>
          <p:cNvPr id="11" name="Picture 10" descr="A picture of a person with a flag on it&#10;&#10;AI-generated content may be incorrect.">
            <a:extLst>
              <a:ext uri="{FF2B5EF4-FFF2-40B4-BE49-F238E27FC236}">
                <a16:creationId xmlns:a16="http://schemas.microsoft.com/office/drawing/2014/main" id="{FE976704-EF76-6882-143B-45C56A17A85B}"/>
              </a:ext>
            </a:extLst>
          </p:cNvPr>
          <p:cNvPicPr>
            <a:picLocks noChangeAspect="1"/>
          </p:cNvPicPr>
          <p:nvPr/>
        </p:nvPicPr>
        <p:blipFill>
          <a:blip r:embed="rId5"/>
          <a:stretch>
            <a:fillRect/>
          </a:stretch>
        </p:blipFill>
        <p:spPr>
          <a:xfrm>
            <a:off x="3419066" y="277546"/>
            <a:ext cx="1679304" cy="2084654"/>
          </a:xfrm>
          <a:prstGeom prst="rect">
            <a:avLst/>
          </a:prstGeom>
        </p:spPr>
      </p:pic>
      <p:pic>
        <p:nvPicPr>
          <p:cNvPr id="19" name="Picture 18" descr="A white text on a white background&#10;&#10;AI-generated content may be incorrect.">
            <a:extLst>
              <a:ext uri="{FF2B5EF4-FFF2-40B4-BE49-F238E27FC236}">
                <a16:creationId xmlns:a16="http://schemas.microsoft.com/office/drawing/2014/main" id="{43E191E7-3257-7C2A-F0E0-677AF7555607}"/>
              </a:ext>
            </a:extLst>
          </p:cNvPr>
          <p:cNvPicPr>
            <a:picLocks noChangeAspect="1"/>
          </p:cNvPicPr>
          <p:nvPr/>
        </p:nvPicPr>
        <p:blipFill>
          <a:blip r:embed="rId6"/>
          <a:stretch>
            <a:fillRect/>
          </a:stretch>
        </p:blipFill>
        <p:spPr>
          <a:xfrm>
            <a:off x="709867" y="848722"/>
            <a:ext cx="1957791" cy="1256303"/>
          </a:xfrm>
          <a:prstGeom prst="rect">
            <a:avLst/>
          </a:prstGeom>
        </p:spPr>
      </p:pic>
      <p:pic>
        <p:nvPicPr>
          <p:cNvPr id="21" name="Picture 20" descr="A person in a sports uniform&#10;&#10;AI-generated content may be incorrect.">
            <a:extLst>
              <a:ext uri="{FF2B5EF4-FFF2-40B4-BE49-F238E27FC236}">
                <a16:creationId xmlns:a16="http://schemas.microsoft.com/office/drawing/2014/main" id="{59E391FE-9AEE-351E-9059-A2C98150DA74}"/>
              </a:ext>
            </a:extLst>
          </p:cNvPr>
          <p:cNvPicPr>
            <a:picLocks noChangeAspect="1"/>
          </p:cNvPicPr>
          <p:nvPr/>
        </p:nvPicPr>
        <p:blipFill>
          <a:blip r:embed="rId7"/>
          <a:stretch>
            <a:fillRect/>
          </a:stretch>
        </p:blipFill>
        <p:spPr>
          <a:xfrm>
            <a:off x="6086215" y="1874723"/>
            <a:ext cx="2415608" cy="1503045"/>
          </a:xfrm>
          <a:prstGeom prst="rect">
            <a:avLst/>
          </a:prstGeom>
        </p:spPr>
      </p:pic>
      <p:pic>
        <p:nvPicPr>
          <p:cNvPr id="4" name="Picture 3" descr="A car on the road&#10;&#10;AI-generated content may be incorrect.">
            <a:extLst>
              <a:ext uri="{FF2B5EF4-FFF2-40B4-BE49-F238E27FC236}">
                <a16:creationId xmlns:a16="http://schemas.microsoft.com/office/drawing/2014/main" id="{A23EBED0-86B7-A8F2-DD10-CB727EB41109}"/>
              </a:ext>
            </a:extLst>
          </p:cNvPr>
          <p:cNvPicPr>
            <a:picLocks noChangeAspect="1"/>
          </p:cNvPicPr>
          <p:nvPr/>
        </p:nvPicPr>
        <p:blipFill>
          <a:blip r:embed="rId8"/>
          <a:stretch>
            <a:fillRect/>
          </a:stretch>
        </p:blipFill>
        <p:spPr>
          <a:xfrm>
            <a:off x="4314310" y="3534287"/>
            <a:ext cx="3267934" cy="1503045"/>
          </a:xfrm>
          <a:prstGeom prst="rect">
            <a:avLst/>
          </a:prstGeom>
        </p:spPr>
      </p:pic>
      <p:pic>
        <p:nvPicPr>
          <p:cNvPr id="6" name="Picture 5">
            <a:extLst>
              <a:ext uri="{FF2B5EF4-FFF2-40B4-BE49-F238E27FC236}">
                <a16:creationId xmlns:a16="http://schemas.microsoft.com/office/drawing/2014/main" id="{F64616D4-CAF4-352E-70BB-DA6F9727B939}"/>
              </a:ext>
            </a:extLst>
          </p:cNvPr>
          <p:cNvPicPr>
            <a:picLocks noChangeAspect="1"/>
          </p:cNvPicPr>
          <p:nvPr/>
        </p:nvPicPr>
        <p:blipFill>
          <a:blip r:embed="rId9"/>
          <a:stretch>
            <a:fillRect/>
          </a:stretch>
        </p:blipFill>
        <p:spPr>
          <a:xfrm>
            <a:off x="5395219" y="197434"/>
            <a:ext cx="3038915" cy="1599030"/>
          </a:xfrm>
          <a:prstGeom prst="rect">
            <a:avLst/>
          </a:prstGeom>
        </p:spPr>
      </p:pic>
    </p:spTree>
    <p:extLst>
      <p:ext uri="{BB962C8B-B14F-4D97-AF65-F5344CB8AC3E}">
        <p14:creationId xmlns:p14="http://schemas.microsoft.com/office/powerpoint/2010/main" val="189373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43115E-91B3-D87A-B957-69AF8EEA71E1}"/>
              </a:ext>
            </a:extLst>
          </p:cNvPr>
          <p:cNvSpPr>
            <a:spLocks noGrp="1"/>
          </p:cNvSpPr>
          <p:nvPr>
            <p:ph idx="1"/>
          </p:nvPr>
        </p:nvSpPr>
        <p:spPr>
          <a:xfrm>
            <a:off x="304800" y="895350"/>
            <a:ext cx="8610600" cy="3352799"/>
          </a:xfrm>
        </p:spPr>
        <p:txBody>
          <a:bodyPr/>
          <a:lstStyle/>
          <a:p>
            <a:pPr marL="457200" indent="-457200">
              <a:buAutoNum type="arabicPeriod"/>
            </a:pPr>
            <a:r>
              <a:rPr lang="en-US" sz="1600" b="1" dirty="0"/>
              <a:t>Classify e-bikes as motorized vehicles under DMV jurisdiction</a:t>
            </a:r>
          </a:p>
          <a:p>
            <a:pPr marL="457200" indent="-457200">
              <a:buFontTx/>
              <a:buAutoNum type="arabicPeriod"/>
            </a:pPr>
            <a:r>
              <a:rPr lang="en-US" sz="1600" b="1" dirty="0"/>
              <a:t>Allow local municipalities to regulate e-bikes beyond state minimum standards</a:t>
            </a:r>
            <a:endParaRPr lang="en-US" sz="1600" dirty="0"/>
          </a:p>
          <a:p>
            <a:pPr marL="457200" indent="-457200">
              <a:buFontTx/>
              <a:buAutoNum type="arabicPeriod"/>
            </a:pPr>
            <a:r>
              <a:rPr lang="en-US" sz="1600" b="1" dirty="0"/>
              <a:t>Require helmet use for all e-bike riders, regardless of age</a:t>
            </a:r>
            <a:endParaRPr lang="en-US" sz="1600" dirty="0"/>
          </a:p>
          <a:p>
            <a:pPr marL="457200" indent="-457200">
              <a:buFontTx/>
              <a:buAutoNum type="arabicPeriod"/>
            </a:pPr>
            <a:r>
              <a:rPr lang="en-US" sz="1600" b="1" dirty="0"/>
              <a:t>Apply Class 3 operational restrictions to Class 2 e-bikes</a:t>
            </a:r>
            <a:endParaRPr lang="en-US" sz="1600" dirty="0"/>
          </a:p>
          <a:p>
            <a:pPr marL="457200" indent="-457200">
              <a:buFontTx/>
              <a:buAutoNum type="arabicPeriod"/>
            </a:pPr>
            <a:r>
              <a:rPr lang="en-US" sz="1600" b="1" dirty="0"/>
              <a:t>Require certified safety training for riders under age 16</a:t>
            </a:r>
            <a:endParaRPr lang="en-US" sz="1600" dirty="0"/>
          </a:p>
          <a:p>
            <a:pPr marL="457200" indent="-457200">
              <a:buAutoNum type="arabicPeriod"/>
            </a:pPr>
            <a:r>
              <a:rPr lang="en-US" sz="1600" b="1" dirty="0"/>
              <a:t>Require school-based e-bike safety education resources</a:t>
            </a:r>
          </a:p>
          <a:p>
            <a:pPr marL="457200" indent="-457200">
              <a:buFontTx/>
              <a:buAutoNum type="arabicPeriod"/>
            </a:pPr>
            <a:r>
              <a:rPr lang="en-US" sz="1600" b="1" dirty="0"/>
              <a:t>Fund statewide public awareness and safety campaigns</a:t>
            </a:r>
          </a:p>
          <a:p>
            <a:pPr marL="457200" indent="-457200">
              <a:buFontTx/>
              <a:buAutoNum type="arabicPeriod"/>
            </a:pPr>
            <a:r>
              <a:rPr lang="en-US" sz="1600" b="1" dirty="0"/>
              <a:t>Regulating Shared and Rental E-Scooters and E-Bikes</a:t>
            </a:r>
            <a:endParaRPr lang="en-US" sz="1600" dirty="0"/>
          </a:p>
          <a:p>
            <a:pPr marL="457200" indent="-457200">
              <a:buAutoNum type="arabicPeriod"/>
            </a:pPr>
            <a:r>
              <a:rPr lang="en-US" sz="1600" b="1" dirty="0"/>
              <a:t>Improve injury data by standardizing e-bike incident classification</a:t>
            </a:r>
            <a:endParaRPr lang="en-US" sz="1600" dirty="0"/>
          </a:p>
        </p:txBody>
      </p:sp>
      <p:sp>
        <p:nvSpPr>
          <p:cNvPr id="2" name="Title 1">
            <a:extLst>
              <a:ext uri="{FF2B5EF4-FFF2-40B4-BE49-F238E27FC236}">
                <a16:creationId xmlns:a16="http://schemas.microsoft.com/office/drawing/2014/main" id="{720E37C8-020A-EDAE-EE2A-54662592ED0C}"/>
              </a:ext>
            </a:extLst>
          </p:cNvPr>
          <p:cNvSpPr>
            <a:spLocks noGrp="1"/>
          </p:cNvSpPr>
          <p:nvPr>
            <p:ph type="title"/>
          </p:nvPr>
        </p:nvSpPr>
        <p:spPr>
          <a:xfrm>
            <a:off x="457200" y="209550"/>
            <a:ext cx="8229600" cy="620712"/>
          </a:xfrm>
        </p:spPr>
        <p:txBody>
          <a:bodyPr/>
          <a:lstStyle/>
          <a:p>
            <a:r>
              <a:rPr lang="en-US" dirty="0"/>
              <a:t>OCMA E-Bike Legislative Ideas</a:t>
            </a:r>
          </a:p>
        </p:txBody>
      </p:sp>
    </p:spTree>
    <p:extLst>
      <p:ext uri="{BB962C8B-B14F-4D97-AF65-F5344CB8AC3E}">
        <p14:creationId xmlns:p14="http://schemas.microsoft.com/office/powerpoint/2010/main" val="2266477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CB1D4-5AA4-700E-4BC0-FF88122E62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582CAD-CFF7-79E4-B232-7A0EF11C43F8}"/>
              </a:ext>
            </a:extLst>
          </p:cNvPr>
          <p:cNvSpPr>
            <a:spLocks noGrp="1"/>
          </p:cNvSpPr>
          <p:nvPr>
            <p:ph type="title"/>
          </p:nvPr>
        </p:nvSpPr>
        <p:spPr>
          <a:xfrm>
            <a:off x="478302" y="209550"/>
            <a:ext cx="8229600" cy="620712"/>
          </a:xfrm>
        </p:spPr>
        <p:txBody>
          <a:bodyPr/>
          <a:lstStyle/>
          <a:p>
            <a:r>
              <a:rPr lang="en-US" dirty="0"/>
              <a:t>AB 2346 (Wilson and Berman)</a:t>
            </a:r>
          </a:p>
        </p:txBody>
      </p:sp>
      <p:sp>
        <p:nvSpPr>
          <p:cNvPr id="3" name="Content Placeholder 2">
            <a:extLst>
              <a:ext uri="{FF2B5EF4-FFF2-40B4-BE49-F238E27FC236}">
                <a16:creationId xmlns:a16="http://schemas.microsoft.com/office/drawing/2014/main" id="{D0C2A6CA-558C-F59A-EE3B-BDF341405C8E}"/>
              </a:ext>
            </a:extLst>
          </p:cNvPr>
          <p:cNvSpPr>
            <a:spLocks noGrp="1"/>
          </p:cNvSpPr>
          <p:nvPr>
            <p:ph idx="1"/>
          </p:nvPr>
        </p:nvSpPr>
        <p:spPr>
          <a:xfrm>
            <a:off x="478302" y="895350"/>
            <a:ext cx="8229600" cy="3106737"/>
          </a:xfrm>
        </p:spPr>
        <p:txBody>
          <a:bodyPr/>
          <a:lstStyle/>
          <a:p>
            <a:pPr lvl="0"/>
            <a:r>
              <a:rPr lang="en-US" sz="1400" b="1" dirty="0"/>
              <a:t>Beginning in 2029, require that all e-bikes sold in California be equipped with integrated lights and speedometers to improve visibility and rider awareness.</a:t>
            </a:r>
          </a:p>
          <a:p>
            <a:pPr lvl="0"/>
            <a:r>
              <a:rPr lang="en-US" sz="1400" b="1" dirty="0"/>
              <a:t>Require manufacturers and distributors selling in e-bikes in California provide consumers with a summary of e-bike laws and regulations.</a:t>
            </a:r>
          </a:p>
          <a:p>
            <a:pPr lvl="0"/>
            <a:r>
              <a:rPr lang="en-US" sz="1400" b="1" dirty="0"/>
              <a:t>Require retailers and distributors to clearly disclose to consumers what type of e-bike they’re selling and the maximum speed, battery wattage, age restrictions, helmet requirements of the device and a warning that modifying the e-bike speed limit is illegal.</a:t>
            </a:r>
          </a:p>
          <a:p>
            <a:pPr lvl="0"/>
            <a:r>
              <a:rPr lang="en-US" sz="1400" b="1" dirty="0"/>
              <a:t>Impose civil penalties for any manufacturer, distributor, or retailer that violates these disclosure requirements.</a:t>
            </a:r>
          </a:p>
          <a:p>
            <a:pPr lvl="0"/>
            <a:r>
              <a:rPr lang="en-US" sz="1400" b="1" dirty="0"/>
              <a:t>Authorize local jurisdictions to adopt overall speed limits for e-bikes on bike and multi-use paths, or paths with appropriate signage.</a:t>
            </a:r>
          </a:p>
          <a:p>
            <a:pPr lvl="0"/>
            <a:r>
              <a:rPr lang="en-US" sz="1400" b="1" dirty="0"/>
              <a:t>Impose a statewide speed limit of 15 mph for any rider aged 15 years or younger.</a:t>
            </a:r>
          </a:p>
          <a:p>
            <a:pPr lvl="0"/>
            <a:r>
              <a:rPr lang="en-US" sz="1400" b="1" dirty="0"/>
              <a:t>Set a statewide speed limit of 5 mph when riding on a sidewalk.</a:t>
            </a:r>
          </a:p>
          <a:p>
            <a:endParaRPr lang="en-US" sz="1400" b="1" dirty="0"/>
          </a:p>
        </p:txBody>
      </p:sp>
    </p:spTree>
    <p:extLst>
      <p:ext uri="{BB962C8B-B14F-4D97-AF65-F5344CB8AC3E}">
        <p14:creationId xmlns:p14="http://schemas.microsoft.com/office/powerpoint/2010/main" val="1617875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CF9664-B6D6-DC45-1D5D-1A238CC1E4E2}"/>
              </a:ext>
            </a:extLst>
          </p:cNvPr>
          <p:cNvPicPr>
            <a:picLocks noChangeAspect="1"/>
          </p:cNvPicPr>
          <p:nvPr/>
        </p:nvPicPr>
        <p:blipFill>
          <a:blip r:embed="rId2"/>
          <a:stretch>
            <a:fillRect/>
          </a:stretch>
        </p:blipFill>
        <p:spPr>
          <a:xfrm>
            <a:off x="1300602" y="0"/>
            <a:ext cx="3278736" cy="4321969"/>
          </a:xfrm>
          <a:prstGeom prst="rect">
            <a:avLst/>
          </a:prstGeom>
        </p:spPr>
      </p:pic>
      <p:pic>
        <p:nvPicPr>
          <p:cNvPr id="3" name="Picture 2">
            <a:extLst>
              <a:ext uri="{FF2B5EF4-FFF2-40B4-BE49-F238E27FC236}">
                <a16:creationId xmlns:a16="http://schemas.microsoft.com/office/drawing/2014/main" id="{3C46BEAB-043C-8D97-E249-EFEDBBADD056}"/>
              </a:ext>
            </a:extLst>
          </p:cNvPr>
          <p:cNvPicPr>
            <a:picLocks noChangeAspect="1"/>
          </p:cNvPicPr>
          <p:nvPr/>
        </p:nvPicPr>
        <p:blipFill>
          <a:blip r:embed="rId3"/>
          <a:stretch>
            <a:fillRect/>
          </a:stretch>
        </p:blipFill>
        <p:spPr>
          <a:xfrm>
            <a:off x="5029200" y="514350"/>
            <a:ext cx="3500438" cy="3500438"/>
          </a:xfrm>
          <a:prstGeom prst="rect">
            <a:avLst/>
          </a:prstGeom>
        </p:spPr>
      </p:pic>
    </p:spTree>
    <p:extLst>
      <p:ext uri="{BB962C8B-B14F-4D97-AF65-F5344CB8AC3E}">
        <p14:creationId xmlns:p14="http://schemas.microsoft.com/office/powerpoint/2010/main" val="21172534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C80B1-C419-8B7F-F552-F5B2BA9E7E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C4A501-19C4-F78A-DC46-52A9065C2A27}"/>
              </a:ext>
            </a:extLst>
          </p:cNvPr>
          <p:cNvSpPr>
            <a:spLocks noGrp="1"/>
          </p:cNvSpPr>
          <p:nvPr>
            <p:ph type="title"/>
          </p:nvPr>
        </p:nvSpPr>
        <p:spPr>
          <a:xfrm>
            <a:off x="-22274" y="136519"/>
            <a:ext cx="9154551" cy="994172"/>
          </a:xfrm>
        </p:spPr>
        <p:txBody>
          <a:bodyPr>
            <a:noAutofit/>
          </a:bodyPr>
          <a:lstStyle/>
          <a:p>
            <a:pPr algn="ctr"/>
            <a:r>
              <a:rPr lang="en-US" sz="3400" dirty="0"/>
              <a:t>Orange County Transportation Authority</a:t>
            </a:r>
            <a:br>
              <a:rPr lang="en-US" sz="3400" dirty="0"/>
            </a:br>
            <a:endParaRPr lang="en-US" sz="3400" dirty="0"/>
          </a:p>
        </p:txBody>
      </p:sp>
      <p:pic>
        <p:nvPicPr>
          <p:cNvPr id="5" name="Content Placeholder 4">
            <a:extLst>
              <a:ext uri="{FF2B5EF4-FFF2-40B4-BE49-F238E27FC236}">
                <a16:creationId xmlns:a16="http://schemas.microsoft.com/office/drawing/2014/main" id="{FD77F16E-229E-372D-04DC-B5FF619F0144}"/>
              </a:ext>
            </a:extLst>
          </p:cNvPr>
          <p:cNvPicPr>
            <a:picLocks noGrp="1" noChangeAspect="1"/>
          </p:cNvPicPr>
          <p:nvPr>
            <p:ph idx="1"/>
          </p:nvPr>
        </p:nvPicPr>
        <p:blipFill>
          <a:blip r:embed="rId3"/>
          <a:stretch>
            <a:fillRect/>
          </a:stretch>
        </p:blipFill>
        <p:spPr>
          <a:xfrm>
            <a:off x="381000" y="819150"/>
            <a:ext cx="4645741" cy="3200400"/>
          </a:xfrm>
        </p:spPr>
      </p:pic>
      <p:pic>
        <p:nvPicPr>
          <p:cNvPr id="9" name="Picture 8">
            <a:extLst>
              <a:ext uri="{FF2B5EF4-FFF2-40B4-BE49-F238E27FC236}">
                <a16:creationId xmlns:a16="http://schemas.microsoft.com/office/drawing/2014/main" id="{83EFCA26-9EF1-3BB9-474F-15E5BCE8ECF4}"/>
              </a:ext>
            </a:extLst>
          </p:cNvPr>
          <p:cNvPicPr>
            <a:picLocks noChangeAspect="1"/>
          </p:cNvPicPr>
          <p:nvPr/>
        </p:nvPicPr>
        <p:blipFill>
          <a:blip r:embed="rId4"/>
          <a:stretch>
            <a:fillRect/>
          </a:stretch>
        </p:blipFill>
        <p:spPr>
          <a:xfrm>
            <a:off x="5562600" y="1047750"/>
            <a:ext cx="2789133" cy="2789133"/>
          </a:xfrm>
          <a:prstGeom prst="rect">
            <a:avLst/>
          </a:prstGeom>
        </p:spPr>
      </p:pic>
    </p:spTree>
    <p:extLst>
      <p:ext uri="{BB962C8B-B14F-4D97-AF65-F5344CB8AC3E}">
        <p14:creationId xmlns:p14="http://schemas.microsoft.com/office/powerpoint/2010/main" val="32209637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090E7-A2F6-50E1-FD73-6F9B4C60628C}"/>
              </a:ext>
            </a:extLst>
          </p:cNvPr>
          <p:cNvSpPr>
            <a:spLocks noGrp="1"/>
          </p:cNvSpPr>
          <p:nvPr>
            <p:ph type="title"/>
          </p:nvPr>
        </p:nvSpPr>
        <p:spPr/>
        <p:txBody>
          <a:bodyPr/>
          <a:lstStyle/>
          <a:p>
            <a:r>
              <a:rPr lang="en-US" dirty="0"/>
              <a:t>Granularity of Data</a:t>
            </a:r>
          </a:p>
        </p:txBody>
      </p:sp>
      <p:sp>
        <p:nvSpPr>
          <p:cNvPr id="3" name="Content Placeholder 2">
            <a:extLst>
              <a:ext uri="{FF2B5EF4-FFF2-40B4-BE49-F238E27FC236}">
                <a16:creationId xmlns:a16="http://schemas.microsoft.com/office/drawing/2014/main" id="{297A5360-CCF1-0177-FFAC-8CAF6A34E58B}"/>
              </a:ext>
            </a:extLst>
          </p:cNvPr>
          <p:cNvSpPr>
            <a:spLocks noGrp="1"/>
          </p:cNvSpPr>
          <p:nvPr>
            <p:ph idx="1"/>
          </p:nvPr>
        </p:nvSpPr>
        <p:spPr>
          <a:xfrm>
            <a:off x="533400" y="1200150"/>
            <a:ext cx="7886700" cy="3263504"/>
          </a:xfrm>
        </p:spPr>
        <p:txBody>
          <a:bodyPr>
            <a:normAutofit/>
          </a:bodyPr>
          <a:lstStyle/>
          <a:p>
            <a:r>
              <a:rPr lang="en-US" sz="2550" b="1" dirty="0"/>
              <a:t>What class of e-bike is involved in crash?</a:t>
            </a:r>
          </a:p>
          <a:p>
            <a:r>
              <a:rPr lang="en-US" sz="2550" b="1" dirty="0"/>
              <a:t>Modified or not?</a:t>
            </a:r>
          </a:p>
          <a:p>
            <a:r>
              <a:rPr lang="en-US" sz="2550" b="1" dirty="0"/>
              <a:t>Speed?</a:t>
            </a:r>
          </a:p>
          <a:p>
            <a:r>
              <a:rPr lang="en-US" sz="2550" b="1" dirty="0"/>
              <a:t>Helmet use?</a:t>
            </a:r>
          </a:p>
          <a:p>
            <a:r>
              <a:rPr lang="en-US" sz="2550" b="1" dirty="0"/>
              <a:t>Driving behaviors?</a:t>
            </a:r>
          </a:p>
        </p:txBody>
      </p:sp>
    </p:spTree>
    <p:extLst>
      <p:ext uri="{BB962C8B-B14F-4D97-AF65-F5344CB8AC3E}">
        <p14:creationId xmlns:p14="http://schemas.microsoft.com/office/powerpoint/2010/main" val="249279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45A36D-FFF7-2005-6142-78F92AA80DB0}"/>
              </a:ext>
            </a:extLst>
          </p:cNvPr>
          <p:cNvPicPr>
            <a:picLocks noChangeAspect="1"/>
          </p:cNvPicPr>
          <p:nvPr/>
        </p:nvPicPr>
        <p:blipFill>
          <a:blip r:embed="rId3"/>
          <a:stretch>
            <a:fillRect/>
          </a:stretch>
        </p:blipFill>
        <p:spPr>
          <a:xfrm>
            <a:off x="194084" y="43240"/>
            <a:ext cx="1621858" cy="1932427"/>
          </a:xfrm>
          <a:prstGeom prst="rect">
            <a:avLst/>
          </a:prstGeom>
        </p:spPr>
      </p:pic>
      <p:pic>
        <p:nvPicPr>
          <p:cNvPr id="7" name="Picture 6">
            <a:extLst>
              <a:ext uri="{FF2B5EF4-FFF2-40B4-BE49-F238E27FC236}">
                <a16:creationId xmlns:a16="http://schemas.microsoft.com/office/drawing/2014/main" id="{F313EDF3-BC7A-1ABB-C724-20E4BF1CAEC5}"/>
              </a:ext>
            </a:extLst>
          </p:cNvPr>
          <p:cNvPicPr>
            <a:picLocks noChangeAspect="1"/>
          </p:cNvPicPr>
          <p:nvPr/>
        </p:nvPicPr>
        <p:blipFill>
          <a:blip r:embed="rId4"/>
          <a:stretch>
            <a:fillRect/>
          </a:stretch>
        </p:blipFill>
        <p:spPr>
          <a:xfrm>
            <a:off x="2577375" y="83548"/>
            <a:ext cx="3211991" cy="768584"/>
          </a:xfrm>
          <a:prstGeom prst="rect">
            <a:avLst/>
          </a:prstGeom>
        </p:spPr>
      </p:pic>
      <p:pic>
        <p:nvPicPr>
          <p:cNvPr id="9" name="Picture 8">
            <a:extLst>
              <a:ext uri="{FF2B5EF4-FFF2-40B4-BE49-F238E27FC236}">
                <a16:creationId xmlns:a16="http://schemas.microsoft.com/office/drawing/2014/main" id="{C1E497ED-53A3-BE13-0A45-3B0FEEB935B0}"/>
              </a:ext>
            </a:extLst>
          </p:cNvPr>
          <p:cNvPicPr>
            <a:picLocks noChangeAspect="1"/>
          </p:cNvPicPr>
          <p:nvPr/>
        </p:nvPicPr>
        <p:blipFill>
          <a:blip r:embed="rId5"/>
          <a:stretch>
            <a:fillRect/>
          </a:stretch>
        </p:blipFill>
        <p:spPr>
          <a:xfrm>
            <a:off x="6999694" y="2402223"/>
            <a:ext cx="1621858" cy="1558254"/>
          </a:xfrm>
          <a:prstGeom prst="rect">
            <a:avLst/>
          </a:prstGeom>
        </p:spPr>
      </p:pic>
      <p:pic>
        <p:nvPicPr>
          <p:cNvPr id="11" name="Picture 10">
            <a:extLst>
              <a:ext uri="{FF2B5EF4-FFF2-40B4-BE49-F238E27FC236}">
                <a16:creationId xmlns:a16="http://schemas.microsoft.com/office/drawing/2014/main" id="{D80EDCEA-688E-3E91-CE9E-500B2FF73D69}"/>
              </a:ext>
            </a:extLst>
          </p:cNvPr>
          <p:cNvPicPr>
            <a:picLocks noChangeAspect="1"/>
          </p:cNvPicPr>
          <p:nvPr/>
        </p:nvPicPr>
        <p:blipFill>
          <a:blip r:embed="rId6"/>
          <a:stretch>
            <a:fillRect/>
          </a:stretch>
        </p:blipFill>
        <p:spPr>
          <a:xfrm>
            <a:off x="180016" y="3312693"/>
            <a:ext cx="3929811" cy="871964"/>
          </a:xfrm>
          <a:prstGeom prst="rect">
            <a:avLst/>
          </a:prstGeom>
        </p:spPr>
      </p:pic>
      <p:pic>
        <p:nvPicPr>
          <p:cNvPr id="13" name="Picture 12">
            <a:extLst>
              <a:ext uri="{FF2B5EF4-FFF2-40B4-BE49-F238E27FC236}">
                <a16:creationId xmlns:a16="http://schemas.microsoft.com/office/drawing/2014/main" id="{755EE9F3-1E8C-D210-53FF-CE4BE5093AEF}"/>
              </a:ext>
            </a:extLst>
          </p:cNvPr>
          <p:cNvPicPr>
            <a:picLocks noChangeAspect="1"/>
          </p:cNvPicPr>
          <p:nvPr/>
        </p:nvPicPr>
        <p:blipFill>
          <a:blip r:embed="rId7"/>
          <a:stretch>
            <a:fillRect/>
          </a:stretch>
        </p:blipFill>
        <p:spPr>
          <a:xfrm>
            <a:off x="6888951" y="106269"/>
            <a:ext cx="1843345" cy="1836200"/>
          </a:xfrm>
          <a:prstGeom prst="rect">
            <a:avLst/>
          </a:prstGeom>
        </p:spPr>
      </p:pic>
      <p:pic>
        <p:nvPicPr>
          <p:cNvPr id="17" name="Picture 16">
            <a:extLst>
              <a:ext uri="{FF2B5EF4-FFF2-40B4-BE49-F238E27FC236}">
                <a16:creationId xmlns:a16="http://schemas.microsoft.com/office/drawing/2014/main" id="{04C005E4-3824-EB4D-5776-C9204599906F}"/>
              </a:ext>
            </a:extLst>
          </p:cNvPr>
          <p:cNvPicPr>
            <a:picLocks noChangeAspect="1"/>
          </p:cNvPicPr>
          <p:nvPr/>
        </p:nvPicPr>
        <p:blipFill>
          <a:blip r:embed="rId8"/>
          <a:stretch>
            <a:fillRect/>
          </a:stretch>
        </p:blipFill>
        <p:spPr>
          <a:xfrm>
            <a:off x="389252" y="2268540"/>
            <a:ext cx="2825246" cy="681956"/>
          </a:xfrm>
          <a:prstGeom prst="rect">
            <a:avLst/>
          </a:prstGeom>
        </p:spPr>
      </p:pic>
      <p:pic>
        <p:nvPicPr>
          <p:cNvPr id="19" name="Picture 18">
            <a:extLst>
              <a:ext uri="{FF2B5EF4-FFF2-40B4-BE49-F238E27FC236}">
                <a16:creationId xmlns:a16="http://schemas.microsoft.com/office/drawing/2014/main" id="{F00C9467-7B74-8183-852B-36C7A3ABF78C}"/>
              </a:ext>
            </a:extLst>
          </p:cNvPr>
          <p:cNvPicPr>
            <a:picLocks noChangeAspect="1"/>
          </p:cNvPicPr>
          <p:nvPr/>
        </p:nvPicPr>
        <p:blipFill>
          <a:blip r:embed="rId9"/>
          <a:stretch>
            <a:fillRect/>
          </a:stretch>
        </p:blipFill>
        <p:spPr>
          <a:xfrm>
            <a:off x="4526671" y="3181350"/>
            <a:ext cx="1911615" cy="614448"/>
          </a:xfrm>
          <a:prstGeom prst="rect">
            <a:avLst/>
          </a:prstGeom>
        </p:spPr>
      </p:pic>
      <p:pic>
        <p:nvPicPr>
          <p:cNvPr id="21" name="Picture 20">
            <a:extLst>
              <a:ext uri="{FF2B5EF4-FFF2-40B4-BE49-F238E27FC236}">
                <a16:creationId xmlns:a16="http://schemas.microsoft.com/office/drawing/2014/main" id="{7567AEE5-7402-7EBC-3592-B8749249B0F8}"/>
              </a:ext>
            </a:extLst>
          </p:cNvPr>
          <p:cNvPicPr>
            <a:picLocks noChangeAspect="1"/>
          </p:cNvPicPr>
          <p:nvPr/>
        </p:nvPicPr>
        <p:blipFill>
          <a:blip r:embed="rId10"/>
          <a:stretch>
            <a:fillRect/>
          </a:stretch>
        </p:blipFill>
        <p:spPr>
          <a:xfrm>
            <a:off x="4114682" y="1066502"/>
            <a:ext cx="2457794" cy="614448"/>
          </a:xfrm>
          <a:prstGeom prst="rect">
            <a:avLst/>
          </a:prstGeom>
        </p:spPr>
      </p:pic>
      <p:pic>
        <p:nvPicPr>
          <p:cNvPr id="23" name="Picture 22">
            <a:extLst>
              <a:ext uri="{FF2B5EF4-FFF2-40B4-BE49-F238E27FC236}">
                <a16:creationId xmlns:a16="http://schemas.microsoft.com/office/drawing/2014/main" id="{A5513AA1-5D4C-90B6-0FD3-498B4A74B5DC}"/>
              </a:ext>
            </a:extLst>
          </p:cNvPr>
          <p:cNvPicPr>
            <a:picLocks noChangeAspect="1"/>
          </p:cNvPicPr>
          <p:nvPr/>
        </p:nvPicPr>
        <p:blipFill>
          <a:blip r:embed="rId11"/>
          <a:stretch>
            <a:fillRect/>
          </a:stretch>
        </p:blipFill>
        <p:spPr>
          <a:xfrm>
            <a:off x="2064539" y="1571593"/>
            <a:ext cx="2202171" cy="552968"/>
          </a:xfrm>
          <a:prstGeom prst="rect">
            <a:avLst/>
          </a:prstGeom>
        </p:spPr>
      </p:pic>
      <p:pic>
        <p:nvPicPr>
          <p:cNvPr id="25" name="Picture 24">
            <a:extLst>
              <a:ext uri="{FF2B5EF4-FFF2-40B4-BE49-F238E27FC236}">
                <a16:creationId xmlns:a16="http://schemas.microsoft.com/office/drawing/2014/main" id="{1F0B9FE1-1AC2-2984-ADCB-B3540D2070AD}"/>
              </a:ext>
            </a:extLst>
          </p:cNvPr>
          <p:cNvPicPr>
            <a:picLocks noChangeAspect="1"/>
          </p:cNvPicPr>
          <p:nvPr/>
        </p:nvPicPr>
        <p:blipFill>
          <a:blip r:embed="rId12"/>
          <a:stretch>
            <a:fillRect/>
          </a:stretch>
        </p:blipFill>
        <p:spPr>
          <a:xfrm>
            <a:off x="4344875" y="2015204"/>
            <a:ext cx="2093411" cy="614448"/>
          </a:xfrm>
          <a:prstGeom prst="rect">
            <a:avLst/>
          </a:prstGeom>
        </p:spPr>
      </p:pic>
    </p:spTree>
    <p:extLst>
      <p:ext uri="{BB962C8B-B14F-4D97-AF65-F5344CB8AC3E}">
        <p14:creationId xmlns:p14="http://schemas.microsoft.com/office/powerpoint/2010/main" val="29174492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text&#10;&#10;Description automatically generated">
            <a:extLst>
              <a:ext uri="{FF2B5EF4-FFF2-40B4-BE49-F238E27FC236}">
                <a16:creationId xmlns:a16="http://schemas.microsoft.com/office/drawing/2014/main" id="{0C3846F5-B45A-482B-AA5E-1B9D729573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6082" y="514350"/>
            <a:ext cx="5771835" cy="1676400"/>
          </a:xfrm>
          <a:prstGeom prst="rect">
            <a:avLst/>
          </a:prstGeom>
        </p:spPr>
      </p:pic>
      <p:sp>
        <p:nvSpPr>
          <p:cNvPr id="5" name="Title 4">
            <a:extLst>
              <a:ext uri="{FF2B5EF4-FFF2-40B4-BE49-F238E27FC236}">
                <a16:creationId xmlns:a16="http://schemas.microsoft.com/office/drawing/2014/main" id="{0EACF1E6-7BE0-9C98-9A26-50FC750B8674}"/>
              </a:ext>
            </a:extLst>
          </p:cNvPr>
          <p:cNvSpPr>
            <a:spLocks noGrp="1"/>
          </p:cNvSpPr>
          <p:nvPr>
            <p:ph type="title"/>
          </p:nvPr>
        </p:nvSpPr>
        <p:spPr>
          <a:xfrm>
            <a:off x="381000" y="2724150"/>
            <a:ext cx="8229600" cy="620712"/>
          </a:xfrm>
        </p:spPr>
        <p:txBody>
          <a:bodyPr/>
          <a:lstStyle/>
          <a:p>
            <a:pPr algn="ctr"/>
            <a:r>
              <a:rPr lang="en-US" dirty="0"/>
              <a:t>Thank you</a:t>
            </a:r>
            <a:br>
              <a:rPr lang="en-US" dirty="0"/>
            </a:br>
            <a:r>
              <a:rPr lang="en-US" dirty="0"/>
              <a:t>burrusss@hs.uci.edu</a:t>
            </a:r>
          </a:p>
        </p:txBody>
      </p:sp>
    </p:spTree>
    <p:extLst>
      <p:ext uri="{BB962C8B-B14F-4D97-AF65-F5344CB8AC3E}">
        <p14:creationId xmlns:p14="http://schemas.microsoft.com/office/powerpoint/2010/main" val="13953726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465E5-8EF2-333A-E0CF-0FBD402DB067}"/>
              </a:ext>
            </a:extLst>
          </p:cNvPr>
          <p:cNvSpPr>
            <a:spLocks noGrp="1"/>
          </p:cNvSpPr>
          <p:nvPr>
            <p:ph type="title"/>
          </p:nvPr>
        </p:nvSpPr>
        <p:spPr/>
        <p:txBody>
          <a:bodyPr/>
          <a:lstStyle/>
          <a:p>
            <a:r>
              <a:rPr lang="en-US" dirty="0"/>
              <a:t>The Washington Connection	</a:t>
            </a:r>
          </a:p>
        </p:txBody>
      </p:sp>
      <p:sp>
        <p:nvSpPr>
          <p:cNvPr id="3" name="Content Placeholder 2">
            <a:extLst>
              <a:ext uri="{FF2B5EF4-FFF2-40B4-BE49-F238E27FC236}">
                <a16:creationId xmlns:a16="http://schemas.microsoft.com/office/drawing/2014/main" id="{5FD7F508-6BCA-F20F-AD54-F3D1B4A690C7}"/>
              </a:ext>
            </a:extLst>
          </p:cNvPr>
          <p:cNvSpPr>
            <a:spLocks noGrp="1"/>
          </p:cNvSpPr>
          <p:nvPr>
            <p:ph idx="1"/>
          </p:nvPr>
        </p:nvSpPr>
        <p:spPr/>
        <p:txBody>
          <a:bodyPr>
            <a:normAutofit fontScale="85000" lnSpcReduction="20000"/>
          </a:bodyPr>
          <a:lstStyle/>
          <a:p>
            <a:r>
              <a:rPr lang="en-US" b="1" dirty="0"/>
              <a:t>Emma Zimmerman</a:t>
            </a:r>
          </a:p>
          <a:p>
            <a:r>
              <a:rPr lang="en-US" dirty="0"/>
              <a:t>Senior Congressional Lobbyist</a:t>
            </a:r>
          </a:p>
          <a:p>
            <a:r>
              <a:rPr lang="en-US" dirty="0"/>
              <a:t>ACS Division of Advocacy and Health Policy</a:t>
            </a:r>
          </a:p>
        </p:txBody>
      </p:sp>
    </p:spTree>
    <p:extLst>
      <p:ext uri="{BB962C8B-B14F-4D97-AF65-F5344CB8AC3E}">
        <p14:creationId xmlns:p14="http://schemas.microsoft.com/office/powerpoint/2010/main" val="11683009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96FA4-BF60-C957-01EA-F336B6FD435C}"/>
              </a:ext>
            </a:extLst>
          </p:cNvPr>
          <p:cNvSpPr>
            <a:spLocks noGrp="1"/>
          </p:cNvSpPr>
          <p:nvPr>
            <p:ph type="title"/>
          </p:nvPr>
        </p:nvSpPr>
        <p:spPr/>
        <p:txBody>
          <a:bodyPr/>
          <a:lstStyle/>
          <a:p>
            <a:r>
              <a:rPr lang="en-US" sz="2800" dirty="0"/>
              <a:t>ACS Division of Advocacy and Health Policy</a:t>
            </a:r>
            <a:br>
              <a:rPr lang="en-US" sz="2800" dirty="0"/>
            </a:br>
            <a:endParaRPr lang="en-US" sz="2800" dirty="0"/>
          </a:p>
        </p:txBody>
      </p:sp>
      <p:sp>
        <p:nvSpPr>
          <p:cNvPr id="3" name="Content Placeholder 2">
            <a:extLst>
              <a:ext uri="{FF2B5EF4-FFF2-40B4-BE49-F238E27FC236}">
                <a16:creationId xmlns:a16="http://schemas.microsoft.com/office/drawing/2014/main" id="{8F5DE954-140D-B438-03BB-12C8F053F699}"/>
              </a:ext>
            </a:extLst>
          </p:cNvPr>
          <p:cNvSpPr>
            <a:spLocks noGrp="1"/>
          </p:cNvSpPr>
          <p:nvPr>
            <p:ph idx="1"/>
          </p:nvPr>
        </p:nvSpPr>
        <p:spPr>
          <a:xfrm>
            <a:off x="457200" y="742951"/>
            <a:ext cx="8229600" cy="3382168"/>
          </a:xfrm>
        </p:spPr>
        <p:txBody>
          <a:bodyPr/>
          <a:lstStyle/>
          <a:p>
            <a:r>
              <a:rPr lang="en-US" sz="1400" dirty="0"/>
              <a:t>The ACS Division of Advocacy and Health Policy (DAHP) houses:</a:t>
            </a:r>
          </a:p>
          <a:p>
            <a:pPr marL="342900" indent="-342900">
              <a:buFont typeface="Arial" panose="020B0604020202020204" pitchFamily="34" charset="0"/>
              <a:buChar char="•"/>
            </a:pPr>
            <a:r>
              <a:rPr lang="en-US" sz="1400" dirty="0"/>
              <a:t>Quality Affairs </a:t>
            </a:r>
          </a:p>
          <a:p>
            <a:pPr marL="342900" indent="-342900">
              <a:buFont typeface="Arial" panose="020B0604020202020204" pitchFamily="34" charset="0"/>
              <a:buChar char="•"/>
            </a:pPr>
            <a:r>
              <a:rPr lang="en-US" sz="1400" dirty="0"/>
              <a:t>Regulatory Affairs </a:t>
            </a:r>
          </a:p>
          <a:p>
            <a:pPr marL="342900" indent="-342900">
              <a:buFont typeface="Arial" panose="020B0604020202020204" pitchFamily="34" charset="0"/>
              <a:buChar char="•"/>
            </a:pPr>
            <a:r>
              <a:rPr lang="en-US" sz="1400" b="1" dirty="0">
                <a:solidFill>
                  <a:schemeClr val="tx1"/>
                </a:solidFill>
              </a:rPr>
              <a:t>Legislative and Political Affairs </a:t>
            </a:r>
          </a:p>
          <a:p>
            <a:pPr marL="342900" indent="-342900">
              <a:buFont typeface="Arial" panose="020B0604020202020204" pitchFamily="34" charset="0"/>
              <a:buChar char="•"/>
            </a:pPr>
            <a:r>
              <a:rPr lang="en-US" sz="1400" dirty="0"/>
              <a:t>Health Policy Development </a:t>
            </a:r>
          </a:p>
          <a:p>
            <a:pPr marL="342900" indent="-342900">
              <a:buFont typeface="Arial" panose="020B0604020202020204" pitchFamily="34" charset="0"/>
              <a:buChar char="•"/>
            </a:pPr>
            <a:r>
              <a:rPr lang="en-US" sz="1400" dirty="0"/>
              <a:t>State Affairs </a:t>
            </a:r>
          </a:p>
          <a:p>
            <a:pPr marL="342900" indent="-342900">
              <a:buFont typeface="Arial" panose="020B0604020202020204" pitchFamily="34" charset="0"/>
              <a:buChar char="•"/>
            </a:pPr>
            <a:r>
              <a:rPr lang="en-US" sz="1400" dirty="0"/>
              <a:t>ACS Professional Association (ACSPA)</a:t>
            </a:r>
          </a:p>
          <a:p>
            <a:pPr marL="800100" lvl="1" indent="-342900">
              <a:buFont typeface="Arial" panose="020B0604020202020204" pitchFamily="34" charset="0"/>
              <a:buChar char="•"/>
            </a:pPr>
            <a:r>
              <a:rPr lang="en-US" sz="1400" dirty="0"/>
              <a:t>SurgeonsVoice</a:t>
            </a:r>
          </a:p>
          <a:p>
            <a:pPr marL="800100" lvl="1" indent="-342900">
              <a:buFont typeface="Arial" panose="020B0604020202020204" pitchFamily="34" charset="0"/>
              <a:buChar char="•"/>
            </a:pPr>
            <a:r>
              <a:rPr lang="en-US" sz="1400" dirty="0"/>
              <a:t>SurgeonsPAC</a:t>
            </a:r>
          </a:p>
          <a:p>
            <a:r>
              <a:rPr lang="en-US" sz="1400" dirty="0"/>
              <a:t>The DAHP team manages and implements the College’s health policy agenda and grassroots (SurgeonsVoice) and political (SurgeonsPAC) activities. </a:t>
            </a:r>
          </a:p>
          <a:p>
            <a:endParaRPr lang="en-US" sz="1400" dirty="0"/>
          </a:p>
          <a:p>
            <a:pPr marL="342900" indent="-342900">
              <a:buFont typeface="Arial" panose="020B0604020202020204" pitchFamily="34" charset="0"/>
              <a:buChar char="•"/>
            </a:pPr>
            <a:endParaRPr lang="en-US" sz="1400" dirty="0"/>
          </a:p>
        </p:txBody>
      </p:sp>
    </p:spTree>
    <p:extLst>
      <p:ext uri="{BB962C8B-B14F-4D97-AF65-F5344CB8AC3E}">
        <p14:creationId xmlns:p14="http://schemas.microsoft.com/office/powerpoint/2010/main" val="41611153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88F8407-5899-E42D-9219-1707885B77D2}"/>
              </a:ext>
            </a:extLst>
          </p:cNvPr>
          <p:cNvSpPr>
            <a:spLocks noGrp="1"/>
          </p:cNvSpPr>
          <p:nvPr>
            <p:ph sz="half" idx="1"/>
          </p:nvPr>
        </p:nvSpPr>
        <p:spPr>
          <a:xfrm>
            <a:off x="6477000" y="1009650"/>
            <a:ext cx="2209800" cy="3124200"/>
          </a:xfrm>
        </p:spPr>
        <p:txBody>
          <a:bodyPr/>
          <a:lstStyle/>
          <a:p>
            <a:r>
              <a:rPr lang="en-US" dirty="0"/>
              <a:t>PAC Giving</a:t>
            </a:r>
          </a:p>
          <a:p>
            <a:pPr marL="342900" indent="-342900">
              <a:buFont typeface="Arial" panose="020B0604020202020204" pitchFamily="34" charset="0"/>
              <a:buChar char="•"/>
            </a:pPr>
            <a:r>
              <a:rPr lang="en-US" sz="1200" b="0" dirty="0"/>
              <a:t>ACS Fellows and staff contributing to SurgeonsPAC</a:t>
            </a:r>
          </a:p>
          <a:p>
            <a:pPr marL="342900" indent="-342900">
              <a:buFont typeface="Arial" panose="020B0604020202020204" pitchFamily="34" charset="0"/>
              <a:buChar char="•"/>
            </a:pPr>
            <a:r>
              <a:rPr lang="en-US" sz="1200" b="0" dirty="0"/>
              <a:t>SurgeonsPAC supporting congressional candidates who are aligned on ACS policy priorities</a:t>
            </a:r>
          </a:p>
          <a:p>
            <a:pPr marL="342900" indent="-342900">
              <a:buFont typeface="Arial" panose="020B0604020202020204" pitchFamily="34" charset="0"/>
              <a:buChar char="•"/>
            </a:pPr>
            <a:r>
              <a:rPr lang="en-US" sz="1200" b="0" dirty="0"/>
              <a:t>SurgeonsPAC contributions give ACS regular, direct access to lawmakers and help build ongoing relationships </a:t>
            </a:r>
          </a:p>
          <a:p>
            <a:endParaRPr lang="en-US" dirty="0"/>
          </a:p>
        </p:txBody>
      </p:sp>
      <p:sp>
        <p:nvSpPr>
          <p:cNvPr id="5" name="Content Placeholder 4">
            <a:extLst>
              <a:ext uri="{FF2B5EF4-FFF2-40B4-BE49-F238E27FC236}">
                <a16:creationId xmlns:a16="http://schemas.microsoft.com/office/drawing/2014/main" id="{410056A9-5052-6D96-2803-4DAF146CC669}"/>
              </a:ext>
            </a:extLst>
          </p:cNvPr>
          <p:cNvSpPr>
            <a:spLocks noGrp="1"/>
          </p:cNvSpPr>
          <p:nvPr>
            <p:ph sz="half" idx="10"/>
          </p:nvPr>
        </p:nvSpPr>
        <p:spPr>
          <a:xfrm>
            <a:off x="3505200" y="945573"/>
            <a:ext cx="2286000" cy="3124200"/>
          </a:xfrm>
        </p:spPr>
        <p:txBody>
          <a:bodyPr/>
          <a:lstStyle/>
          <a:p>
            <a:r>
              <a:rPr lang="en-US" dirty="0"/>
              <a:t>Grassroots Advocacy </a:t>
            </a:r>
          </a:p>
          <a:p>
            <a:pPr marL="342900" indent="-342900">
              <a:buFont typeface="Arial" panose="020B0604020202020204" pitchFamily="34" charset="0"/>
              <a:buChar char="•"/>
            </a:pPr>
            <a:r>
              <a:rPr lang="en-US" sz="1200" b="0" dirty="0"/>
              <a:t>ACS Fellows participating in action alerts through SurgeonsVoice</a:t>
            </a:r>
          </a:p>
          <a:p>
            <a:pPr marL="342900" indent="-342900">
              <a:buFont typeface="Arial" panose="020B0604020202020204" pitchFamily="34" charset="0"/>
              <a:buChar char="•"/>
            </a:pPr>
            <a:r>
              <a:rPr lang="en-US" sz="1200" b="0" dirty="0"/>
              <a:t>Meeting with your members of Congress in-district through Advocacy at Home or Where Seconds Matter</a:t>
            </a:r>
          </a:p>
          <a:p>
            <a:pPr marL="342900" indent="-342900">
              <a:buFont typeface="Arial" panose="020B0604020202020204" pitchFamily="34" charset="0"/>
              <a:buChar char="•"/>
            </a:pPr>
            <a:r>
              <a:rPr lang="en-US" sz="1200" b="0" dirty="0"/>
              <a:t>Participating in the Hill Day at Leadership and Advocacy Summit</a:t>
            </a:r>
          </a:p>
        </p:txBody>
      </p:sp>
      <p:sp>
        <p:nvSpPr>
          <p:cNvPr id="2" name="Title 1">
            <a:extLst>
              <a:ext uri="{FF2B5EF4-FFF2-40B4-BE49-F238E27FC236}">
                <a16:creationId xmlns:a16="http://schemas.microsoft.com/office/drawing/2014/main" id="{4E03B3DD-8B2F-C40E-AB7A-A9BAB9F1809C}"/>
              </a:ext>
            </a:extLst>
          </p:cNvPr>
          <p:cNvSpPr>
            <a:spLocks noGrp="1"/>
          </p:cNvSpPr>
          <p:nvPr>
            <p:ph type="title"/>
          </p:nvPr>
        </p:nvSpPr>
        <p:spPr/>
        <p:txBody>
          <a:bodyPr/>
          <a:lstStyle/>
          <a:p>
            <a:r>
              <a:rPr lang="en-US" sz="2800" dirty="0"/>
              <a:t>How the ACS Engages with Congress</a:t>
            </a:r>
          </a:p>
        </p:txBody>
      </p:sp>
      <p:sp>
        <p:nvSpPr>
          <p:cNvPr id="8" name="Content Placeholder 3">
            <a:extLst>
              <a:ext uri="{FF2B5EF4-FFF2-40B4-BE49-F238E27FC236}">
                <a16:creationId xmlns:a16="http://schemas.microsoft.com/office/drawing/2014/main" id="{B6D4EA62-5F19-C49F-4354-EEAFBAB061A3}"/>
              </a:ext>
            </a:extLst>
          </p:cNvPr>
          <p:cNvSpPr txBox="1">
            <a:spLocks/>
          </p:cNvSpPr>
          <p:nvPr/>
        </p:nvSpPr>
        <p:spPr>
          <a:xfrm>
            <a:off x="609600" y="971550"/>
            <a:ext cx="2209800" cy="3124200"/>
          </a:xfrm>
          <a:prstGeom prst="rect">
            <a:avLst/>
          </a:prstGeom>
        </p:spPr>
        <p:txBody>
          <a:bodyPr/>
          <a:lstStyle>
            <a:lvl1pPr marL="0" indent="0" algn="l" defTabSz="914400" rtl="0" eaLnBrk="1" latinLnBrk="0" hangingPunct="1">
              <a:lnSpc>
                <a:spcPct val="90000"/>
              </a:lnSpc>
              <a:spcBef>
                <a:spcPts val="1000"/>
              </a:spcBef>
              <a:buFontTx/>
              <a:buNone/>
              <a:defRPr sz="2100" b="1" i="0" kern="1200" baseline="0">
                <a:solidFill>
                  <a:srgbClr val="0F2144"/>
                </a:solidFill>
                <a:latin typeface="Helvetica" pitchFamily="2" charset="0"/>
                <a:ea typeface="+mn-ea"/>
                <a:cs typeface="+mn-cs"/>
              </a:defRPr>
            </a:lvl1pPr>
            <a:lvl2pPr marL="457200" indent="0" algn="l" defTabSz="914400" rtl="0" eaLnBrk="1" latinLnBrk="0" hangingPunct="1">
              <a:lnSpc>
                <a:spcPct val="90000"/>
              </a:lnSpc>
              <a:spcBef>
                <a:spcPts val="500"/>
              </a:spcBef>
              <a:buFontTx/>
              <a:buNone/>
              <a:defRPr sz="2100" kern="1200" baseline="0">
                <a:solidFill>
                  <a:srgbClr val="0F2144"/>
                </a:solidFill>
                <a:latin typeface="Helvetica" pitchFamily="2" charset="0"/>
                <a:ea typeface="+mn-ea"/>
                <a:cs typeface="+mn-cs"/>
              </a:defRPr>
            </a:lvl2pPr>
            <a:lvl3pPr marL="1143000" indent="-228600" algn="l" defTabSz="914400" rtl="0" eaLnBrk="1" latinLnBrk="0" hangingPunct="1">
              <a:lnSpc>
                <a:spcPct val="90000"/>
              </a:lnSpc>
              <a:spcBef>
                <a:spcPts val="500"/>
              </a:spcBef>
              <a:buFontTx/>
              <a:buNone/>
              <a:defRPr sz="2000" kern="1200">
                <a:solidFill>
                  <a:srgbClr val="0F2144"/>
                </a:solidFill>
                <a:latin typeface="Helvetica" pitchFamily="2" charset="0"/>
                <a:ea typeface="+mn-ea"/>
                <a:cs typeface="+mn-cs"/>
              </a:defRPr>
            </a:lvl3pPr>
            <a:lvl4pPr marL="1600200" indent="-228600" algn="l" defTabSz="914400" rtl="0" eaLnBrk="1" latinLnBrk="0" hangingPunct="1">
              <a:lnSpc>
                <a:spcPct val="90000"/>
              </a:lnSpc>
              <a:spcBef>
                <a:spcPts val="500"/>
              </a:spcBef>
              <a:buFontTx/>
              <a:buNone/>
              <a:defRPr sz="1800" kern="1200">
                <a:solidFill>
                  <a:srgbClr val="0F2144"/>
                </a:solidFill>
                <a:latin typeface="Helvetica" pitchFamily="2" charset="0"/>
                <a:ea typeface="+mn-ea"/>
                <a:cs typeface="+mn-cs"/>
              </a:defRPr>
            </a:lvl4pPr>
            <a:lvl5pPr marL="2057400" indent="-228600" algn="l" defTabSz="914400" rtl="0" eaLnBrk="1" latinLnBrk="0" hangingPunct="1">
              <a:lnSpc>
                <a:spcPct val="90000"/>
              </a:lnSpc>
              <a:spcBef>
                <a:spcPts val="500"/>
              </a:spcBef>
              <a:buFontTx/>
              <a:buNone/>
              <a:defRPr sz="1800" kern="1200">
                <a:solidFill>
                  <a:srgbClr val="0F2144"/>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Direct Lobbying</a:t>
            </a:r>
          </a:p>
          <a:p>
            <a:pPr marL="342900" indent="-342900">
              <a:buFont typeface="Arial" panose="020B0604020202020204" pitchFamily="34" charset="0"/>
              <a:buChar char="•"/>
            </a:pPr>
            <a:r>
              <a:rPr lang="en-US" sz="1200" b="0" dirty="0"/>
              <a:t>Meeting with members of Congress and staff to relay ACS positions </a:t>
            </a:r>
          </a:p>
          <a:p>
            <a:pPr marL="342900" indent="-342900">
              <a:buFont typeface="Arial" panose="020B0604020202020204" pitchFamily="34" charset="0"/>
              <a:buChar char="•"/>
            </a:pPr>
            <a:r>
              <a:rPr lang="en-US" sz="1200" b="0" dirty="0"/>
              <a:t>Working with congressional staff to draft and amend legislation </a:t>
            </a:r>
          </a:p>
          <a:p>
            <a:pPr marL="342900" indent="-342900">
              <a:buFont typeface="Arial" panose="020B0604020202020204" pitchFamily="34" charset="0"/>
              <a:buChar char="•"/>
            </a:pPr>
            <a:r>
              <a:rPr lang="en-US" sz="1200" b="0" dirty="0"/>
              <a:t>Monitoring legislative landscape </a:t>
            </a:r>
          </a:p>
          <a:p>
            <a:pPr marL="342900" indent="-342900">
              <a:buFont typeface="Arial" panose="020B0604020202020204" pitchFamily="34" charset="0"/>
              <a:buChar char="•"/>
            </a:pPr>
            <a:r>
              <a:rPr lang="en-US" sz="1200" b="0" dirty="0"/>
              <a:t>Engaging with additional stakeholders/coalition partners on shared goals</a:t>
            </a:r>
          </a:p>
        </p:txBody>
      </p:sp>
    </p:spTree>
    <p:extLst>
      <p:ext uri="{BB962C8B-B14F-4D97-AF65-F5344CB8AC3E}">
        <p14:creationId xmlns:p14="http://schemas.microsoft.com/office/powerpoint/2010/main" val="420361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1000"/>
                                        <p:tgtEl>
                                          <p:spTgt spid="4">
                                            <p:txEl>
                                              <p:pRg st="0" end="0"/>
                                            </p:txEl>
                                          </p:spTgt>
                                        </p:tgtEl>
                                      </p:cBhvr>
                                    </p:animEffect>
                                    <p:anim calcmode="lin" valueType="num">
                                      <p:cBhvr>
                                        <p:cTn id="2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1" end="1"/>
                                            </p:txEl>
                                          </p:spTgt>
                                        </p:tgtEl>
                                        <p:attrNameLst>
                                          <p:attrName>style.visibility</p:attrName>
                                        </p:attrNameLst>
                                      </p:cBhvr>
                                      <p:to>
                                        <p:strVal val="visible"/>
                                      </p:to>
                                    </p:set>
                                    <p:animEffect transition="in" filter="fade">
                                      <p:cBhvr>
                                        <p:cTn id="28" dur="1000"/>
                                        <p:tgtEl>
                                          <p:spTgt spid="8">
                                            <p:txEl>
                                              <p:pRg st="1" end="1"/>
                                            </p:txEl>
                                          </p:spTgt>
                                        </p:tgtEl>
                                      </p:cBhvr>
                                    </p:animEffect>
                                    <p:anim calcmode="lin" valueType="num">
                                      <p:cBhvr>
                                        <p:cTn id="29"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animEffect transition="in" filter="fade">
                                      <p:cBhvr>
                                        <p:cTn id="35" dur="1000"/>
                                        <p:tgtEl>
                                          <p:spTgt spid="8">
                                            <p:txEl>
                                              <p:pRg st="2" end="2"/>
                                            </p:txEl>
                                          </p:spTgt>
                                        </p:tgtEl>
                                      </p:cBhvr>
                                    </p:animEffect>
                                    <p:anim calcmode="lin" valueType="num">
                                      <p:cBhvr>
                                        <p:cTn id="36"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8">
                                            <p:txEl>
                                              <p:pRg st="3" end="3"/>
                                            </p:txEl>
                                          </p:spTgt>
                                        </p:tgtEl>
                                        <p:attrNameLst>
                                          <p:attrName>style.visibility</p:attrName>
                                        </p:attrNameLst>
                                      </p:cBhvr>
                                      <p:to>
                                        <p:strVal val="visible"/>
                                      </p:to>
                                    </p:set>
                                    <p:animEffect transition="in" filter="fade">
                                      <p:cBhvr>
                                        <p:cTn id="42" dur="1000"/>
                                        <p:tgtEl>
                                          <p:spTgt spid="8">
                                            <p:txEl>
                                              <p:pRg st="3" end="3"/>
                                            </p:txEl>
                                          </p:spTgt>
                                        </p:tgtEl>
                                      </p:cBhvr>
                                    </p:animEffect>
                                    <p:anim calcmode="lin" valueType="num">
                                      <p:cBhvr>
                                        <p:cTn id="43"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8">
                                            <p:txEl>
                                              <p:pRg st="4" end="4"/>
                                            </p:txEl>
                                          </p:spTgt>
                                        </p:tgtEl>
                                        <p:attrNameLst>
                                          <p:attrName>style.visibility</p:attrName>
                                        </p:attrNameLst>
                                      </p:cBhvr>
                                      <p:to>
                                        <p:strVal val="visible"/>
                                      </p:to>
                                    </p:set>
                                    <p:animEffect transition="in" filter="fade">
                                      <p:cBhvr>
                                        <p:cTn id="49" dur="1000"/>
                                        <p:tgtEl>
                                          <p:spTgt spid="8">
                                            <p:txEl>
                                              <p:pRg st="4" end="4"/>
                                            </p:txEl>
                                          </p:spTgt>
                                        </p:tgtEl>
                                      </p:cBhvr>
                                    </p:animEffect>
                                    <p:anim calcmode="lin" valueType="num">
                                      <p:cBhvr>
                                        <p:cTn id="50"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xEl>
                                              <p:pRg st="1" end="1"/>
                                            </p:txEl>
                                          </p:spTgt>
                                        </p:tgtEl>
                                        <p:attrNameLst>
                                          <p:attrName>style.visibility</p:attrName>
                                        </p:attrNameLst>
                                      </p:cBhvr>
                                      <p:to>
                                        <p:strVal val="visible"/>
                                      </p:to>
                                    </p:set>
                                    <p:animEffect transition="in" filter="fade">
                                      <p:cBhvr>
                                        <p:cTn id="56" dur="1000"/>
                                        <p:tgtEl>
                                          <p:spTgt spid="5">
                                            <p:txEl>
                                              <p:pRg st="1" end="1"/>
                                            </p:txEl>
                                          </p:spTgt>
                                        </p:tgtEl>
                                      </p:cBhvr>
                                    </p:animEffect>
                                    <p:anim calcmode="lin" valueType="num">
                                      <p:cBhvr>
                                        <p:cTn id="57"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5">
                                            <p:txEl>
                                              <p:pRg st="2" end="2"/>
                                            </p:txEl>
                                          </p:spTgt>
                                        </p:tgtEl>
                                        <p:attrNameLst>
                                          <p:attrName>style.visibility</p:attrName>
                                        </p:attrNameLst>
                                      </p:cBhvr>
                                      <p:to>
                                        <p:strVal val="visible"/>
                                      </p:to>
                                    </p:set>
                                    <p:animEffect transition="in" filter="fade">
                                      <p:cBhvr>
                                        <p:cTn id="63" dur="1000"/>
                                        <p:tgtEl>
                                          <p:spTgt spid="5">
                                            <p:txEl>
                                              <p:pRg st="2" end="2"/>
                                            </p:txEl>
                                          </p:spTgt>
                                        </p:tgtEl>
                                      </p:cBhvr>
                                    </p:animEffect>
                                    <p:anim calcmode="lin" valueType="num">
                                      <p:cBhvr>
                                        <p:cTn id="64"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5">
                                            <p:txEl>
                                              <p:pRg st="3" end="3"/>
                                            </p:txEl>
                                          </p:spTgt>
                                        </p:tgtEl>
                                        <p:attrNameLst>
                                          <p:attrName>style.visibility</p:attrName>
                                        </p:attrNameLst>
                                      </p:cBhvr>
                                      <p:to>
                                        <p:strVal val="visible"/>
                                      </p:to>
                                    </p:set>
                                    <p:animEffect transition="in" filter="fade">
                                      <p:cBhvr>
                                        <p:cTn id="70" dur="1000"/>
                                        <p:tgtEl>
                                          <p:spTgt spid="5">
                                            <p:txEl>
                                              <p:pRg st="3" end="3"/>
                                            </p:txEl>
                                          </p:spTgt>
                                        </p:tgtEl>
                                      </p:cBhvr>
                                    </p:animEffect>
                                    <p:anim calcmode="lin" valueType="num">
                                      <p:cBhvr>
                                        <p:cTn id="71"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72"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4">
                                            <p:txEl>
                                              <p:pRg st="1" end="1"/>
                                            </p:txEl>
                                          </p:spTgt>
                                        </p:tgtEl>
                                        <p:attrNameLst>
                                          <p:attrName>style.visibility</p:attrName>
                                        </p:attrNameLst>
                                      </p:cBhvr>
                                      <p:to>
                                        <p:strVal val="visible"/>
                                      </p:to>
                                    </p:set>
                                    <p:animEffect transition="in" filter="fade">
                                      <p:cBhvr>
                                        <p:cTn id="77" dur="1000"/>
                                        <p:tgtEl>
                                          <p:spTgt spid="4">
                                            <p:txEl>
                                              <p:pRg st="1" end="1"/>
                                            </p:txEl>
                                          </p:spTgt>
                                        </p:tgtEl>
                                      </p:cBhvr>
                                    </p:animEffect>
                                    <p:anim calcmode="lin" valueType="num">
                                      <p:cBhvr>
                                        <p:cTn id="7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7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4">
                                            <p:txEl>
                                              <p:pRg st="2" end="2"/>
                                            </p:txEl>
                                          </p:spTgt>
                                        </p:tgtEl>
                                        <p:attrNameLst>
                                          <p:attrName>style.visibility</p:attrName>
                                        </p:attrNameLst>
                                      </p:cBhvr>
                                      <p:to>
                                        <p:strVal val="visible"/>
                                      </p:to>
                                    </p:set>
                                    <p:animEffect transition="in" filter="fade">
                                      <p:cBhvr>
                                        <p:cTn id="84" dur="1000"/>
                                        <p:tgtEl>
                                          <p:spTgt spid="4">
                                            <p:txEl>
                                              <p:pRg st="2" end="2"/>
                                            </p:txEl>
                                          </p:spTgt>
                                        </p:tgtEl>
                                      </p:cBhvr>
                                    </p:animEffect>
                                    <p:anim calcmode="lin" valueType="num">
                                      <p:cBhvr>
                                        <p:cTn id="8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8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4">
                                            <p:txEl>
                                              <p:pRg st="3" end="3"/>
                                            </p:txEl>
                                          </p:spTgt>
                                        </p:tgtEl>
                                        <p:attrNameLst>
                                          <p:attrName>style.visibility</p:attrName>
                                        </p:attrNameLst>
                                      </p:cBhvr>
                                      <p:to>
                                        <p:strVal val="visible"/>
                                      </p:to>
                                    </p:set>
                                    <p:animEffect transition="in" filter="fade">
                                      <p:cBhvr>
                                        <p:cTn id="91" dur="1000"/>
                                        <p:tgtEl>
                                          <p:spTgt spid="4">
                                            <p:txEl>
                                              <p:pRg st="3" end="3"/>
                                            </p:txEl>
                                          </p:spTgt>
                                        </p:tgtEl>
                                      </p:cBhvr>
                                    </p:animEffect>
                                    <p:anim calcmode="lin" valueType="num">
                                      <p:cBhvr>
                                        <p:cTn id="9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F7184-E740-A630-1221-565BB5E47C97}"/>
              </a:ext>
            </a:extLst>
          </p:cNvPr>
          <p:cNvSpPr>
            <a:spLocks noGrp="1"/>
          </p:cNvSpPr>
          <p:nvPr>
            <p:ph type="title"/>
          </p:nvPr>
        </p:nvSpPr>
        <p:spPr/>
        <p:txBody>
          <a:bodyPr/>
          <a:lstStyle/>
          <a:p>
            <a:r>
              <a:rPr lang="en-US" dirty="0"/>
              <a:t>ACS Endorsement Process</a:t>
            </a:r>
          </a:p>
        </p:txBody>
      </p:sp>
      <p:graphicFrame>
        <p:nvGraphicFramePr>
          <p:cNvPr id="5" name="Content Placeholder 4">
            <a:extLst>
              <a:ext uri="{FF2B5EF4-FFF2-40B4-BE49-F238E27FC236}">
                <a16:creationId xmlns:a16="http://schemas.microsoft.com/office/drawing/2014/main" id="{EDD14352-2FFD-4465-8841-781710DD3AD7}"/>
              </a:ext>
            </a:extLst>
          </p:cNvPr>
          <p:cNvGraphicFramePr>
            <a:graphicFrameLocks noGrp="1"/>
          </p:cNvGraphicFramePr>
          <p:nvPr>
            <p:ph idx="1"/>
            <p:extLst>
              <p:ext uri="{D42A27DB-BD31-4B8C-83A1-F6EECF244321}">
                <p14:modId xmlns:p14="http://schemas.microsoft.com/office/powerpoint/2010/main" val="3486543920"/>
              </p:ext>
            </p:extLst>
          </p:nvPr>
        </p:nvGraphicFramePr>
        <p:xfrm>
          <a:off x="457200" y="666750"/>
          <a:ext cx="8458200" cy="37337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0392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6FF3A0-D226-37E8-2E94-4EADEA8DF6AE}"/>
              </a:ext>
            </a:extLst>
          </p:cNvPr>
          <p:cNvSpPr>
            <a:spLocks noGrp="1"/>
          </p:cNvSpPr>
          <p:nvPr>
            <p:ph sz="half" idx="1"/>
          </p:nvPr>
        </p:nvSpPr>
        <p:spPr/>
        <p:txBody>
          <a:bodyPr/>
          <a:lstStyle/>
          <a:p>
            <a:r>
              <a:rPr lang="en-US" dirty="0"/>
              <a:t>Statement on Electric Bicycle Safety and Injury Prevention</a:t>
            </a:r>
          </a:p>
          <a:p>
            <a:pPr marL="342900" indent="-342900">
              <a:buFont typeface="Arial" panose="020B0604020202020204" pitchFamily="34" charset="0"/>
              <a:buChar char="•"/>
            </a:pPr>
            <a:r>
              <a:rPr lang="en-US" sz="2000" b="0" dirty="0"/>
              <a:t>Developed by the COT in response to on-the-ground experience </a:t>
            </a:r>
          </a:p>
          <a:p>
            <a:pPr marL="342900" indent="-342900">
              <a:buFont typeface="Arial" panose="020B0604020202020204" pitchFamily="34" charset="0"/>
              <a:buChar char="•"/>
            </a:pPr>
            <a:r>
              <a:rPr lang="en-US" sz="2000" b="0" dirty="0"/>
              <a:t>Approved by the Board of Regents </a:t>
            </a:r>
          </a:p>
          <a:p>
            <a:pPr marL="342900" indent="-342900">
              <a:buFont typeface="Arial" panose="020B0604020202020204" pitchFamily="34" charset="0"/>
              <a:buChar char="•"/>
            </a:pPr>
            <a:r>
              <a:rPr lang="en-US" sz="2000" b="0" dirty="0"/>
              <a:t>Published June 2025</a:t>
            </a:r>
          </a:p>
        </p:txBody>
      </p:sp>
      <p:pic>
        <p:nvPicPr>
          <p:cNvPr id="6" name="Content Placeholder 5">
            <a:extLst>
              <a:ext uri="{FF2B5EF4-FFF2-40B4-BE49-F238E27FC236}">
                <a16:creationId xmlns:a16="http://schemas.microsoft.com/office/drawing/2014/main" id="{7D28123D-B061-E4C6-5183-371BB6C10C68}"/>
              </a:ext>
            </a:extLst>
          </p:cNvPr>
          <p:cNvPicPr>
            <a:picLocks noGrp="1" noChangeAspect="1"/>
          </p:cNvPicPr>
          <p:nvPr>
            <p:ph sz="half" idx="10"/>
          </p:nvPr>
        </p:nvPicPr>
        <p:blipFill>
          <a:blip r:embed="rId2"/>
          <a:stretch>
            <a:fillRect/>
          </a:stretch>
        </p:blipFill>
        <p:spPr>
          <a:xfrm>
            <a:off x="5048614" y="971550"/>
            <a:ext cx="3313971" cy="3124200"/>
          </a:xfrm>
          <a:prstGeom prst="rect">
            <a:avLst/>
          </a:prstGeom>
        </p:spPr>
      </p:pic>
      <p:sp>
        <p:nvSpPr>
          <p:cNvPr id="4" name="Title 3">
            <a:extLst>
              <a:ext uri="{FF2B5EF4-FFF2-40B4-BE49-F238E27FC236}">
                <a16:creationId xmlns:a16="http://schemas.microsoft.com/office/drawing/2014/main" id="{EC4FC9E8-339A-026B-C4AE-E269757B3D34}"/>
              </a:ext>
            </a:extLst>
          </p:cNvPr>
          <p:cNvSpPr>
            <a:spLocks noGrp="1"/>
          </p:cNvSpPr>
          <p:nvPr>
            <p:ph type="title"/>
          </p:nvPr>
        </p:nvSpPr>
        <p:spPr/>
        <p:txBody>
          <a:bodyPr/>
          <a:lstStyle/>
          <a:p>
            <a:r>
              <a:rPr lang="en-US" dirty="0"/>
              <a:t>E-Bike Safety Advocacy Efforts </a:t>
            </a:r>
          </a:p>
        </p:txBody>
      </p:sp>
    </p:spTree>
    <p:extLst>
      <p:ext uri="{BB962C8B-B14F-4D97-AF65-F5344CB8AC3E}">
        <p14:creationId xmlns:p14="http://schemas.microsoft.com/office/powerpoint/2010/main" val="3862214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ppt_w</p:attrName>
                                        </p:attrNameLst>
                                      </p:cBhvr>
                                      <p:tavLst>
                                        <p:tav tm="0">
                                          <p:val>
                                            <p:fltVal val="0"/>
                                          </p:val>
                                        </p:tav>
                                        <p:tav tm="100000">
                                          <p:val>
                                            <p:strVal val="#ppt_w"/>
                                          </p:val>
                                        </p:tav>
                                      </p:tavLst>
                                    </p:anim>
                                    <p:anim calcmode="lin" valueType="num">
                                      <p:cBhvr>
                                        <p:cTn id="8" dur="750" fill="hold"/>
                                        <p:tgtEl>
                                          <p:spTgt spid="6"/>
                                        </p:tgtEl>
                                        <p:attrNameLst>
                                          <p:attrName>ppt_h</p:attrName>
                                        </p:attrNameLst>
                                      </p:cBhvr>
                                      <p:tavLst>
                                        <p:tav tm="0">
                                          <p:val>
                                            <p:fltVal val="0"/>
                                          </p:val>
                                        </p:tav>
                                        <p:tav tm="100000">
                                          <p:val>
                                            <p:strVal val="#ppt_h"/>
                                          </p:val>
                                        </p:tav>
                                      </p:tavLst>
                                    </p:anim>
                                    <p:animEffect transition="in" filter="fade">
                                      <p:cBhvr>
                                        <p:cTn id="9"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98E93-7B85-A059-F7B7-B4268CEEB07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2500CD-8724-D06C-71AB-A3B61BD86DC5}"/>
              </a:ext>
            </a:extLst>
          </p:cNvPr>
          <p:cNvSpPr>
            <a:spLocks noGrp="1"/>
          </p:cNvSpPr>
          <p:nvPr>
            <p:ph sz="half" idx="1"/>
          </p:nvPr>
        </p:nvSpPr>
        <p:spPr/>
        <p:txBody>
          <a:bodyPr/>
          <a:lstStyle/>
          <a:p>
            <a:r>
              <a:rPr lang="en-US" dirty="0"/>
              <a:t>Gottheimer introduces SAFE Ride Act</a:t>
            </a:r>
          </a:p>
          <a:p>
            <a:pPr marL="342900" indent="-342900">
              <a:buFont typeface="Arial" panose="020B0604020202020204" pitchFamily="34" charset="0"/>
              <a:buChar char="•"/>
            </a:pPr>
            <a:r>
              <a:rPr lang="en-US" sz="2000" b="0" dirty="0"/>
              <a:t>DAHP staff monitors legislative landscape for opportunities to advance ACS priorities </a:t>
            </a:r>
          </a:p>
          <a:p>
            <a:pPr marL="342900" indent="-342900">
              <a:buFont typeface="Arial" panose="020B0604020202020204" pitchFamily="34" charset="0"/>
              <a:buChar char="•"/>
            </a:pPr>
            <a:r>
              <a:rPr lang="en-US" sz="2000" b="0" dirty="0"/>
              <a:t>Shared position statement with Rep. Gottheimer staff and reviewed SAFE Ride Act</a:t>
            </a:r>
          </a:p>
          <a:p>
            <a:endParaRPr lang="en-US" dirty="0"/>
          </a:p>
        </p:txBody>
      </p:sp>
      <p:pic>
        <p:nvPicPr>
          <p:cNvPr id="6" name="Content Placeholder 5">
            <a:extLst>
              <a:ext uri="{FF2B5EF4-FFF2-40B4-BE49-F238E27FC236}">
                <a16:creationId xmlns:a16="http://schemas.microsoft.com/office/drawing/2014/main" id="{F37A3298-3EBA-4B58-4EE0-9918767B0CD8}"/>
              </a:ext>
            </a:extLst>
          </p:cNvPr>
          <p:cNvPicPr>
            <a:picLocks noGrp="1" noChangeAspect="1"/>
          </p:cNvPicPr>
          <p:nvPr>
            <p:ph sz="half" idx="10"/>
          </p:nvPr>
        </p:nvPicPr>
        <p:blipFill>
          <a:blip r:embed="rId2"/>
          <a:stretch>
            <a:fillRect/>
          </a:stretch>
        </p:blipFill>
        <p:spPr>
          <a:xfrm>
            <a:off x="5257800" y="971550"/>
            <a:ext cx="2895599" cy="3124200"/>
          </a:xfrm>
          <a:prstGeom prst="rect">
            <a:avLst/>
          </a:prstGeom>
        </p:spPr>
      </p:pic>
      <p:sp>
        <p:nvSpPr>
          <p:cNvPr id="4" name="Title 3">
            <a:extLst>
              <a:ext uri="{FF2B5EF4-FFF2-40B4-BE49-F238E27FC236}">
                <a16:creationId xmlns:a16="http://schemas.microsoft.com/office/drawing/2014/main" id="{4F149B79-C1BE-2F68-6117-5EDC400E853F}"/>
              </a:ext>
            </a:extLst>
          </p:cNvPr>
          <p:cNvSpPr>
            <a:spLocks noGrp="1"/>
          </p:cNvSpPr>
          <p:nvPr>
            <p:ph type="title"/>
          </p:nvPr>
        </p:nvSpPr>
        <p:spPr/>
        <p:txBody>
          <a:bodyPr/>
          <a:lstStyle/>
          <a:p>
            <a:r>
              <a:rPr lang="en-US" dirty="0"/>
              <a:t>E-Bike Safety Advocacy Efforts </a:t>
            </a:r>
          </a:p>
        </p:txBody>
      </p:sp>
    </p:spTree>
    <p:extLst>
      <p:ext uri="{BB962C8B-B14F-4D97-AF65-F5344CB8AC3E}">
        <p14:creationId xmlns:p14="http://schemas.microsoft.com/office/powerpoint/2010/main" val="190049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ppt_w</p:attrName>
                                        </p:attrNameLst>
                                      </p:cBhvr>
                                      <p:tavLst>
                                        <p:tav tm="0">
                                          <p:val>
                                            <p:fltVal val="0"/>
                                          </p:val>
                                        </p:tav>
                                        <p:tav tm="100000">
                                          <p:val>
                                            <p:strVal val="#ppt_w"/>
                                          </p:val>
                                        </p:tav>
                                      </p:tavLst>
                                    </p:anim>
                                    <p:anim calcmode="lin" valueType="num">
                                      <p:cBhvr>
                                        <p:cTn id="8" dur="750" fill="hold"/>
                                        <p:tgtEl>
                                          <p:spTgt spid="6"/>
                                        </p:tgtEl>
                                        <p:attrNameLst>
                                          <p:attrName>ppt_h</p:attrName>
                                        </p:attrNameLst>
                                      </p:cBhvr>
                                      <p:tavLst>
                                        <p:tav tm="0">
                                          <p:val>
                                            <p:fltVal val="0"/>
                                          </p:val>
                                        </p:tav>
                                        <p:tav tm="100000">
                                          <p:val>
                                            <p:strVal val="#ppt_h"/>
                                          </p:val>
                                        </p:tav>
                                      </p:tavLst>
                                    </p:anim>
                                    <p:animEffect transition="in" filter="fade">
                                      <p:cBhvr>
                                        <p:cTn id="9"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A32F7-0FFA-81C3-D861-1ACF84A7317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24C970-5E2E-0715-B19E-36F93DEB8922}"/>
              </a:ext>
            </a:extLst>
          </p:cNvPr>
          <p:cNvSpPr>
            <a:spLocks noGrp="1"/>
          </p:cNvSpPr>
          <p:nvPr>
            <p:ph sz="half" idx="1"/>
          </p:nvPr>
        </p:nvSpPr>
        <p:spPr/>
        <p:txBody>
          <a:bodyPr/>
          <a:lstStyle/>
          <a:p>
            <a:r>
              <a:rPr lang="en-US" dirty="0"/>
              <a:t>ACS Legislative Committee endorses </a:t>
            </a:r>
          </a:p>
          <a:p>
            <a:pPr marL="342900" indent="-342900">
              <a:buFont typeface="Arial" panose="020B0604020202020204" pitchFamily="34" charset="0"/>
              <a:buChar char="•"/>
            </a:pPr>
            <a:r>
              <a:rPr lang="en-US" sz="2000" b="0" dirty="0"/>
              <a:t>Legislative Committee reviewed SAFE Ride Act and voted to endorse based on ACS position and DAHP recommendation </a:t>
            </a:r>
          </a:p>
        </p:txBody>
      </p:sp>
      <p:pic>
        <p:nvPicPr>
          <p:cNvPr id="6" name="Content Placeholder 5">
            <a:extLst>
              <a:ext uri="{FF2B5EF4-FFF2-40B4-BE49-F238E27FC236}">
                <a16:creationId xmlns:a16="http://schemas.microsoft.com/office/drawing/2014/main" id="{ACA0BCCA-2F3B-2082-EB44-78A69F9C2D30}"/>
              </a:ext>
            </a:extLst>
          </p:cNvPr>
          <p:cNvPicPr>
            <a:picLocks noGrp="1" noChangeAspect="1"/>
          </p:cNvPicPr>
          <p:nvPr>
            <p:ph sz="half" idx="10"/>
          </p:nvPr>
        </p:nvPicPr>
        <p:blipFill>
          <a:blip r:embed="rId2"/>
          <a:stretch>
            <a:fillRect/>
          </a:stretch>
        </p:blipFill>
        <p:spPr>
          <a:xfrm>
            <a:off x="4997261" y="971550"/>
            <a:ext cx="3416678" cy="3124200"/>
          </a:xfrm>
          <a:prstGeom prst="rect">
            <a:avLst/>
          </a:prstGeom>
        </p:spPr>
      </p:pic>
      <p:sp>
        <p:nvSpPr>
          <p:cNvPr id="4" name="Title 3">
            <a:extLst>
              <a:ext uri="{FF2B5EF4-FFF2-40B4-BE49-F238E27FC236}">
                <a16:creationId xmlns:a16="http://schemas.microsoft.com/office/drawing/2014/main" id="{3011A2A6-9318-AE47-AF96-09D37AE5EBEE}"/>
              </a:ext>
            </a:extLst>
          </p:cNvPr>
          <p:cNvSpPr>
            <a:spLocks noGrp="1"/>
          </p:cNvSpPr>
          <p:nvPr>
            <p:ph type="title"/>
          </p:nvPr>
        </p:nvSpPr>
        <p:spPr/>
        <p:txBody>
          <a:bodyPr/>
          <a:lstStyle/>
          <a:p>
            <a:r>
              <a:rPr lang="en-US" dirty="0"/>
              <a:t>E-Bike Safety Advocacy Efforts </a:t>
            </a:r>
          </a:p>
        </p:txBody>
      </p:sp>
    </p:spTree>
    <p:extLst>
      <p:ext uri="{BB962C8B-B14F-4D97-AF65-F5344CB8AC3E}">
        <p14:creationId xmlns:p14="http://schemas.microsoft.com/office/powerpoint/2010/main" val="1261638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ppt_w</p:attrName>
                                        </p:attrNameLst>
                                      </p:cBhvr>
                                      <p:tavLst>
                                        <p:tav tm="0">
                                          <p:val>
                                            <p:fltVal val="0"/>
                                          </p:val>
                                        </p:tav>
                                        <p:tav tm="100000">
                                          <p:val>
                                            <p:strVal val="#ppt_w"/>
                                          </p:val>
                                        </p:tav>
                                      </p:tavLst>
                                    </p:anim>
                                    <p:anim calcmode="lin" valueType="num">
                                      <p:cBhvr>
                                        <p:cTn id="8" dur="750" fill="hold"/>
                                        <p:tgtEl>
                                          <p:spTgt spid="6"/>
                                        </p:tgtEl>
                                        <p:attrNameLst>
                                          <p:attrName>ppt_h</p:attrName>
                                        </p:attrNameLst>
                                      </p:cBhvr>
                                      <p:tavLst>
                                        <p:tav tm="0">
                                          <p:val>
                                            <p:fltVal val="0"/>
                                          </p:val>
                                        </p:tav>
                                        <p:tav tm="100000">
                                          <p:val>
                                            <p:strVal val="#ppt_h"/>
                                          </p:val>
                                        </p:tav>
                                      </p:tavLst>
                                    </p:anim>
                                    <p:animEffect transition="in" filter="fade">
                                      <p:cBhvr>
                                        <p:cTn id="9"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14E43-9AD1-77C1-D9D7-36FAE26AD09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6E8ABFD-EF8A-DD59-ADB7-98A46606D5E1}"/>
              </a:ext>
            </a:extLst>
          </p:cNvPr>
          <p:cNvSpPr>
            <a:spLocks noGrp="1"/>
          </p:cNvSpPr>
          <p:nvPr>
            <p:ph sz="half" idx="1"/>
          </p:nvPr>
        </p:nvSpPr>
        <p:spPr/>
        <p:txBody>
          <a:bodyPr/>
          <a:lstStyle/>
          <a:p>
            <a:r>
              <a:rPr lang="en-US" dirty="0"/>
              <a:t>Coalition support letter</a:t>
            </a:r>
          </a:p>
          <a:p>
            <a:pPr marL="342900" indent="-342900">
              <a:buFont typeface="Arial" panose="020B0604020202020204" pitchFamily="34" charset="0"/>
              <a:buChar char="•"/>
            </a:pPr>
            <a:r>
              <a:rPr lang="en-US" sz="2000" b="0" dirty="0"/>
              <a:t>ACS leads coalition letter in support of the SAFE Ride Act, highlighting position statement</a:t>
            </a:r>
          </a:p>
          <a:p>
            <a:pPr marL="342900" indent="-342900">
              <a:buFont typeface="Arial" panose="020B0604020202020204" pitchFamily="34" charset="0"/>
              <a:buChar char="•"/>
            </a:pPr>
            <a:r>
              <a:rPr lang="en-US" sz="2000" b="0" dirty="0"/>
              <a:t>Signed by fellow members of the Surgical Coalition and Trauma Coalition </a:t>
            </a:r>
          </a:p>
          <a:p>
            <a:pPr marL="342900" indent="-342900">
              <a:buFont typeface="Arial" panose="020B0604020202020204" pitchFamily="34" charset="0"/>
              <a:buChar char="•"/>
            </a:pPr>
            <a:endParaRPr lang="en-US" b="0" dirty="0"/>
          </a:p>
        </p:txBody>
      </p:sp>
      <p:pic>
        <p:nvPicPr>
          <p:cNvPr id="6" name="Content Placeholder 5">
            <a:extLst>
              <a:ext uri="{FF2B5EF4-FFF2-40B4-BE49-F238E27FC236}">
                <a16:creationId xmlns:a16="http://schemas.microsoft.com/office/drawing/2014/main" id="{EA29ADD9-0D1D-7858-030D-5D55768086F0}"/>
              </a:ext>
            </a:extLst>
          </p:cNvPr>
          <p:cNvPicPr>
            <a:picLocks noGrp="1" noChangeAspect="1"/>
          </p:cNvPicPr>
          <p:nvPr>
            <p:ph sz="half" idx="10"/>
          </p:nvPr>
        </p:nvPicPr>
        <p:blipFill>
          <a:blip r:embed="rId2"/>
          <a:stretch>
            <a:fillRect/>
          </a:stretch>
        </p:blipFill>
        <p:spPr>
          <a:xfrm>
            <a:off x="5273096" y="971550"/>
            <a:ext cx="2865007" cy="3124200"/>
          </a:xfrm>
          <a:prstGeom prst="rect">
            <a:avLst/>
          </a:prstGeom>
        </p:spPr>
      </p:pic>
      <p:sp>
        <p:nvSpPr>
          <p:cNvPr id="4" name="Title 3">
            <a:extLst>
              <a:ext uri="{FF2B5EF4-FFF2-40B4-BE49-F238E27FC236}">
                <a16:creationId xmlns:a16="http://schemas.microsoft.com/office/drawing/2014/main" id="{435D19A6-4A15-0FA8-7A5F-5BD7EFC08D0D}"/>
              </a:ext>
            </a:extLst>
          </p:cNvPr>
          <p:cNvSpPr>
            <a:spLocks noGrp="1"/>
          </p:cNvSpPr>
          <p:nvPr>
            <p:ph type="title"/>
          </p:nvPr>
        </p:nvSpPr>
        <p:spPr/>
        <p:txBody>
          <a:bodyPr/>
          <a:lstStyle/>
          <a:p>
            <a:r>
              <a:rPr lang="en-US" dirty="0"/>
              <a:t>E-Bike Safety Advocacy Efforts </a:t>
            </a:r>
          </a:p>
        </p:txBody>
      </p:sp>
    </p:spTree>
    <p:extLst>
      <p:ext uri="{BB962C8B-B14F-4D97-AF65-F5344CB8AC3E}">
        <p14:creationId xmlns:p14="http://schemas.microsoft.com/office/powerpoint/2010/main" val="384640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ppt_w</p:attrName>
                                        </p:attrNameLst>
                                      </p:cBhvr>
                                      <p:tavLst>
                                        <p:tav tm="0">
                                          <p:val>
                                            <p:fltVal val="0"/>
                                          </p:val>
                                        </p:tav>
                                        <p:tav tm="100000">
                                          <p:val>
                                            <p:strVal val="#ppt_w"/>
                                          </p:val>
                                        </p:tav>
                                      </p:tavLst>
                                    </p:anim>
                                    <p:anim calcmode="lin" valueType="num">
                                      <p:cBhvr>
                                        <p:cTn id="8" dur="750" fill="hold"/>
                                        <p:tgtEl>
                                          <p:spTgt spid="6"/>
                                        </p:tgtEl>
                                        <p:attrNameLst>
                                          <p:attrName>ppt_h</p:attrName>
                                        </p:attrNameLst>
                                      </p:cBhvr>
                                      <p:tavLst>
                                        <p:tav tm="0">
                                          <p:val>
                                            <p:fltVal val="0"/>
                                          </p:val>
                                        </p:tav>
                                        <p:tav tm="100000">
                                          <p:val>
                                            <p:strVal val="#ppt_h"/>
                                          </p:val>
                                        </p:tav>
                                      </p:tavLst>
                                    </p:anim>
                                    <p:animEffect transition="in" filter="fade">
                                      <p:cBhvr>
                                        <p:cTn id="9"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9C13F-9C64-27EB-3D72-C82BB6FDC69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125F45-32AD-73F4-7088-B53A234EE829}"/>
              </a:ext>
            </a:extLst>
          </p:cNvPr>
          <p:cNvSpPr>
            <a:spLocks noGrp="1"/>
          </p:cNvSpPr>
          <p:nvPr>
            <p:ph sz="half" idx="1"/>
          </p:nvPr>
        </p:nvSpPr>
        <p:spPr/>
        <p:txBody>
          <a:bodyPr/>
          <a:lstStyle/>
          <a:p>
            <a:r>
              <a:rPr lang="en-US" dirty="0"/>
              <a:t>SurgeonsVoice alert </a:t>
            </a:r>
          </a:p>
          <a:p>
            <a:pPr marL="342900" indent="-342900">
              <a:buFont typeface="Arial" panose="020B0604020202020204" pitchFamily="34" charset="0"/>
              <a:buChar char="•"/>
            </a:pPr>
            <a:r>
              <a:rPr lang="en-US" sz="2000" b="0" dirty="0"/>
              <a:t>ACS issues SurgeonsVoice action alert</a:t>
            </a:r>
          </a:p>
          <a:p>
            <a:pPr marL="342900" indent="-342900">
              <a:buFont typeface="Arial" panose="020B0604020202020204" pitchFamily="34" charset="0"/>
              <a:buChar char="•"/>
            </a:pPr>
            <a:r>
              <a:rPr lang="en-US" sz="2000" b="0" dirty="0"/>
              <a:t>258 letters sent by 162 Fellows to members of Congress highlighting ACS statement and urging support of the SAFE Ride Act</a:t>
            </a:r>
          </a:p>
        </p:txBody>
      </p:sp>
      <p:pic>
        <p:nvPicPr>
          <p:cNvPr id="8" name="Content Placeholder 7">
            <a:extLst>
              <a:ext uri="{FF2B5EF4-FFF2-40B4-BE49-F238E27FC236}">
                <a16:creationId xmlns:a16="http://schemas.microsoft.com/office/drawing/2014/main" id="{BAFEFEDA-86EE-2313-3015-250D3446C42E}"/>
              </a:ext>
            </a:extLst>
          </p:cNvPr>
          <p:cNvPicPr>
            <a:picLocks noGrp="1" noChangeAspect="1"/>
          </p:cNvPicPr>
          <p:nvPr>
            <p:ph sz="half" idx="10"/>
          </p:nvPr>
        </p:nvPicPr>
        <p:blipFill>
          <a:blip r:embed="rId2"/>
          <a:stretch>
            <a:fillRect/>
          </a:stretch>
        </p:blipFill>
        <p:spPr>
          <a:xfrm>
            <a:off x="4648200" y="1284233"/>
            <a:ext cx="4114800" cy="2498834"/>
          </a:xfrm>
          <a:prstGeom prst="rect">
            <a:avLst/>
          </a:prstGeom>
        </p:spPr>
      </p:pic>
      <p:sp>
        <p:nvSpPr>
          <p:cNvPr id="4" name="Title 3">
            <a:extLst>
              <a:ext uri="{FF2B5EF4-FFF2-40B4-BE49-F238E27FC236}">
                <a16:creationId xmlns:a16="http://schemas.microsoft.com/office/drawing/2014/main" id="{2836BEF8-9AA5-5B6B-B8C0-505BC71140D3}"/>
              </a:ext>
            </a:extLst>
          </p:cNvPr>
          <p:cNvSpPr>
            <a:spLocks noGrp="1"/>
          </p:cNvSpPr>
          <p:nvPr>
            <p:ph type="title"/>
          </p:nvPr>
        </p:nvSpPr>
        <p:spPr/>
        <p:txBody>
          <a:bodyPr/>
          <a:lstStyle/>
          <a:p>
            <a:r>
              <a:rPr lang="en-US" dirty="0"/>
              <a:t>E-Bike Safety Advocacy Efforts </a:t>
            </a:r>
          </a:p>
        </p:txBody>
      </p:sp>
    </p:spTree>
    <p:extLst>
      <p:ext uri="{BB962C8B-B14F-4D97-AF65-F5344CB8AC3E}">
        <p14:creationId xmlns:p14="http://schemas.microsoft.com/office/powerpoint/2010/main" val="3055684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Effect transition="in" filter="fade">
                                      <p:cBhvr>
                                        <p:cTn id="9"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465E5-8EF2-333A-E0CF-0FBD402DB067}"/>
              </a:ext>
            </a:extLst>
          </p:cNvPr>
          <p:cNvSpPr>
            <a:spLocks noGrp="1"/>
          </p:cNvSpPr>
          <p:nvPr>
            <p:ph type="title"/>
          </p:nvPr>
        </p:nvSpPr>
        <p:spPr/>
        <p:txBody>
          <a:bodyPr/>
          <a:lstStyle/>
          <a:p>
            <a:r>
              <a:rPr lang="en-US" dirty="0"/>
              <a:t>Where do you fit in?</a:t>
            </a:r>
          </a:p>
        </p:txBody>
      </p:sp>
      <p:sp>
        <p:nvSpPr>
          <p:cNvPr id="3" name="Content Placeholder 2">
            <a:extLst>
              <a:ext uri="{FF2B5EF4-FFF2-40B4-BE49-F238E27FC236}">
                <a16:creationId xmlns:a16="http://schemas.microsoft.com/office/drawing/2014/main" id="{5FD7F508-6BCA-F20F-AD54-F3D1B4A690C7}"/>
              </a:ext>
            </a:extLst>
          </p:cNvPr>
          <p:cNvSpPr>
            <a:spLocks noGrp="1"/>
          </p:cNvSpPr>
          <p:nvPr>
            <p:ph idx="1"/>
          </p:nvPr>
        </p:nvSpPr>
        <p:spPr>
          <a:xfrm>
            <a:off x="457200" y="3579813"/>
            <a:ext cx="8305800" cy="1125537"/>
          </a:xfrm>
        </p:spPr>
        <p:txBody>
          <a:bodyPr>
            <a:normAutofit fontScale="92500" lnSpcReduction="20000"/>
          </a:bodyPr>
          <a:lstStyle/>
          <a:p>
            <a:r>
              <a:rPr lang="en-US" sz="2400" dirty="0"/>
              <a:t>September 26, 2026</a:t>
            </a:r>
          </a:p>
          <a:p>
            <a:endParaRPr lang="en-US" sz="2400" dirty="0"/>
          </a:p>
          <a:p>
            <a:r>
              <a:rPr lang="en-US" sz="2400" dirty="0"/>
              <a:t>Joseph V. Sakran, MD, MPH, MPA, FACS</a:t>
            </a:r>
          </a:p>
        </p:txBody>
      </p:sp>
    </p:spTree>
    <p:extLst>
      <p:ext uri="{BB962C8B-B14F-4D97-AF65-F5344CB8AC3E}">
        <p14:creationId xmlns:p14="http://schemas.microsoft.com/office/powerpoint/2010/main" val="38704388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C4494-E706-4F75-CD04-1B82AD8D5C30}"/>
              </a:ext>
            </a:extLst>
          </p:cNvPr>
          <p:cNvSpPr>
            <a:spLocks noGrp="1"/>
          </p:cNvSpPr>
          <p:nvPr>
            <p:ph type="title"/>
          </p:nvPr>
        </p:nvSpPr>
        <p:spPr/>
        <p:txBody>
          <a:bodyPr/>
          <a:lstStyle/>
          <a:p>
            <a:pPr algn="ctr"/>
            <a:r>
              <a:rPr lang="en-US" sz="2800" dirty="0">
                <a:solidFill>
                  <a:srgbClr val="00233D"/>
                </a:solidFill>
              </a:rPr>
              <a:t>Two Easy Ways to Participate in Advocacy</a:t>
            </a:r>
            <a:br>
              <a:rPr lang="en-US" dirty="0">
                <a:solidFill>
                  <a:srgbClr val="00233D"/>
                </a:solidFill>
              </a:rPr>
            </a:br>
            <a:r>
              <a:rPr lang="en-US" sz="1800" dirty="0">
                <a:solidFill>
                  <a:srgbClr val="00233D"/>
                </a:solidFill>
              </a:rPr>
              <a:t>(with a big impact)</a:t>
            </a:r>
            <a:endParaRPr lang="en-US" dirty="0"/>
          </a:p>
        </p:txBody>
      </p:sp>
      <p:pic>
        <p:nvPicPr>
          <p:cNvPr id="5" name="Picture 4" descr="SurgeonsVoice_RGB">
            <a:extLst>
              <a:ext uri="{FF2B5EF4-FFF2-40B4-BE49-F238E27FC236}">
                <a16:creationId xmlns:a16="http://schemas.microsoft.com/office/drawing/2014/main" id="{AAC192D0-4B53-5E17-F468-0CC8C4247AD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8336" b="48344"/>
          <a:stretch/>
        </p:blipFill>
        <p:spPr bwMode="auto">
          <a:xfrm>
            <a:off x="304800" y="1757245"/>
            <a:ext cx="4818913" cy="7290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blue text on a white background&#10;&#10;Description automatically generated">
            <a:extLst>
              <a:ext uri="{FF2B5EF4-FFF2-40B4-BE49-F238E27FC236}">
                <a16:creationId xmlns:a16="http://schemas.microsoft.com/office/drawing/2014/main" id="{3F6D67CA-1EFE-9F22-F87E-BEA81A8F63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200" y="1733549"/>
            <a:ext cx="3454400" cy="729069"/>
          </a:xfrm>
          <a:prstGeom prst="rect">
            <a:avLst/>
          </a:prstGeom>
        </p:spPr>
      </p:pic>
      <p:sp>
        <p:nvSpPr>
          <p:cNvPr id="9" name="TextBox 8">
            <a:extLst>
              <a:ext uri="{FF2B5EF4-FFF2-40B4-BE49-F238E27FC236}">
                <a16:creationId xmlns:a16="http://schemas.microsoft.com/office/drawing/2014/main" id="{288E08E0-2815-E118-D2FE-1846541A0973}"/>
              </a:ext>
            </a:extLst>
          </p:cNvPr>
          <p:cNvSpPr txBox="1"/>
          <p:nvPr/>
        </p:nvSpPr>
        <p:spPr>
          <a:xfrm>
            <a:off x="1371600" y="2387084"/>
            <a:ext cx="3429000" cy="369332"/>
          </a:xfrm>
          <a:prstGeom prst="rect">
            <a:avLst/>
          </a:prstGeom>
          <a:noFill/>
        </p:spPr>
        <p:txBody>
          <a:bodyPr wrap="square" rtlCol="0">
            <a:spAutoFit/>
          </a:bodyPr>
          <a:lstStyle/>
          <a:p>
            <a:r>
              <a:rPr lang="en-US" dirty="0"/>
              <a:t>ACS Grassroots</a:t>
            </a:r>
          </a:p>
        </p:txBody>
      </p:sp>
      <p:sp>
        <p:nvSpPr>
          <p:cNvPr id="11" name="TextBox 10">
            <a:extLst>
              <a:ext uri="{FF2B5EF4-FFF2-40B4-BE49-F238E27FC236}">
                <a16:creationId xmlns:a16="http://schemas.microsoft.com/office/drawing/2014/main" id="{439FAA26-129F-EBA1-9E06-AE3E8481E8EC}"/>
              </a:ext>
            </a:extLst>
          </p:cNvPr>
          <p:cNvSpPr txBox="1"/>
          <p:nvPr/>
        </p:nvSpPr>
        <p:spPr>
          <a:xfrm>
            <a:off x="5241075" y="2387084"/>
            <a:ext cx="3276600" cy="369332"/>
          </a:xfrm>
          <a:prstGeom prst="rect">
            <a:avLst/>
          </a:prstGeom>
          <a:noFill/>
        </p:spPr>
        <p:txBody>
          <a:bodyPr wrap="square" rtlCol="0">
            <a:spAutoFit/>
          </a:bodyPr>
          <a:lstStyle/>
          <a:p>
            <a:r>
              <a:rPr lang="en-US" dirty="0"/>
              <a:t>ACS Political Action Committee </a:t>
            </a:r>
          </a:p>
        </p:txBody>
      </p:sp>
    </p:spTree>
    <p:extLst>
      <p:ext uri="{BB962C8B-B14F-4D97-AF65-F5344CB8AC3E}">
        <p14:creationId xmlns:p14="http://schemas.microsoft.com/office/powerpoint/2010/main" val="6338738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10C6CD-F319-4C1A-1F90-E020C5E897F3}"/>
              </a:ext>
            </a:extLst>
          </p:cNvPr>
          <p:cNvSpPr>
            <a:spLocks noGrp="1"/>
          </p:cNvSpPr>
          <p:nvPr>
            <p:ph type="title"/>
          </p:nvPr>
        </p:nvSpPr>
        <p:spPr>
          <a:xfrm>
            <a:off x="457200" y="274638"/>
            <a:ext cx="8229600" cy="993775"/>
          </a:xfrm>
        </p:spPr>
        <p:txBody>
          <a:bodyPr/>
          <a:lstStyle/>
          <a:p>
            <a:r>
              <a:rPr lang="en-US" dirty="0" err="1"/>
              <a:t>SurgeonsVoice</a:t>
            </a:r>
            <a:r>
              <a:rPr lang="en-US" dirty="0"/>
              <a:t> Advocacy Center</a:t>
            </a:r>
            <a:br>
              <a:rPr lang="en-US" dirty="0"/>
            </a:br>
            <a:endParaRPr lang="en-US" dirty="0"/>
          </a:p>
        </p:txBody>
      </p:sp>
      <p:pic>
        <p:nvPicPr>
          <p:cNvPr id="5" name="Picture 2" descr="SurgeonsVoice Advocacy Center">
            <a:extLst>
              <a:ext uri="{FF2B5EF4-FFF2-40B4-BE49-F238E27FC236}">
                <a16:creationId xmlns:a16="http://schemas.microsoft.com/office/drawing/2014/main" id="{9889217C-7C13-0FDB-678A-49EAE6D0B77D}"/>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971550"/>
            <a:ext cx="4167094" cy="280193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B3119FB-A24A-94ED-B27C-D8BFBE7070FC}"/>
              </a:ext>
            </a:extLst>
          </p:cNvPr>
          <p:cNvSpPr txBox="1"/>
          <p:nvPr/>
        </p:nvSpPr>
        <p:spPr>
          <a:xfrm>
            <a:off x="533400" y="1200150"/>
            <a:ext cx="4038600" cy="1938992"/>
          </a:xfrm>
          <a:prstGeom prst="rect">
            <a:avLst/>
          </a:prstGeom>
          <a:noFill/>
        </p:spPr>
        <p:txBody>
          <a:bodyPr wrap="square" rtlCol="0">
            <a:spAutoFit/>
          </a:bodyPr>
          <a:lstStyle/>
          <a:p>
            <a:pPr fontAlgn="base"/>
            <a:r>
              <a:rPr lang="en-US" sz="2000" dirty="0">
                <a:solidFill>
                  <a:schemeClr val="tx2"/>
                </a:solidFill>
                <a:latin typeface="Calibri" panose="020F0502020204030204" pitchFamily="34" charset="0"/>
                <a:cs typeface="Calibri" panose="020F0502020204030204" pitchFamily="34" charset="0"/>
              </a:rPr>
              <a:t>Here you have a voice and can use it effectively on the issues that matter most to surgery. Write lawmakers, attend meetings, let your opinion as a surgeon be heard. You have influence!</a:t>
            </a:r>
          </a:p>
        </p:txBody>
      </p:sp>
    </p:spTree>
    <p:extLst>
      <p:ext uri="{BB962C8B-B14F-4D97-AF65-F5344CB8AC3E}">
        <p14:creationId xmlns:p14="http://schemas.microsoft.com/office/powerpoint/2010/main" val="7715139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E129508-6E71-8B09-F1CB-2F74C51E0E85}"/>
              </a:ext>
            </a:extLst>
          </p:cNvPr>
          <p:cNvSpPr>
            <a:spLocks noGrp="1"/>
          </p:cNvSpPr>
          <p:nvPr>
            <p:ph type="title"/>
          </p:nvPr>
        </p:nvSpPr>
        <p:spPr>
          <a:xfrm>
            <a:off x="180043" y="326727"/>
            <a:ext cx="3461371" cy="993775"/>
          </a:xfrm>
        </p:spPr>
        <p:txBody>
          <a:bodyPr/>
          <a:lstStyle/>
          <a:p>
            <a:r>
              <a:rPr lang="en-US" sz="2400" dirty="0"/>
              <a:t>Click 1:Select </a:t>
            </a:r>
          </a:p>
        </p:txBody>
      </p:sp>
      <p:sp>
        <p:nvSpPr>
          <p:cNvPr id="5" name="Arrow: Chevron 4">
            <a:extLst>
              <a:ext uri="{FF2B5EF4-FFF2-40B4-BE49-F238E27FC236}">
                <a16:creationId xmlns:a16="http://schemas.microsoft.com/office/drawing/2014/main" id="{D33FBEF0-C300-7EB5-31CF-82CAB9BBB589}"/>
              </a:ext>
            </a:extLst>
          </p:cNvPr>
          <p:cNvSpPr/>
          <p:nvPr/>
        </p:nvSpPr>
        <p:spPr>
          <a:xfrm>
            <a:off x="2438400" y="333459"/>
            <a:ext cx="381000" cy="381000"/>
          </a:xfrm>
          <a:prstGeom prst="chevron">
            <a:avLst/>
          </a:prstGeom>
          <a:solidFill>
            <a:srgbClr val="E91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780B74AA-4514-001B-1BA1-9E2972517413}"/>
              </a:ext>
            </a:extLst>
          </p:cNvPr>
          <p:cNvSpPr txBox="1"/>
          <p:nvPr/>
        </p:nvSpPr>
        <p:spPr>
          <a:xfrm>
            <a:off x="2743200" y="293126"/>
            <a:ext cx="289560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Helvetica" panose="020B0604020202020204" pitchFamily="34" charset="0"/>
                <a:cs typeface="Helvetica" panose="020B0604020202020204" pitchFamily="34" charset="0"/>
              </a:rPr>
              <a:t>Click 2: Confirm</a:t>
            </a:r>
          </a:p>
        </p:txBody>
      </p:sp>
      <p:sp>
        <p:nvSpPr>
          <p:cNvPr id="7" name="Arrow: Chevron 6">
            <a:extLst>
              <a:ext uri="{FF2B5EF4-FFF2-40B4-BE49-F238E27FC236}">
                <a16:creationId xmlns:a16="http://schemas.microsoft.com/office/drawing/2014/main" id="{9DB6B662-FAFB-235F-DCCE-C337DB70E9B3}"/>
              </a:ext>
            </a:extLst>
          </p:cNvPr>
          <p:cNvSpPr/>
          <p:nvPr/>
        </p:nvSpPr>
        <p:spPr>
          <a:xfrm>
            <a:off x="5562600" y="333817"/>
            <a:ext cx="381000" cy="381000"/>
          </a:xfrm>
          <a:prstGeom prst="chevron">
            <a:avLst/>
          </a:prstGeom>
          <a:solidFill>
            <a:srgbClr val="E91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8" name="Content Placeholder 9">
            <a:extLst>
              <a:ext uri="{FF2B5EF4-FFF2-40B4-BE49-F238E27FC236}">
                <a16:creationId xmlns:a16="http://schemas.microsoft.com/office/drawing/2014/main" id="{7B9CBD3B-0693-8EB5-ADF7-38A3F73E238A}"/>
              </a:ext>
            </a:extLst>
          </p:cNvPr>
          <p:cNvPicPr>
            <a:picLocks noGrp="1" noChangeAspect="1"/>
          </p:cNvPicPr>
          <p:nvPr>
            <p:ph idx="1"/>
          </p:nvPr>
        </p:nvPicPr>
        <p:blipFill rotWithShape="1">
          <a:blip r:embed="rId2"/>
          <a:srcRect l="27778" t="8519" r="27778" b="8519"/>
          <a:stretch/>
        </p:blipFill>
        <p:spPr>
          <a:xfrm>
            <a:off x="685800" y="750027"/>
            <a:ext cx="1828800" cy="3413757"/>
          </a:xfrm>
          <a:prstGeom prst="rect">
            <a:avLst/>
          </a:prstGeom>
        </p:spPr>
      </p:pic>
      <p:pic>
        <p:nvPicPr>
          <p:cNvPr id="9" name="Content Placeholder 9">
            <a:extLst>
              <a:ext uri="{FF2B5EF4-FFF2-40B4-BE49-F238E27FC236}">
                <a16:creationId xmlns:a16="http://schemas.microsoft.com/office/drawing/2014/main" id="{FCFDBDF2-80E8-5EBF-C4B5-B2ED463CAF38}"/>
              </a:ext>
            </a:extLst>
          </p:cNvPr>
          <p:cNvPicPr>
            <a:picLocks noChangeAspect="1"/>
          </p:cNvPicPr>
          <p:nvPr/>
        </p:nvPicPr>
        <p:blipFill rotWithShape="1">
          <a:blip r:embed="rId2"/>
          <a:srcRect l="27778" t="8519" r="27778" b="8519"/>
          <a:stretch/>
        </p:blipFill>
        <p:spPr>
          <a:xfrm>
            <a:off x="3509815" y="773891"/>
            <a:ext cx="1817320" cy="3392328"/>
          </a:xfrm>
          <a:prstGeom prst="rect">
            <a:avLst/>
          </a:prstGeom>
        </p:spPr>
      </p:pic>
      <p:pic>
        <p:nvPicPr>
          <p:cNvPr id="10" name="Content Placeholder 9">
            <a:extLst>
              <a:ext uri="{FF2B5EF4-FFF2-40B4-BE49-F238E27FC236}">
                <a16:creationId xmlns:a16="http://schemas.microsoft.com/office/drawing/2014/main" id="{F2F05AA0-F902-3CDD-1128-A2C2D6D9F9A1}"/>
              </a:ext>
            </a:extLst>
          </p:cNvPr>
          <p:cNvPicPr>
            <a:picLocks noChangeAspect="1"/>
          </p:cNvPicPr>
          <p:nvPr/>
        </p:nvPicPr>
        <p:blipFill rotWithShape="1">
          <a:blip r:embed="rId2"/>
          <a:srcRect l="27778" t="8519" r="27778" b="8519"/>
          <a:stretch/>
        </p:blipFill>
        <p:spPr>
          <a:xfrm>
            <a:off x="6537159" y="798019"/>
            <a:ext cx="1817320" cy="3392328"/>
          </a:xfrm>
          <a:prstGeom prst="rect">
            <a:avLst/>
          </a:prstGeom>
        </p:spPr>
      </p:pic>
      <p:sp>
        <p:nvSpPr>
          <p:cNvPr id="11" name="AutoShape 2" descr="Image preview">
            <a:extLst>
              <a:ext uri="{FF2B5EF4-FFF2-40B4-BE49-F238E27FC236}">
                <a16:creationId xmlns:a16="http://schemas.microsoft.com/office/drawing/2014/main" id="{FDABEDA9-41C1-130B-AFAD-747F186ED20E}"/>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a:extLst>
              <a:ext uri="{FF2B5EF4-FFF2-40B4-BE49-F238E27FC236}">
                <a16:creationId xmlns:a16="http://schemas.microsoft.com/office/drawing/2014/main" id="{279F0CAD-ADF7-3F8B-BE8C-28ACCB767C53}"/>
              </a:ext>
            </a:extLst>
          </p:cNvPr>
          <p:cNvPicPr>
            <a:picLocks noChangeAspect="1"/>
          </p:cNvPicPr>
          <p:nvPr/>
        </p:nvPicPr>
        <p:blipFill>
          <a:blip r:embed="rId3"/>
          <a:stretch>
            <a:fillRect/>
          </a:stretch>
        </p:blipFill>
        <p:spPr>
          <a:xfrm>
            <a:off x="914400" y="928334"/>
            <a:ext cx="1362130" cy="2961445"/>
          </a:xfrm>
          <a:prstGeom prst="rect">
            <a:avLst/>
          </a:prstGeom>
        </p:spPr>
      </p:pic>
      <p:pic>
        <p:nvPicPr>
          <p:cNvPr id="13" name="Picture 12">
            <a:extLst>
              <a:ext uri="{FF2B5EF4-FFF2-40B4-BE49-F238E27FC236}">
                <a16:creationId xmlns:a16="http://schemas.microsoft.com/office/drawing/2014/main" id="{86C1E867-2F71-8067-23D4-A09095BEC905}"/>
              </a:ext>
            </a:extLst>
          </p:cNvPr>
          <p:cNvPicPr>
            <a:picLocks noChangeAspect="1"/>
          </p:cNvPicPr>
          <p:nvPr/>
        </p:nvPicPr>
        <p:blipFill>
          <a:blip r:embed="rId4"/>
          <a:stretch>
            <a:fillRect/>
          </a:stretch>
        </p:blipFill>
        <p:spPr>
          <a:xfrm>
            <a:off x="3724624" y="931289"/>
            <a:ext cx="1360770" cy="2958490"/>
          </a:xfrm>
          <a:prstGeom prst="rect">
            <a:avLst/>
          </a:prstGeom>
        </p:spPr>
      </p:pic>
      <p:pic>
        <p:nvPicPr>
          <p:cNvPr id="14" name="Picture 13">
            <a:extLst>
              <a:ext uri="{FF2B5EF4-FFF2-40B4-BE49-F238E27FC236}">
                <a16:creationId xmlns:a16="http://schemas.microsoft.com/office/drawing/2014/main" id="{C163D977-3DA5-BECF-4360-C742DAAB73A2}"/>
              </a:ext>
            </a:extLst>
          </p:cNvPr>
          <p:cNvPicPr>
            <a:picLocks noChangeAspect="1"/>
          </p:cNvPicPr>
          <p:nvPr/>
        </p:nvPicPr>
        <p:blipFill>
          <a:blip r:embed="rId5"/>
          <a:stretch>
            <a:fillRect/>
          </a:stretch>
        </p:blipFill>
        <p:spPr>
          <a:xfrm>
            <a:off x="6781800" y="953153"/>
            <a:ext cx="1388714" cy="3019244"/>
          </a:xfrm>
          <a:prstGeom prst="rect">
            <a:avLst/>
          </a:prstGeom>
        </p:spPr>
      </p:pic>
      <p:sp>
        <p:nvSpPr>
          <p:cNvPr id="16" name="TextBox 15">
            <a:extLst>
              <a:ext uri="{FF2B5EF4-FFF2-40B4-BE49-F238E27FC236}">
                <a16:creationId xmlns:a16="http://schemas.microsoft.com/office/drawing/2014/main" id="{ACAC5744-55AA-CB53-869C-DF1170BDE320}"/>
              </a:ext>
            </a:extLst>
          </p:cNvPr>
          <p:cNvSpPr txBox="1"/>
          <p:nvPr/>
        </p:nvSpPr>
        <p:spPr>
          <a:xfrm>
            <a:off x="5029200" y="302676"/>
            <a:ext cx="457200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Helvetica" panose="020B0604020202020204" pitchFamily="34" charset="0"/>
                <a:cs typeface="Helvetica" panose="020B0604020202020204" pitchFamily="34" charset="0"/>
              </a:rPr>
              <a:t>Click 3: Submit</a:t>
            </a:r>
          </a:p>
        </p:txBody>
      </p:sp>
    </p:spTree>
    <p:extLst>
      <p:ext uri="{BB962C8B-B14F-4D97-AF65-F5344CB8AC3E}">
        <p14:creationId xmlns:p14="http://schemas.microsoft.com/office/powerpoint/2010/main" val="7800402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280320"/>
            <a:ext cx="9144000" cy="5143500"/>
          </a:xfrm>
          <a:prstGeom prst="rect">
            <a:avLst/>
          </a:prstGeom>
          <a:solidFill>
            <a:srgbClr val="FAFAFA"/>
          </a:solidFill>
          <a:ln/>
        </p:spPr>
        <p:txBody>
          <a:bodyPr/>
          <a:lstStyle/>
          <a:p>
            <a:endParaRPr lang="en-US"/>
          </a:p>
        </p:txBody>
      </p:sp>
      <p:pic>
        <p:nvPicPr>
          <p:cNvPr id="3" name="Picture 4" descr="__type_image"/>
          <p:cNvPicPr>
            <a:picLocks noChangeAspect="1"/>
          </p:cNvPicPr>
          <p:nvPr/>
        </p:nvPicPr>
        <p:blipFill>
          <a:blip r:embed="rId3"/>
          <a:stretch>
            <a:fillRect/>
          </a:stretch>
        </p:blipFill>
        <p:spPr>
          <a:xfrm>
            <a:off x="0" y="1"/>
            <a:ext cx="3017520" cy="5143500"/>
          </a:xfrm>
          <a:prstGeom prst="rect">
            <a:avLst/>
          </a:prstGeom>
        </p:spPr>
      </p:pic>
      <p:sp>
        <p:nvSpPr>
          <p:cNvPr id="4" name="TextBox 6"/>
          <p:cNvSpPr/>
          <p:nvPr/>
        </p:nvSpPr>
        <p:spPr>
          <a:xfrm>
            <a:off x="3550920" y="121921"/>
            <a:ext cx="5059680" cy="371897"/>
          </a:xfrm>
          <a:prstGeom prst="rect">
            <a:avLst/>
          </a:prstGeom>
          <a:noFill/>
          <a:ln/>
        </p:spPr>
        <p:txBody>
          <a:bodyPr wrap="square" lIns="0" tIns="0" rIns="0" bIns="0" rtlCol="0" anchor="t">
            <a:spAutoFit/>
          </a:bodyPr>
          <a:lstStyle/>
          <a:p>
            <a:pPr algn="ctr">
              <a:lnSpc>
                <a:spcPts val="2880"/>
              </a:lnSpc>
            </a:pPr>
            <a:r>
              <a:rPr lang="en-US" sz="2560" b="1" kern="0" spc="-72" dirty="0">
                <a:solidFill>
                  <a:srgbClr val="010101"/>
                </a:solidFill>
                <a:latin typeface="Google Sans Flex" pitchFamily="34" charset="0"/>
                <a:ea typeface="Google Sans Flex" pitchFamily="34" charset="-122"/>
                <a:cs typeface="Google Sans Flex" pitchFamily="34" charset="-120"/>
              </a:rPr>
              <a:t>ACSPA-SurgeonsPAC</a:t>
            </a:r>
            <a:endParaRPr lang="en-US" sz="2560" dirty="0"/>
          </a:p>
        </p:txBody>
      </p:sp>
      <p:sp>
        <p:nvSpPr>
          <p:cNvPr id="5" name="TextBox 7"/>
          <p:cNvSpPr/>
          <p:nvPr/>
        </p:nvSpPr>
        <p:spPr>
          <a:xfrm>
            <a:off x="3550920" y="601060"/>
            <a:ext cx="5059680" cy="199670"/>
          </a:xfrm>
          <a:prstGeom prst="rect">
            <a:avLst/>
          </a:prstGeom>
          <a:noFill/>
          <a:ln/>
        </p:spPr>
        <p:txBody>
          <a:bodyPr wrap="square" lIns="0" tIns="0" rIns="0" bIns="0" rtlCol="0" anchor="t">
            <a:spAutoFit/>
          </a:bodyPr>
          <a:lstStyle/>
          <a:p>
            <a:pPr algn="ctr">
              <a:lnSpc>
                <a:spcPts val="1440"/>
              </a:lnSpc>
            </a:pPr>
            <a:r>
              <a:rPr lang="en-US" sz="1920" kern="0" spc="-19" dirty="0">
                <a:solidFill>
                  <a:srgbClr val="010101"/>
                </a:solidFill>
                <a:latin typeface="Inter" pitchFamily="34" charset="0"/>
                <a:ea typeface="Inter" pitchFamily="34" charset="-122"/>
                <a:cs typeface="Inter" pitchFamily="34" charset="-120"/>
              </a:rPr>
              <a:t>Advancing surgical care through federal advocacy</a:t>
            </a:r>
            <a:endParaRPr lang="en-US" sz="1920" dirty="0"/>
          </a:p>
        </p:txBody>
      </p:sp>
      <p:sp>
        <p:nvSpPr>
          <p:cNvPr id="7" name="TextBox 10">
            <a:extLst>
              <a:ext uri="{FF2B5EF4-FFF2-40B4-BE49-F238E27FC236}">
                <a16:creationId xmlns:a16="http://schemas.microsoft.com/office/drawing/2014/main" id="{75101490-3598-8A40-B7CD-0E7E24B679A6}"/>
              </a:ext>
            </a:extLst>
          </p:cNvPr>
          <p:cNvSpPr/>
          <p:nvPr/>
        </p:nvSpPr>
        <p:spPr>
          <a:xfrm>
            <a:off x="4220955" y="1744294"/>
            <a:ext cx="4279812" cy="984885"/>
          </a:xfrm>
          <a:prstGeom prst="rect">
            <a:avLst/>
          </a:prstGeom>
          <a:noFill/>
          <a:ln/>
        </p:spPr>
        <p:txBody>
          <a:bodyPr wrap="square" lIns="0" tIns="0" rIns="0" bIns="0" rtlCol="0" anchor="t">
            <a:spAutoFit/>
          </a:bodyPr>
          <a:lstStyle/>
          <a:p>
            <a:pPr algn="ctr"/>
            <a:r>
              <a:rPr lang="en-US" sz="1600" kern="0" spc="-19" dirty="0">
                <a:solidFill>
                  <a:srgbClr val="010101"/>
                </a:solidFill>
                <a:latin typeface="Inter" pitchFamily="34" charset="0"/>
                <a:ea typeface="Inter" pitchFamily="34" charset="-122"/>
                <a:cs typeface="Inter" pitchFamily="34" charset="-120"/>
              </a:rPr>
              <a:t>Promote access to </a:t>
            </a:r>
            <a:r>
              <a:rPr lang="en-US" sz="1600" b="1" kern="0" spc="-19" dirty="0">
                <a:solidFill>
                  <a:srgbClr val="010101"/>
                </a:solidFill>
                <a:latin typeface="Inter" pitchFamily="34" charset="0"/>
                <a:ea typeface="Inter" pitchFamily="34" charset="-122"/>
                <a:cs typeface="Inter" pitchFamily="34" charset="-120"/>
              </a:rPr>
              <a:t>high-quality surgical care</a:t>
            </a:r>
            <a:r>
              <a:rPr lang="en-US" sz="1600" kern="0" spc="-19" dirty="0">
                <a:solidFill>
                  <a:srgbClr val="010101"/>
                </a:solidFill>
                <a:latin typeface="Inter" pitchFamily="34" charset="0"/>
                <a:ea typeface="Inter" pitchFamily="34" charset="-122"/>
                <a:cs typeface="Inter" pitchFamily="34" charset="-120"/>
              </a:rPr>
              <a:t> for patients and surgeons by supporting the election of federal legislative officeholders who share surgery's perspective on relevant policies and priorities.</a:t>
            </a:r>
            <a:endParaRPr lang="en-US" sz="1600" dirty="0"/>
          </a:p>
        </p:txBody>
      </p:sp>
      <p:sp>
        <p:nvSpPr>
          <p:cNvPr id="8" name="TextBox 13">
            <a:extLst>
              <a:ext uri="{FF2B5EF4-FFF2-40B4-BE49-F238E27FC236}">
                <a16:creationId xmlns:a16="http://schemas.microsoft.com/office/drawing/2014/main" id="{156F9EA7-8A12-3C4B-B9A6-5BCB239D9039}"/>
              </a:ext>
            </a:extLst>
          </p:cNvPr>
          <p:cNvSpPr/>
          <p:nvPr/>
        </p:nvSpPr>
        <p:spPr>
          <a:xfrm>
            <a:off x="4258989" y="3530967"/>
            <a:ext cx="4001945" cy="738664"/>
          </a:xfrm>
          <a:prstGeom prst="rect">
            <a:avLst/>
          </a:prstGeom>
          <a:noFill/>
          <a:ln/>
        </p:spPr>
        <p:txBody>
          <a:bodyPr wrap="square" lIns="0" tIns="0" rIns="0" bIns="0" rtlCol="0" anchor="t">
            <a:spAutoFit/>
          </a:bodyPr>
          <a:lstStyle/>
          <a:p>
            <a:pPr algn="ctr"/>
            <a:r>
              <a:rPr lang="en-US" sz="1600" kern="0" spc="-19" dirty="0">
                <a:solidFill>
                  <a:srgbClr val="010101"/>
                </a:solidFill>
                <a:latin typeface="Inter" pitchFamily="34" charset="0"/>
                <a:ea typeface="Inter" pitchFamily="34" charset="-122"/>
                <a:cs typeface="Inter" pitchFamily="34" charset="-120"/>
              </a:rPr>
              <a:t>ACSPA-SurgeonsPAC gives to </a:t>
            </a:r>
            <a:r>
              <a:rPr lang="en-US" sz="1600" b="1" kern="0" spc="-19" dirty="0">
                <a:solidFill>
                  <a:srgbClr val="010101"/>
                </a:solidFill>
                <a:latin typeface="Inter" pitchFamily="34" charset="0"/>
                <a:ea typeface="Inter" pitchFamily="34" charset="-122"/>
                <a:cs typeface="Inter" pitchFamily="34" charset="-120"/>
              </a:rPr>
              <a:t>federal congressional</a:t>
            </a:r>
            <a:r>
              <a:rPr lang="en-US" sz="1600" kern="0" spc="-19" dirty="0">
                <a:solidFill>
                  <a:srgbClr val="010101"/>
                </a:solidFill>
                <a:latin typeface="Inter" pitchFamily="34" charset="0"/>
                <a:ea typeface="Inter" pitchFamily="34" charset="-122"/>
                <a:cs typeface="Inter" pitchFamily="34" charset="-120"/>
              </a:rPr>
              <a:t> incumbents, candidates, and political parties only</a:t>
            </a:r>
            <a:r>
              <a:rPr lang="en-US" sz="960" kern="0" spc="-19" dirty="0">
                <a:solidFill>
                  <a:srgbClr val="010101"/>
                </a:solidFill>
                <a:latin typeface="Inter" pitchFamily="34" charset="0"/>
                <a:ea typeface="Inter" pitchFamily="34" charset="-122"/>
                <a:cs typeface="Inter" pitchFamily="34" charset="-120"/>
              </a:rPr>
              <a:t>.</a:t>
            </a:r>
            <a:endParaRPr lang="en-US" sz="960" dirty="0"/>
          </a:p>
        </p:txBody>
      </p:sp>
      <p:sp>
        <p:nvSpPr>
          <p:cNvPr id="9" name="TextBox 14">
            <a:extLst>
              <a:ext uri="{FF2B5EF4-FFF2-40B4-BE49-F238E27FC236}">
                <a16:creationId xmlns:a16="http://schemas.microsoft.com/office/drawing/2014/main" id="{485F00CC-C111-E941-8DDD-DD0B398B1D25}"/>
              </a:ext>
            </a:extLst>
          </p:cNvPr>
          <p:cNvSpPr/>
          <p:nvPr/>
        </p:nvSpPr>
        <p:spPr>
          <a:xfrm>
            <a:off x="4258989" y="4454194"/>
            <a:ext cx="4001944" cy="492443"/>
          </a:xfrm>
          <a:prstGeom prst="rect">
            <a:avLst/>
          </a:prstGeom>
          <a:noFill/>
          <a:ln/>
        </p:spPr>
        <p:txBody>
          <a:bodyPr wrap="square" lIns="0" tIns="0" rIns="0" bIns="0" rtlCol="0" anchor="t">
            <a:spAutoFit/>
          </a:bodyPr>
          <a:lstStyle/>
          <a:p>
            <a:pPr algn="ctr"/>
            <a:r>
              <a:rPr lang="en-US" sz="1600" kern="0" spc="-19" dirty="0">
                <a:solidFill>
                  <a:srgbClr val="010101"/>
                </a:solidFill>
                <a:latin typeface="Inter" pitchFamily="34" charset="0"/>
                <a:ea typeface="Inter" pitchFamily="34" charset="-122"/>
                <a:cs typeface="Inter" pitchFamily="34" charset="-120"/>
              </a:rPr>
              <a:t>We do </a:t>
            </a:r>
            <a:r>
              <a:rPr lang="en-US" sz="1600" b="1" kern="0" spc="-19" dirty="0">
                <a:solidFill>
                  <a:srgbClr val="010101"/>
                </a:solidFill>
                <a:latin typeface="Inter" pitchFamily="34" charset="0"/>
                <a:ea typeface="Inter" pitchFamily="34" charset="-122"/>
                <a:cs typeface="Inter" pitchFamily="34" charset="-120"/>
              </a:rPr>
              <a:t>not</a:t>
            </a:r>
            <a:r>
              <a:rPr lang="en-US" sz="1600" kern="0" spc="-19" dirty="0">
                <a:solidFill>
                  <a:srgbClr val="010101"/>
                </a:solidFill>
                <a:latin typeface="Inter" pitchFamily="34" charset="0"/>
                <a:ea typeface="Inter" pitchFamily="34" charset="-122"/>
                <a:cs typeface="Inter" pitchFamily="34" charset="-120"/>
              </a:rPr>
              <a:t> contribute to state/local races nor presidential races.</a:t>
            </a:r>
            <a:endParaRPr lang="en-US" sz="1600" dirty="0"/>
          </a:p>
        </p:txBody>
      </p:sp>
      <p:sp>
        <p:nvSpPr>
          <p:cNvPr id="10" name="TextBox 12">
            <a:extLst>
              <a:ext uri="{FF2B5EF4-FFF2-40B4-BE49-F238E27FC236}">
                <a16:creationId xmlns:a16="http://schemas.microsoft.com/office/drawing/2014/main" id="{7BE03313-C258-BF42-9975-FB011B20A4F8}"/>
              </a:ext>
            </a:extLst>
          </p:cNvPr>
          <p:cNvSpPr/>
          <p:nvPr/>
        </p:nvSpPr>
        <p:spPr>
          <a:xfrm>
            <a:off x="5113282" y="3116601"/>
            <a:ext cx="3581400" cy="250197"/>
          </a:xfrm>
          <a:prstGeom prst="rect">
            <a:avLst/>
          </a:prstGeom>
          <a:noFill/>
          <a:ln/>
        </p:spPr>
        <p:txBody>
          <a:bodyPr wrap="square" lIns="0" tIns="0" rIns="0" bIns="0" rtlCol="0" anchor="t">
            <a:spAutoFit/>
          </a:bodyPr>
          <a:lstStyle/>
          <a:p>
            <a:pPr>
              <a:lnSpc>
                <a:spcPts val="1728"/>
              </a:lnSpc>
            </a:pPr>
            <a:r>
              <a:rPr lang="en-US" sz="2560" b="1" kern="0" spc="-43" dirty="0">
                <a:solidFill>
                  <a:srgbClr val="010101"/>
                </a:solidFill>
                <a:latin typeface="Google Sans Flex" pitchFamily="34" charset="0"/>
                <a:ea typeface="Google Sans Flex" pitchFamily="34" charset="-122"/>
                <a:cs typeface="Google Sans Flex" pitchFamily="34" charset="-120"/>
              </a:rPr>
              <a:t>Scope of Giving</a:t>
            </a:r>
            <a:endParaRPr lang="en-US" sz="2560" dirty="0"/>
          </a:p>
        </p:txBody>
      </p:sp>
      <p:sp>
        <p:nvSpPr>
          <p:cNvPr id="11" name="TextBox 9">
            <a:extLst>
              <a:ext uri="{FF2B5EF4-FFF2-40B4-BE49-F238E27FC236}">
                <a16:creationId xmlns:a16="http://schemas.microsoft.com/office/drawing/2014/main" id="{F9DBBE60-A967-2147-A759-367B213D8FE4}"/>
              </a:ext>
            </a:extLst>
          </p:cNvPr>
          <p:cNvSpPr/>
          <p:nvPr/>
        </p:nvSpPr>
        <p:spPr>
          <a:xfrm>
            <a:off x="5253331" y="1286565"/>
            <a:ext cx="3581400" cy="250197"/>
          </a:xfrm>
          <a:prstGeom prst="rect">
            <a:avLst/>
          </a:prstGeom>
          <a:noFill/>
          <a:ln/>
        </p:spPr>
        <p:txBody>
          <a:bodyPr wrap="square" lIns="0" tIns="0" rIns="0" bIns="0" rtlCol="0" anchor="t">
            <a:spAutoFit/>
          </a:bodyPr>
          <a:lstStyle/>
          <a:p>
            <a:pPr>
              <a:lnSpc>
                <a:spcPts val="1728"/>
              </a:lnSpc>
            </a:pPr>
            <a:r>
              <a:rPr lang="en-US" sz="2560" b="1" kern="0" spc="-43" dirty="0">
                <a:solidFill>
                  <a:srgbClr val="010101"/>
                </a:solidFill>
                <a:latin typeface="Google Sans Flex" pitchFamily="34" charset="0"/>
                <a:ea typeface="Google Sans Flex" pitchFamily="34" charset="-122"/>
                <a:cs typeface="Google Sans Flex" pitchFamily="34" charset="-120"/>
              </a:rPr>
              <a:t>Our Mission</a:t>
            </a:r>
            <a:endParaRPr lang="en-US" sz="2560" dirty="0"/>
          </a:p>
        </p:txBody>
      </p:sp>
    </p:spTree>
    <p:extLst>
      <p:ext uri="{BB962C8B-B14F-4D97-AF65-F5344CB8AC3E}">
        <p14:creationId xmlns:p14="http://schemas.microsoft.com/office/powerpoint/2010/main" val="13185192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FAFAFA"/>
          </a:solidFill>
          <a:ln/>
        </p:spPr>
        <p:txBody>
          <a:bodyPr/>
          <a:lstStyle/>
          <a:p>
            <a:endParaRPr lang="en-US"/>
          </a:p>
        </p:txBody>
      </p:sp>
      <p:sp>
        <p:nvSpPr>
          <p:cNvPr id="4" name="TextBox 6"/>
          <p:cNvSpPr/>
          <p:nvPr/>
        </p:nvSpPr>
        <p:spPr>
          <a:xfrm>
            <a:off x="3536990" y="519470"/>
            <a:ext cx="5087541" cy="298287"/>
          </a:xfrm>
          <a:prstGeom prst="rect">
            <a:avLst/>
          </a:prstGeom>
          <a:noFill/>
          <a:ln/>
        </p:spPr>
        <p:txBody>
          <a:bodyPr wrap="square" lIns="0" tIns="0" rIns="0" bIns="0" rtlCol="0" anchor="t">
            <a:spAutoFit/>
          </a:bodyPr>
          <a:lstStyle/>
          <a:p>
            <a:pPr>
              <a:lnSpc>
                <a:spcPts val="2244"/>
              </a:lnSpc>
            </a:pPr>
            <a:r>
              <a:rPr lang="en-US" sz="2560" b="1" kern="0" spc="-56" dirty="0">
                <a:solidFill>
                  <a:srgbClr val="010101"/>
                </a:solidFill>
                <a:latin typeface="Google Sans Flex" pitchFamily="34" charset="0"/>
                <a:ea typeface="Google Sans Flex" pitchFamily="34" charset="-122"/>
                <a:cs typeface="Google Sans Flex" pitchFamily="34" charset="-120"/>
              </a:rPr>
              <a:t>The Importance of Giving</a:t>
            </a:r>
            <a:endParaRPr lang="en-US" sz="2560" dirty="0"/>
          </a:p>
        </p:txBody>
      </p:sp>
      <p:sp>
        <p:nvSpPr>
          <p:cNvPr id="5" name="TextBox 7"/>
          <p:cNvSpPr/>
          <p:nvPr/>
        </p:nvSpPr>
        <p:spPr>
          <a:xfrm>
            <a:off x="3536990" y="1041858"/>
            <a:ext cx="5087541" cy="368371"/>
          </a:xfrm>
          <a:prstGeom prst="rect">
            <a:avLst/>
          </a:prstGeom>
          <a:noFill/>
          <a:ln/>
        </p:spPr>
        <p:txBody>
          <a:bodyPr wrap="square" lIns="0" tIns="0" rIns="0" bIns="0" rtlCol="0" anchor="t">
            <a:spAutoFit/>
          </a:bodyPr>
          <a:lstStyle/>
          <a:p>
            <a:pPr>
              <a:lnSpc>
                <a:spcPts val="1402"/>
              </a:lnSpc>
            </a:pPr>
            <a:r>
              <a:rPr lang="en-US" sz="1600" kern="0" spc="-18" dirty="0">
                <a:solidFill>
                  <a:srgbClr val="010101"/>
                </a:solidFill>
                <a:latin typeface="Inter" pitchFamily="34" charset="0"/>
                <a:ea typeface="Inter" pitchFamily="34" charset="-122"/>
                <a:cs typeface="Inter" pitchFamily="34" charset="-120"/>
              </a:rPr>
              <a:t>PAC contributions </a:t>
            </a:r>
            <a:r>
              <a:rPr lang="en-US" sz="1600" b="1" kern="0" spc="-18" dirty="0">
                <a:solidFill>
                  <a:srgbClr val="010101"/>
                </a:solidFill>
                <a:latin typeface="Inter" pitchFamily="34" charset="0"/>
                <a:ea typeface="Inter" pitchFamily="34" charset="-122"/>
                <a:cs typeface="Inter" pitchFamily="34" charset="-120"/>
              </a:rPr>
              <a:t>open doors</a:t>
            </a:r>
            <a:r>
              <a:rPr lang="en-US" sz="1600" kern="0" spc="-18" dirty="0">
                <a:solidFill>
                  <a:srgbClr val="010101"/>
                </a:solidFill>
                <a:latin typeface="Inter" pitchFamily="34" charset="0"/>
                <a:ea typeface="Inter" pitchFamily="34" charset="-122"/>
                <a:cs typeface="Inter" pitchFamily="34" charset="-120"/>
              </a:rPr>
              <a:t> for direct engagement with legislators — turning policy goals into ongoing partnerships.</a:t>
            </a:r>
            <a:endParaRPr lang="en-US" sz="1600" dirty="0"/>
          </a:p>
        </p:txBody>
      </p:sp>
      <p:sp>
        <p:nvSpPr>
          <p:cNvPr id="6" name="Shape 10"/>
          <p:cNvSpPr/>
          <p:nvPr/>
        </p:nvSpPr>
        <p:spPr>
          <a:xfrm>
            <a:off x="3536989" y="1605797"/>
            <a:ext cx="2484418" cy="1360051"/>
          </a:xfrm>
          <a:prstGeom prst="roundRect">
            <a:avLst>
              <a:gd name="adj" fmla="val 12005"/>
            </a:avLst>
          </a:prstGeom>
          <a:solidFill>
            <a:srgbClr val="D6D5F8"/>
          </a:solidFill>
          <a:ln/>
        </p:spPr>
        <p:txBody>
          <a:bodyPr/>
          <a:lstStyle/>
          <a:p>
            <a:endParaRPr lang="en-US"/>
          </a:p>
        </p:txBody>
      </p:sp>
      <p:sp>
        <p:nvSpPr>
          <p:cNvPr id="7" name="Shape 11"/>
          <p:cNvSpPr/>
          <p:nvPr/>
        </p:nvSpPr>
        <p:spPr>
          <a:xfrm>
            <a:off x="3715048" y="1783854"/>
            <a:ext cx="365760" cy="365760"/>
          </a:xfrm>
          <a:prstGeom prst="ellipse">
            <a:avLst/>
          </a:prstGeom>
          <a:solidFill>
            <a:srgbClr val="D9D9F8"/>
          </a:solidFill>
          <a:ln/>
        </p:spPr>
        <p:txBody>
          <a:bodyPr/>
          <a:lstStyle/>
          <a:p>
            <a:endParaRPr lang="en-US"/>
          </a:p>
        </p:txBody>
      </p:sp>
      <p:pic>
        <p:nvPicPr>
          <p:cNvPr id="8" name="Picture 14" descr="__type_image"/>
          <p:cNvPicPr>
            <a:picLocks noChangeAspect="1"/>
          </p:cNvPicPr>
          <p:nvPr/>
        </p:nvPicPr>
        <p:blipFill>
          <a:blip r:embed="rId3"/>
          <a:stretch>
            <a:fillRect/>
          </a:stretch>
        </p:blipFill>
        <p:spPr>
          <a:xfrm>
            <a:off x="3791248" y="1860054"/>
            <a:ext cx="213360" cy="213360"/>
          </a:xfrm>
          <a:prstGeom prst="rect">
            <a:avLst/>
          </a:prstGeom>
        </p:spPr>
      </p:pic>
      <p:sp>
        <p:nvSpPr>
          <p:cNvPr id="9" name="TextBox 16"/>
          <p:cNvSpPr/>
          <p:nvPr/>
        </p:nvSpPr>
        <p:spPr>
          <a:xfrm>
            <a:off x="3715048" y="2208967"/>
            <a:ext cx="2128302" cy="179536"/>
          </a:xfrm>
          <a:prstGeom prst="rect">
            <a:avLst/>
          </a:prstGeom>
          <a:noFill/>
          <a:ln/>
        </p:spPr>
        <p:txBody>
          <a:bodyPr wrap="square" lIns="0" tIns="0" rIns="0" bIns="0" rtlCol="0" anchor="t">
            <a:spAutoFit/>
          </a:bodyPr>
          <a:lstStyle/>
          <a:p>
            <a:pPr>
              <a:lnSpc>
                <a:spcPts val="1402"/>
              </a:lnSpc>
            </a:pPr>
            <a:r>
              <a:rPr lang="en-US" sz="1169" b="1" kern="0" spc="-35" dirty="0">
                <a:solidFill>
                  <a:srgbClr val="010101"/>
                </a:solidFill>
                <a:latin typeface="Google Sans Flex" pitchFamily="34" charset="0"/>
                <a:ea typeface="Google Sans Flex" pitchFamily="34" charset="-122"/>
                <a:cs typeface="Google Sans Flex" pitchFamily="34" charset="-120"/>
              </a:rPr>
              <a:t>Support Shared Goals</a:t>
            </a:r>
            <a:endParaRPr lang="en-US" sz="1169" dirty="0"/>
          </a:p>
        </p:txBody>
      </p:sp>
      <p:sp>
        <p:nvSpPr>
          <p:cNvPr id="10" name="TextBox 17"/>
          <p:cNvSpPr/>
          <p:nvPr/>
        </p:nvSpPr>
        <p:spPr>
          <a:xfrm>
            <a:off x="3715048" y="2431554"/>
            <a:ext cx="2128302" cy="345864"/>
          </a:xfrm>
          <a:prstGeom prst="rect">
            <a:avLst/>
          </a:prstGeom>
          <a:noFill/>
          <a:ln/>
        </p:spPr>
        <p:txBody>
          <a:bodyPr wrap="square" lIns="0" tIns="0" rIns="0" bIns="0" rtlCol="0" anchor="t">
            <a:spAutoFit/>
          </a:bodyPr>
          <a:lstStyle/>
          <a:p>
            <a:pPr>
              <a:lnSpc>
                <a:spcPts val="1402"/>
              </a:lnSpc>
            </a:pPr>
            <a:r>
              <a:rPr lang="en-US" sz="935" kern="0" spc="-18" dirty="0">
                <a:solidFill>
                  <a:srgbClr val="010101">
                    <a:alpha val="85000"/>
                  </a:srgbClr>
                </a:solidFill>
                <a:latin typeface="Inter" pitchFamily="34" charset="0"/>
                <a:ea typeface="Inter" pitchFamily="34" charset="-122"/>
                <a:cs typeface="Inter" pitchFamily="34" charset="-120"/>
              </a:rPr>
              <a:t>Support lawmakers who share ACS' policy goals</a:t>
            </a:r>
            <a:endParaRPr lang="en-US" sz="935" dirty="0"/>
          </a:p>
        </p:txBody>
      </p:sp>
      <p:sp>
        <p:nvSpPr>
          <p:cNvPr id="11" name="Shape 18"/>
          <p:cNvSpPr/>
          <p:nvPr/>
        </p:nvSpPr>
        <p:spPr>
          <a:xfrm>
            <a:off x="6140113" y="1605797"/>
            <a:ext cx="2484418" cy="1360051"/>
          </a:xfrm>
          <a:prstGeom prst="roundRect">
            <a:avLst>
              <a:gd name="adj" fmla="val 12005"/>
            </a:avLst>
          </a:prstGeom>
          <a:solidFill>
            <a:srgbClr val="D6D5F8"/>
          </a:solidFill>
          <a:ln/>
        </p:spPr>
        <p:txBody>
          <a:bodyPr/>
          <a:lstStyle/>
          <a:p>
            <a:endParaRPr lang="en-US"/>
          </a:p>
        </p:txBody>
      </p:sp>
      <p:sp>
        <p:nvSpPr>
          <p:cNvPr id="12" name="Shape 19"/>
          <p:cNvSpPr/>
          <p:nvPr/>
        </p:nvSpPr>
        <p:spPr>
          <a:xfrm>
            <a:off x="6318170" y="1783854"/>
            <a:ext cx="365760" cy="365760"/>
          </a:xfrm>
          <a:prstGeom prst="ellipse">
            <a:avLst/>
          </a:prstGeom>
          <a:solidFill>
            <a:srgbClr val="D9D9F8"/>
          </a:solidFill>
          <a:ln/>
        </p:spPr>
        <p:txBody>
          <a:bodyPr/>
          <a:lstStyle/>
          <a:p>
            <a:endParaRPr lang="en-US"/>
          </a:p>
        </p:txBody>
      </p:sp>
      <p:pic>
        <p:nvPicPr>
          <p:cNvPr id="13" name="Picture 22" descr="__type_image"/>
          <p:cNvPicPr>
            <a:picLocks noChangeAspect="1"/>
          </p:cNvPicPr>
          <p:nvPr/>
        </p:nvPicPr>
        <p:blipFill>
          <a:blip r:embed="rId4"/>
          <a:stretch>
            <a:fillRect/>
          </a:stretch>
        </p:blipFill>
        <p:spPr>
          <a:xfrm>
            <a:off x="6394370" y="1860054"/>
            <a:ext cx="213360" cy="213360"/>
          </a:xfrm>
          <a:prstGeom prst="rect">
            <a:avLst/>
          </a:prstGeom>
        </p:spPr>
      </p:pic>
      <p:sp>
        <p:nvSpPr>
          <p:cNvPr id="14" name="TextBox 24"/>
          <p:cNvSpPr/>
          <p:nvPr/>
        </p:nvSpPr>
        <p:spPr>
          <a:xfrm>
            <a:off x="6318171" y="2208967"/>
            <a:ext cx="2128302" cy="179536"/>
          </a:xfrm>
          <a:prstGeom prst="rect">
            <a:avLst/>
          </a:prstGeom>
          <a:noFill/>
          <a:ln/>
        </p:spPr>
        <p:txBody>
          <a:bodyPr wrap="square" lIns="0" tIns="0" rIns="0" bIns="0" rtlCol="0" anchor="t">
            <a:spAutoFit/>
          </a:bodyPr>
          <a:lstStyle/>
          <a:p>
            <a:pPr>
              <a:lnSpc>
                <a:spcPts val="1402"/>
              </a:lnSpc>
            </a:pPr>
            <a:r>
              <a:rPr lang="en-US" sz="1169" b="1" kern="0" spc="-35" dirty="0">
                <a:solidFill>
                  <a:srgbClr val="010101"/>
                </a:solidFill>
                <a:latin typeface="Google Sans Flex" pitchFamily="34" charset="0"/>
                <a:ea typeface="Google Sans Flex" pitchFamily="34" charset="-122"/>
                <a:cs typeface="Google Sans Flex" pitchFamily="34" charset="-120"/>
              </a:rPr>
              <a:t>Build Relationships</a:t>
            </a:r>
            <a:endParaRPr lang="en-US" sz="1169" dirty="0"/>
          </a:p>
        </p:txBody>
      </p:sp>
      <p:sp>
        <p:nvSpPr>
          <p:cNvPr id="15" name="TextBox 25"/>
          <p:cNvSpPr/>
          <p:nvPr/>
        </p:nvSpPr>
        <p:spPr>
          <a:xfrm>
            <a:off x="6318171" y="2431554"/>
            <a:ext cx="2128302" cy="345864"/>
          </a:xfrm>
          <a:prstGeom prst="rect">
            <a:avLst/>
          </a:prstGeom>
          <a:noFill/>
          <a:ln/>
        </p:spPr>
        <p:txBody>
          <a:bodyPr wrap="square" lIns="0" tIns="0" rIns="0" bIns="0" rtlCol="0" anchor="t">
            <a:spAutoFit/>
          </a:bodyPr>
          <a:lstStyle/>
          <a:p>
            <a:pPr>
              <a:lnSpc>
                <a:spcPts val="1402"/>
              </a:lnSpc>
            </a:pPr>
            <a:r>
              <a:rPr lang="en-US" sz="935" kern="0" spc="-18" dirty="0">
                <a:solidFill>
                  <a:srgbClr val="010101">
                    <a:alpha val="85000"/>
                  </a:srgbClr>
                </a:solidFill>
                <a:latin typeface="Inter" pitchFamily="34" charset="0"/>
                <a:ea typeface="Inter" pitchFamily="34" charset="-122"/>
                <a:cs typeface="Inter" pitchFamily="34" charset="-120"/>
              </a:rPr>
              <a:t>Help ACS build ongoing relationships with members of Congress</a:t>
            </a:r>
            <a:endParaRPr lang="en-US" sz="935" dirty="0"/>
          </a:p>
        </p:txBody>
      </p:sp>
      <p:sp>
        <p:nvSpPr>
          <p:cNvPr id="16" name="Shape 26"/>
          <p:cNvSpPr/>
          <p:nvPr/>
        </p:nvSpPr>
        <p:spPr>
          <a:xfrm>
            <a:off x="3536989" y="3084553"/>
            <a:ext cx="2484418" cy="1538169"/>
          </a:xfrm>
          <a:prstGeom prst="roundRect">
            <a:avLst>
              <a:gd name="adj" fmla="val 10615"/>
            </a:avLst>
          </a:prstGeom>
          <a:solidFill>
            <a:srgbClr val="D6D5F8"/>
          </a:solidFill>
          <a:ln/>
        </p:spPr>
        <p:txBody>
          <a:bodyPr/>
          <a:lstStyle/>
          <a:p>
            <a:endParaRPr lang="en-US"/>
          </a:p>
        </p:txBody>
      </p:sp>
      <p:sp>
        <p:nvSpPr>
          <p:cNvPr id="17" name="Shape 27"/>
          <p:cNvSpPr/>
          <p:nvPr/>
        </p:nvSpPr>
        <p:spPr>
          <a:xfrm>
            <a:off x="3715048" y="3262611"/>
            <a:ext cx="365760" cy="365760"/>
          </a:xfrm>
          <a:prstGeom prst="ellipse">
            <a:avLst/>
          </a:prstGeom>
          <a:solidFill>
            <a:srgbClr val="D9D9F8"/>
          </a:solidFill>
          <a:ln/>
        </p:spPr>
        <p:txBody>
          <a:bodyPr/>
          <a:lstStyle/>
          <a:p>
            <a:endParaRPr lang="en-US"/>
          </a:p>
        </p:txBody>
      </p:sp>
      <p:pic>
        <p:nvPicPr>
          <p:cNvPr id="18" name="Picture 30" descr="__type_image"/>
          <p:cNvPicPr>
            <a:picLocks noChangeAspect="1"/>
          </p:cNvPicPr>
          <p:nvPr/>
        </p:nvPicPr>
        <p:blipFill>
          <a:blip r:embed="rId5"/>
          <a:stretch>
            <a:fillRect/>
          </a:stretch>
        </p:blipFill>
        <p:spPr>
          <a:xfrm>
            <a:off x="3791248" y="3338811"/>
            <a:ext cx="213360" cy="213360"/>
          </a:xfrm>
          <a:prstGeom prst="rect">
            <a:avLst/>
          </a:prstGeom>
        </p:spPr>
      </p:pic>
      <p:sp>
        <p:nvSpPr>
          <p:cNvPr id="19" name="TextBox 32"/>
          <p:cNvSpPr/>
          <p:nvPr/>
        </p:nvSpPr>
        <p:spPr>
          <a:xfrm>
            <a:off x="3715048" y="3687724"/>
            <a:ext cx="2128302" cy="179536"/>
          </a:xfrm>
          <a:prstGeom prst="rect">
            <a:avLst/>
          </a:prstGeom>
          <a:noFill/>
          <a:ln/>
        </p:spPr>
        <p:txBody>
          <a:bodyPr wrap="square" lIns="0" tIns="0" rIns="0" bIns="0" rtlCol="0" anchor="t">
            <a:spAutoFit/>
          </a:bodyPr>
          <a:lstStyle/>
          <a:p>
            <a:pPr>
              <a:lnSpc>
                <a:spcPts val="1402"/>
              </a:lnSpc>
            </a:pPr>
            <a:r>
              <a:rPr lang="en-US" sz="1169" b="1" kern="0" spc="-35" dirty="0">
                <a:solidFill>
                  <a:srgbClr val="010101"/>
                </a:solidFill>
                <a:latin typeface="Google Sans Flex" pitchFamily="34" charset="0"/>
                <a:ea typeface="Google Sans Flex" pitchFamily="34" charset="-122"/>
                <a:cs typeface="Google Sans Flex" pitchFamily="34" charset="-120"/>
              </a:rPr>
              <a:t>Direct Access</a:t>
            </a:r>
            <a:endParaRPr lang="en-US" sz="1169" dirty="0"/>
          </a:p>
        </p:txBody>
      </p:sp>
      <p:sp>
        <p:nvSpPr>
          <p:cNvPr id="20" name="TextBox 33"/>
          <p:cNvSpPr/>
          <p:nvPr/>
        </p:nvSpPr>
        <p:spPr>
          <a:xfrm>
            <a:off x="3715048" y="3910311"/>
            <a:ext cx="2128302" cy="345864"/>
          </a:xfrm>
          <a:prstGeom prst="rect">
            <a:avLst/>
          </a:prstGeom>
          <a:noFill/>
          <a:ln/>
        </p:spPr>
        <p:txBody>
          <a:bodyPr wrap="square" lIns="0" tIns="0" rIns="0" bIns="0" rtlCol="0" anchor="t">
            <a:spAutoFit/>
          </a:bodyPr>
          <a:lstStyle/>
          <a:p>
            <a:pPr>
              <a:lnSpc>
                <a:spcPts val="1402"/>
              </a:lnSpc>
            </a:pPr>
            <a:r>
              <a:rPr lang="en-US" sz="935" kern="0" spc="-18" dirty="0">
                <a:solidFill>
                  <a:srgbClr val="010101">
                    <a:alpha val="85000"/>
                  </a:srgbClr>
                </a:solidFill>
                <a:latin typeface="Inter" pitchFamily="34" charset="0"/>
                <a:ea typeface="Inter" pitchFamily="34" charset="-122"/>
                <a:cs typeface="Inter" pitchFamily="34" charset="-120"/>
              </a:rPr>
              <a:t>Create opportunities for direct interaction with lawmakers</a:t>
            </a:r>
            <a:endParaRPr lang="en-US" sz="935" dirty="0"/>
          </a:p>
        </p:txBody>
      </p:sp>
      <p:sp>
        <p:nvSpPr>
          <p:cNvPr id="21" name="Shape 34"/>
          <p:cNvSpPr/>
          <p:nvPr/>
        </p:nvSpPr>
        <p:spPr>
          <a:xfrm>
            <a:off x="6140113" y="3084553"/>
            <a:ext cx="2484418" cy="1538169"/>
          </a:xfrm>
          <a:prstGeom prst="roundRect">
            <a:avLst>
              <a:gd name="adj" fmla="val 10615"/>
            </a:avLst>
          </a:prstGeom>
          <a:solidFill>
            <a:srgbClr val="D6D5F8"/>
          </a:solidFill>
          <a:ln/>
        </p:spPr>
        <p:txBody>
          <a:bodyPr/>
          <a:lstStyle/>
          <a:p>
            <a:endParaRPr lang="en-US"/>
          </a:p>
        </p:txBody>
      </p:sp>
      <p:sp>
        <p:nvSpPr>
          <p:cNvPr id="22" name="Shape 35"/>
          <p:cNvSpPr/>
          <p:nvPr/>
        </p:nvSpPr>
        <p:spPr>
          <a:xfrm>
            <a:off x="6318170" y="3262611"/>
            <a:ext cx="365760" cy="365760"/>
          </a:xfrm>
          <a:prstGeom prst="ellipse">
            <a:avLst/>
          </a:prstGeom>
          <a:solidFill>
            <a:srgbClr val="D9D9F8"/>
          </a:solidFill>
          <a:ln/>
        </p:spPr>
        <p:txBody>
          <a:bodyPr/>
          <a:lstStyle/>
          <a:p>
            <a:endParaRPr lang="en-US"/>
          </a:p>
        </p:txBody>
      </p:sp>
      <p:pic>
        <p:nvPicPr>
          <p:cNvPr id="23" name="Picture 38" descr="__type_image"/>
          <p:cNvPicPr>
            <a:picLocks noChangeAspect="1"/>
          </p:cNvPicPr>
          <p:nvPr/>
        </p:nvPicPr>
        <p:blipFill>
          <a:blip r:embed="rId6"/>
          <a:stretch>
            <a:fillRect/>
          </a:stretch>
        </p:blipFill>
        <p:spPr>
          <a:xfrm>
            <a:off x="6394370" y="3338811"/>
            <a:ext cx="213360" cy="213360"/>
          </a:xfrm>
          <a:prstGeom prst="rect">
            <a:avLst/>
          </a:prstGeom>
        </p:spPr>
      </p:pic>
      <p:sp>
        <p:nvSpPr>
          <p:cNvPr id="24" name="TextBox 40"/>
          <p:cNvSpPr/>
          <p:nvPr/>
        </p:nvSpPr>
        <p:spPr>
          <a:xfrm>
            <a:off x="6318171" y="3687724"/>
            <a:ext cx="2128302" cy="179536"/>
          </a:xfrm>
          <a:prstGeom prst="rect">
            <a:avLst/>
          </a:prstGeom>
          <a:noFill/>
          <a:ln/>
        </p:spPr>
        <p:txBody>
          <a:bodyPr wrap="square" lIns="0" tIns="0" rIns="0" bIns="0" rtlCol="0" anchor="t">
            <a:spAutoFit/>
          </a:bodyPr>
          <a:lstStyle/>
          <a:p>
            <a:pPr>
              <a:lnSpc>
                <a:spcPts val="1402"/>
              </a:lnSpc>
            </a:pPr>
            <a:r>
              <a:rPr lang="en-US" sz="1169" b="1" kern="0" spc="-35" dirty="0">
                <a:solidFill>
                  <a:srgbClr val="010101"/>
                </a:solidFill>
                <a:latin typeface="Google Sans Flex" pitchFamily="34" charset="0"/>
                <a:ea typeface="Google Sans Flex" pitchFamily="34" charset="-122"/>
                <a:cs typeface="Google Sans Flex" pitchFamily="34" charset="-120"/>
              </a:rPr>
              <a:t>Educate Congress</a:t>
            </a:r>
            <a:endParaRPr lang="en-US" sz="1169" dirty="0"/>
          </a:p>
        </p:txBody>
      </p:sp>
      <p:sp>
        <p:nvSpPr>
          <p:cNvPr id="25" name="TextBox 41"/>
          <p:cNvSpPr/>
          <p:nvPr/>
        </p:nvSpPr>
        <p:spPr>
          <a:xfrm>
            <a:off x="6318171" y="3910311"/>
            <a:ext cx="2128302" cy="345864"/>
          </a:xfrm>
          <a:prstGeom prst="rect">
            <a:avLst/>
          </a:prstGeom>
          <a:noFill/>
          <a:ln/>
        </p:spPr>
        <p:txBody>
          <a:bodyPr wrap="square" lIns="0" tIns="0" rIns="0" bIns="0" rtlCol="0" anchor="t">
            <a:spAutoFit/>
          </a:bodyPr>
          <a:lstStyle/>
          <a:p>
            <a:pPr>
              <a:lnSpc>
                <a:spcPts val="1402"/>
              </a:lnSpc>
            </a:pPr>
            <a:r>
              <a:rPr lang="en-US" sz="935" kern="0" spc="-18" dirty="0">
                <a:solidFill>
                  <a:srgbClr val="010101">
                    <a:alpha val="85000"/>
                  </a:srgbClr>
                </a:solidFill>
                <a:latin typeface="Inter" pitchFamily="34" charset="0"/>
                <a:ea typeface="Inter" pitchFamily="34" charset="-122"/>
                <a:cs typeface="Inter" pitchFamily="34" charset="-120"/>
              </a:rPr>
              <a:t>Educate members of Congress on issues that directly impact our membership</a:t>
            </a:r>
            <a:endParaRPr lang="en-US" sz="935" dirty="0"/>
          </a:p>
        </p:txBody>
      </p:sp>
      <p:pic>
        <p:nvPicPr>
          <p:cNvPr id="27" name="Picture 4" descr="__type_image">
            <a:extLst>
              <a:ext uri="{FF2B5EF4-FFF2-40B4-BE49-F238E27FC236}">
                <a16:creationId xmlns:a16="http://schemas.microsoft.com/office/drawing/2014/main" id="{E6942B74-C42F-424D-9E82-281402AA2336}"/>
              </a:ext>
            </a:extLst>
          </p:cNvPr>
          <p:cNvPicPr>
            <a:picLocks noChangeAspect="1"/>
          </p:cNvPicPr>
          <p:nvPr/>
        </p:nvPicPr>
        <p:blipFill>
          <a:blip r:embed="rId7"/>
          <a:stretch>
            <a:fillRect/>
          </a:stretch>
        </p:blipFill>
        <p:spPr>
          <a:xfrm>
            <a:off x="0" y="1"/>
            <a:ext cx="3017520" cy="5143500"/>
          </a:xfrm>
          <a:prstGeom prst="rect">
            <a:avLst/>
          </a:prstGeom>
        </p:spPr>
      </p:pic>
    </p:spTree>
    <p:extLst>
      <p:ext uri="{BB962C8B-B14F-4D97-AF65-F5344CB8AC3E}">
        <p14:creationId xmlns:p14="http://schemas.microsoft.com/office/powerpoint/2010/main" val="13512964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BB34E01-6B8B-765C-A19C-E3BD8AEE73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7300" y="0"/>
            <a:ext cx="6629400" cy="4419600"/>
          </a:xfrm>
          <a:prstGeom prst="rect">
            <a:avLst/>
          </a:prstGeom>
        </p:spPr>
      </p:pic>
    </p:spTree>
    <p:extLst>
      <p:ext uri="{BB962C8B-B14F-4D97-AF65-F5344CB8AC3E}">
        <p14:creationId xmlns:p14="http://schemas.microsoft.com/office/powerpoint/2010/main" val="30159543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0BB6B-95A0-D69B-CB22-F0FFF84882E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DF4D937-DD8B-4C7A-B8B1-2A48F21352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200" y="0"/>
            <a:ext cx="6705600" cy="4470400"/>
          </a:xfrm>
          <a:prstGeom prst="rect">
            <a:avLst/>
          </a:prstGeom>
        </p:spPr>
      </p:pic>
    </p:spTree>
    <p:extLst>
      <p:ext uri="{BB962C8B-B14F-4D97-AF65-F5344CB8AC3E}">
        <p14:creationId xmlns:p14="http://schemas.microsoft.com/office/powerpoint/2010/main" val="35088090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DE432-7196-B459-3AF7-4414140A395F}"/>
              </a:ext>
            </a:extLst>
          </p:cNvPr>
          <p:cNvSpPr>
            <a:spLocks noGrp="1"/>
          </p:cNvSpPr>
          <p:nvPr>
            <p:ph type="title"/>
          </p:nvPr>
        </p:nvSpPr>
        <p:spPr/>
        <p:txBody>
          <a:bodyPr/>
          <a:lstStyle/>
          <a:p>
            <a:r>
              <a:rPr lang="en-US" dirty="0"/>
              <a:t>Advocacy Forums</a:t>
            </a:r>
          </a:p>
        </p:txBody>
      </p:sp>
      <p:pic>
        <p:nvPicPr>
          <p:cNvPr id="5" name="Picture 4" descr="https://usc-powerpoint.officeapps.live.com/pods/GetClipboardImage.ashx?Id=1e98a286-44a4-4095-ae8c-4ed1fa834494&amp;DC=PUS10&amp;pkey=1ecdd25d-be82-4e63-922a-f8037424e378&amp;wdwaccluster=PUS10">
            <a:extLst>
              <a:ext uri="{FF2B5EF4-FFF2-40B4-BE49-F238E27FC236}">
                <a16:creationId xmlns:a16="http://schemas.microsoft.com/office/drawing/2014/main" id="{73CEAEFF-7C1B-AD0E-15E2-37E79A4863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334" t="67246" r="59999" b="3124"/>
          <a:stretch>
            <a:fillRect/>
          </a:stretch>
        </p:blipFill>
        <p:spPr bwMode="auto">
          <a:xfrm>
            <a:off x="5715000" y="895351"/>
            <a:ext cx="2514599" cy="251459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49084C4-030A-171A-3461-E485B228C25E}"/>
              </a:ext>
            </a:extLst>
          </p:cNvPr>
          <p:cNvSpPr txBox="1"/>
          <p:nvPr/>
        </p:nvSpPr>
        <p:spPr>
          <a:xfrm>
            <a:off x="457200" y="999672"/>
            <a:ext cx="4495800" cy="2862322"/>
          </a:xfrm>
          <a:prstGeom prst="rect">
            <a:avLst/>
          </a:prstGeom>
          <a:noFill/>
        </p:spPr>
        <p:txBody>
          <a:bodyPr wrap="square" rtlCol="0">
            <a:spAutoFit/>
          </a:bodyPr>
          <a:lstStyle/>
          <a:p>
            <a:pPr marL="285750" indent="-285750">
              <a:buFont typeface="Arial" panose="020B0604020202020204" pitchFamily="34" charset="0"/>
              <a:buChar char="•"/>
            </a:pPr>
            <a:r>
              <a:rPr lang="en-US" sz="2000" b="1" dirty="0">
                <a:solidFill>
                  <a:schemeClr val="tx2"/>
                </a:solidFill>
              </a:rPr>
              <a:t>Virtual Platform </a:t>
            </a:r>
            <a:r>
              <a:rPr lang="en-US" sz="2000" dirty="0">
                <a:solidFill>
                  <a:schemeClr val="tx2"/>
                </a:solidFill>
              </a:rPr>
              <a:t>for communication, support, and information sharing</a:t>
            </a:r>
          </a:p>
          <a:p>
            <a:endParaRPr lang="en-US" sz="2000" dirty="0">
              <a:solidFill>
                <a:schemeClr val="tx2"/>
              </a:solidFill>
            </a:endParaRPr>
          </a:p>
          <a:p>
            <a:pPr marL="285750" indent="-285750">
              <a:buFont typeface="Arial" panose="020B0604020202020204" pitchFamily="34" charset="0"/>
              <a:buChar char="•"/>
            </a:pPr>
            <a:r>
              <a:rPr lang="en-US" sz="2000" b="1" dirty="0">
                <a:solidFill>
                  <a:schemeClr val="tx2"/>
                </a:solidFill>
              </a:rPr>
              <a:t>Engages</a:t>
            </a:r>
            <a:r>
              <a:rPr lang="en-US" sz="2000" dirty="0">
                <a:solidFill>
                  <a:schemeClr val="tx2"/>
                </a:solidFill>
              </a:rPr>
              <a:t> members, consultants and liaisons on advocacy related programs including updates and emerging topics</a:t>
            </a:r>
          </a:p>
          <a:p>
            <a:endParaRPr lang="en-US" sz="2000" dirty="0">
              <a:solidFill>
                <a:schemeClr val="tx2"/>
              </a:solidFill>
            </a:endParaRPr>
          </a:p>
          <a:p>
            <a:pPr marL="285750" indent="-285750">
              <a:buFont typeface="Arial" panose="020B0604020202020204" pitchFamily="34" charset="0"/>
              <a:buChar char="•"/>
            </a:pPr>
            <a:r>
              <a:rPr lang="en-US" sz="2000" b="1" dirty="0">
                <a:solidFill>
                  <a:schemeClr val="tx2"/>
                </a:solidFill>
              </a:rPr>
              <a:t>Facilitates</a:t>
            </a:r>
            <a:r>
              <a:rPr lang="en-US" sz="2000" dirty="0">
                <a:solidFill>
                  <a:schemeClr val="tx2"/>
                </a:solidFill>
              </a:rPr>
              <a:t> open discussion and gather feedback</a:t>
            </a:r>
          </a:p>
        </p:txBody>
      </p:sp>
      <p:sp>
        <p:nvSpPr>
          <p:cNvPr id="9" name="TextBox 8">
            <a:extLst>
              <a:ext uri="{FF2B5EF4-FFF2-40B4-BE49-F238E27FC236}">
                <a16:creationId xmlns:a16="http://schemas.microsoft.com/office/drawing/2014/main" id="{F567DF3F-6E31-FDBB-313E-9343B6E5BEC4}"/>
              </a:ext>
            </a:extLst>
          </p:cNvPr>
          <p:cNvSpPr txBox="1"/>
          <p:nvPr/>
        </p:nvSpPr>
        <p:spPr>
          <a:xfrm>
            <a:off x="5867399" y="3406369"/>
            <a:ext cx="2209800" cy="461665"/>
          </a:xfrm>
          <a:prstGeom prst="rect">
            <a:avLst/>
          </a:prstGeom>
          <a:noFill/>
        </p:spPr>
        <p:txBody>
          <a:bodyPr wrap="square" rtlCol="0">
            <a:spAutoFit/>
          </a:bodyPr>
          <a:lstStyle/>
          <a:p>
            <a:pPr algn="ctr"/>
            <a:r>
              <a:rPr lang="en-US" sz="2400" b="1" dirty="0"/>
              <a:t>Sign up now!</a:t>
            </a:r>
          </a:p>
        </p:txBody>
      </p:sp>
    </p:spTree>
    <p:extLst>
      <p:ext uri="{BB962C8B-B14F-4D97-AF65-F5344CB8AC3E}">
        <p14:creationId xmlns:p14="http://schemas.microsoft.com/office/powerpoint/2010/main" val="40346200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E5335E78-3F88-AC4A-88E1-B89204021972}"/>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57200" y="1268071"/>
            <a:ext cx="4114800" cy="2531158"/>
          </a:xfrm>
        </p:spPr>
      </p:pic>
      <p:sp>
        <p:nvSpPr>
          <p:cNvPr id="4" name="Title 3">
            <a:extLst>
              <a:ext uri="{FF2B5EF4-FFF2-40B4-BE49-F238E27FC236}">
                <a16:creationId xmlns:a16="http://schemas.microsoft.com/office/drawing/2014/main" id="{E4349E8D-8EC0-F24E-B9C3-9906A4785655}"/>
              </a:ext>
            </a:extLst>
          </p:cNvPr>
          <p:cNvSpPr>
            <a:spLocks noGrp="1"/>
          </p:cNvSpPr>
          <p:nvPr>
            <p:ph type="title"/>
          </p:nvPr>
        </p:nvSpPr>
        <p:spPr/>
        <p:txBody>
          <a:bodyPr/>
          <a:lstStyle/>
          <a:p>
            <a:pPr algn="ctr"/>
            <a:r>
              <a:rPr lang="en-US" dirty="0"/>
              <a:t>Media Interviews</a:t>
            </a:r>
          </a:p>
        </p:txBody>
      </p:sp>
      <p:pic>
        <p:nvPicPr>
          <p:cNvPr id="3" name="Picture 2">
            <a:extLst>
              <a:ext uri="{FF2B5EF4-FFF2-40B4-BE49-F238E27FC236}">
                <a16:creationId xmlns:a16="http://schemas.microsoft.com/office/drawing/2014/main" id="{8C10D259-9295-B87B-73F9-3D9C0C37F306}"/>
              </a:ext>
            </a:extLst>
          </p:cNvPr>
          <p:cNvPicPr>
            <a:picLocks noChangeAspect="1"/>
          </p:cNvPicPr>
          <p:nvPr/>
        </p:nvPicPr>
        <p:blipFill>
          <a:blip r:embed="rId3"/>
          <a:stretch>
            <a:fillRect/>
          </a:stretch>
        </p:blipFill>
        <p:spPr>
          <a:xfrm>
            <a:off x="4648199" y="1200150"/>
            <a:ext cx="4359519" cy="2667000"/>
          </a:xfrm>
          <a:prstGeom prst="rect">
            <a:avLst/>
          </a:prstGeom>
        </p:spPr>
      </p:pic>
    </p:spTree>
    <p:extLst>
      <p:ext uri="{BB962C8B-B14F-4D97-AF65-F5344CB8AC3E}">
        <p14:creationId xmlns:p14="http://schemas.microsoft.com/office/powerpoint/2010/main" val="25925388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E45B4FD-8E55-C34A-9A43-FFA93747172D}"/>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57200" y="1733550"/>
            <a:ext cx="4114800" cy="1855464"/>
          </a:xfrm>
        </p:spPr>
      </p:pic>
      <p:pic>
        <p:nvPicPr>
          <p:cNvPr id="8" name="Content Placeholder 7">
            <a:extLst>
              <a:ext uri="{FF2B5EF4-FFF2-40B4-BE49-F238E27FC236}">
                <a16:creationId xmlns:a16="http://schemas.microsoft.com/office/drawing/2014/main" id="{78E421CD-DAA7-9A43-9D39-0CDB4B885F3C}"/>
              </a:ext>
            </a:extLst>
          </p:cNvPr>
          <p:cNvPicPr>
            <a:picLocks noGrp="1" noChangeAspect="1"/>
          </p:cNvPicPr>
          <p:nvPr>
            <p:ph sz="half" idx="10"/>
          </p:nvPr>
        </p:nvPicPr>
        <p:blipFill>
          <a:blip r:embed="rId3" cstate="print">
            <a:extLst>
              <a:ext uri="{28A0092B-C50C-407E-A947-70E740481C1C}">
                <a14:useLocalDpi xmlns:a14="http://schemas.microsoft.com/office/drawing/2010/main" val="0"/>
              </a:ext>
            </a:extLst>
          </a:blip>
          <a:stretch>
            <a:fillRect/>
          </a:stretch>
        </p:blipFill>
        <p:spPr>
          <a:xfrm>
            <a:off x="4648200" y="1601130"/>
            <a:ext cx="4114800" cy="1865041"/>
          </a:xfrm>
        </p:spPr>
      </p:pic>
      <p:sp>
        <p:nvSpPr>
          <p:cNvPr id="4" name="Title 3">
            <a:extLst>
              <a:ext uri="{FF2B5EF4-FFF2-40B4-BE49-F238E27FC236}">
                <a16:creationId xmlns:a16="http://schemas.microsoft.com/office/drawing/2014/main" id="{9C865B63-2FD9-D54A-9303-12C8FAA779F6}"/>
              </a:ext>
            </a:extLst>
          </p:cNvPr>
          <p:cNvSpPr>
            <a:spLocks noGrp="1"/>
          </p:cNvSpPr>
          <p:nvPr>
            <p:ph type="title"/>
          </p:nvPr>
        </p:nvSpPr>
        <p:spPr/>
        <p:txBody>
          <a:bodyPr/>
          <a:lstStyle/>
          <a:p>
            <a:pPr algn="ctr"/>
            <a:r>
              <a:rPr lang="en-US" dirty="0"/>
              <a:t>Opinion Pieces</a:t>
            </a:r>
          </a:p>
        </p:txBody>
      </p:sp>
      <p:pic>
        <p:nvPicPr>
          <p:cNvPr id="9" name="Picture 8">
            <a:extLst>
              <a:ext uri="{FF2B5EF4-FFF2-40B4-BE49-F238E27FC236}">
                <a16:creationId xmlns:a16="http://schemas.microsoft.com/office/drawing/2014/main" id="{CA9C2C4D-C729-764B-9B4E-10A893611042}"/>
              </a:ext>
            </a:extLst>
          </p:cNvPr>
          <p:cNvPicPr>
            <a:picLocks noChangeAspect="1"/>
          </p:cNvPicPr>
          <p:nvPr/>
        </p:nvPicPr>
        <p:blipFill>
          <a:blip r:embed="rId4"/>
          <a:stretch>
            <a:fillRect/>
          </a:stretch>
        </p:blipFill>
        <p:spPr>
          <a:xfrm>
            <a:off x="362607" y="895351"/>
            <a:ext cx="1981200" cy="1109472"/>
          </a:xfrm>
          <a:prstGeom prst="rect">
            <a:avLst/>
          </a:prstGeom>
        </p:spPr>
      </p:pic>
      <p:pic>
        <p:nvPicPr>
          <p:cNvPr id="10" name="Picture 9">
            <a:extLst>
              <a:ext uri="{FF2B5EF4-FFF2-40B4-BE49-F238E27FC236}">
                <a16:creationId xmlns:a16="http://schemas.microsoft.com/office/drawing/2014/main" id="{03E93A58-85A2-F946-A9D7-D102D7C24F56}"/>
              </a:ext>
            </a:extLst>
          </p:cNvPr>
          <p:cNvPicPr>
            <a:picLocks noChangeAspect="1"/>
          </p:cNvPicPr>
          <p:nvPr/>
        </p:nvPicPr>
        <p:blipFill>
          <a:blip r:embed="rId5"/>
          <a:stretch>
            <a:fillRect/>
          </a:stretch>
        </p:blipFill>
        <p:spPr>
          <a:xfrm>
            <a:off x="6019800" y="1095840"/>
            <a:ext cx="1117600" cy="304800"/>
          </a:xfrm>
          <a:prstGeom prst="rect">
            <a:avLst/>
          </a:prstGeom>
        </p:spPr>
      </p:pic>
      <p:pic>
        <p:nvPicPr>
          <p:cNvPr id="12" name="Picture 11">
            <a:extLst>
              <a:ext uri="{FF2B5EF4-FFF2-40B4-BE49-F238E27FC236}">
                <a16:creationId xmlns:a16="http://schemas.microsoft.com/office/drawing/2014/main" id="{D2ADD73A-1A0C-314C-9179-8ECDEB38D5F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48201" y="3562350"/>
            <a:ext cx="2978150" cy="495532"/>
          </a:xfrm>
          <a:prstGeom prst="rect">
            <a:avLst/>
          </a:prstGeom>
        </p:spPr>
      </p:pic>
    </p:spTree>
    <p:extLst>
      <p:ext uri="{BB962C8B-B14F-4D97-AF65-F5344CB8AC3E}">
        <p14:creationId xmlns:p14="http://schemas.microsoft.com/office/powerpoint/2010/main" val="8755960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CC545-9133-D740-93A2-E56A8FF5FFCA}"/>
              </a:ext>
            </a:extLst>
          </p:cNvPr>
          <p:cNvSpPr>
            <a:spLocks noGrp="1"/>
          </p:cNvSpPr>
          <p:nvPr>
            <p:ph type="title"/>
          </p:nvPr>
        </p:nvSpPr>
        <p:spPr/>
        <p:txBody>
          <a:bodyPr/>
          <a:lstStyle/>
          <a:p>
            <a:pPr algn="ctr"/>
            <a:r>
              <a:rPr lang="en-US" dirty="0"/>
              <a:t>Testifying: Senate Judiciary Committee</a:t>
            </a:r>
          </a:p>
        </p:txBody>
      </p:sp>
      <p:pic>
        <p:nvPicPr>
          <p:cNvPr id="6" name="Content Placeholder 5">
            <a:extLst>
              <a:ext uri="{FF2B5EF4-FFF2-40B4-BE49-F238E27FC236}">
                <a16:creationId xmlns:a16="http://schemas.microsoft.com/office/drawing/2014/main" id="{C55D91B7-DDC0-684A-8CC0-B72CE4E61E40}"/>
              </a:ext>
            </a:extLst>
          </p:cNvPr>
          <p:cNvPicPr>
            <a:picLocks noGrp="1" noChangeAspect="1"/>
          </p:cNvPicPr>
          <p:nvPr>
            <p:ph sz="half" idx="1"/>
          </p:nvPr>
        </p:nvPicPr>
        <p:blipFill>
          <a:blip r:embed="rId2"/>
          <a:stretch>
            <a:fillRect/>
          </a:stretch>
        </p:blipFill>
        <p:spPr>
          <a:xfrm>
            <a:off x="457200" y="1023540"/>
            <a:ext cx="4114800" cy="3020222"/>
          </a:xfrm>
          <a:prstGeom prst="rect">
            <a:avLst/>
          </a:prstGeom>
        </p:spPr>
      </p:pic>
      <p:pic>
        <p:nvPicPr>
          <p:cNvPr id="7" name="Content Placeholder 6">
            <a:extLst>
              <a:ext uri="{FF2B5EF4-FFF2-40B4-BE49-F238E27FC236}">
                <a16:creationId xmlns:a16="http://schemas.microsoft.com/office/drawing/2014/main" id="{56D41971-02AA-BF44-B25A-47B2AFC798A9}"/>
              </a:ext>
            </a:extLst>
          </p:cNvPr>
          <p:cNvPicPr>
            <a:picLocks noGrp="1" noChangeAspect="1"/>
          </p:cNvPicPr>
          <p:nvPr>
            <p:ph sz="half" idx="10"/>
          </p:nvPr>
        </p:nvPicPr>
        <p:blipFill>
          <a:blip r:embed="rId3"/>
          <a:stretch>
            <a:fillRect/>
          </a:stretch>
        </p:blipFill>
        <p:spPr>
          <a:xfrm>
            <a:off x="5867401" y="918904"/>
            <a:ext cx="2333739" cy="3124200"/>
          </a:xfrm>
          <a:prstGeom prst="rect">
            <a:avLst/>
          </a:prstGeom>
        </p:spPr>
      </p:pic>
      <p:sp>
        <p:nvSpPr>
          <p:cNvPr id="8" name="Rectangle 7">
            <a:extLst>
              <a:ext uri="{FF2B5EF4-FFF2-40B4-BE49-F238E27FC236}">
                <a16:creationId xmlns:a16="http://schemas.microsoft.com/office/drawing/2014/main" id="{A1794BAC-2F6C-5143-8702-8D565F5B7844}"/>
              </a:ext>
            </a:extLst>
          </p:cNvPr>
          <p:cNvSpPr/>
          <p:nvPr/>
        </p:nvSpPr>
        <p:spPr>
          <a:xfrm>
            <a:off x="433330" y="4045731"/>
            <a:ext cx="5281670" cy="400110"/>
          </a:xfrm>
          <a:prstGeom prst="rect">
            <a:avLst/>
          </a:prstGeom>
          <a:solidFill>
            <a:schemeClr val="bg1"/>
          </a:solidFill>
        </p:spPr>
        <p:txBody>
          <a:bodyPr wrap="square">
            <a:spAutoFit/>
          </a:bodyPr>
          <a:lstStyle/>
          <a:p>
            <a:pPr defTabSz="685800"/>
            <a:r>
              <a:rPr lang="en-US" sz="1000" dirty="0">
                <a:solidFill>
                  <a:srgbClr val="000000"/>
                </a:solidFill>
                <a:latin typeface="Calibri" panose="020F0502020204030204"/>
              </a:rPr>
              <a:t>https://</a:t>
            </a:r>
            <a:r>
              <a:rPr lang="en-US" sz="1000" dirty="0" err="1">
                <a:solidFill>
                  <a:srgbClr val="000000"/>
                </a:solidFill>
                <a:latin typeface="Calibri" panose="020F0502020204030204"/>
              </a:rPr>
              <a:t>www.senatorbaker.com</a:t>
            </a:r>
            <a:r>
              <a:rPr lang="en-US" sz="1000" dirty="0">
                <a:solidFill>
                  <a:srgbClr val="000000"/>
                </a:solidFill>
                <a:latin typeface="Calibri" panose="020F0502020204030204"/>
              </a:rPr>
              <a:t>/2019/09/23/senate-judiciary-committee-holding-hearings-on-behavioral-health-second-amendment-rights-and-other-gun-related-issues/</a:t>
            </a:r>
          </a:p>
        </p:txBody>
      </p:sp>
      <p:sp>
        <p:nvSpPr>
          <p:cNvPr id="9" name="TextBox 8">
            <a:extLst>
              <a:ext uri="{FF2B5EF4-FFF2-40B4-BE49-F238E27FC236}">
                <a16:creationId xmlns:a16="http://schemas.microsoft.com/office/drawing/2014/main" id="{DDE43136-94B0-EF40-A31E-942C18DC6A0A}"/>
              </a:ext>
            </a:extLst>
          </p:cNvPr>
          <p:cNvSpPr txBox="1"/>
          <p:nvPr/>
        </p:nvSpPr>
        <p:spPr>
          <a:xfrm>
            <a:off x="5867401" y="4060841"/>
            <a:ext cx="2461123" cy="369332"/>
          </a:xfrm>
          <a:prstGeom prst="rect">
            <a:avLst/>
          </a:prstGeom>
          <a:noFill/>
        </p:spPr>
        <p:txBody>
          <a:bodyPr wrap="none" rtlCol="0">
            <a:spAutoFit/>
          </a:bodyPr>
          <a:lstStyle/>
          <a:p>
            <a:pPr defTabSz="685800"/>
            <a:r>
              <a:rPr lang="en-US" b="1" dirty="0">
                <a:solidFill>
                  <a:srgbClr val="002060"/>
                </a:solidFill>
                <a:latin typeface="Times New Roman" panose="02020603050405020304" pitchFamily="18" charset="0"/>
                <a:cs typeface="Times New Roman" panose="02020603050405020304" pitchFamily="18" charset="0"/>
              </a:rPr>
              <a:t>Zoe Maher, MD, FACS</a:t>
            </a:r>
          </a:p>
        </p:txBody>
      </p:sp>
    </p:spTree>
    <p:extLst>
      <p:ext uri="{BB962C8B-B14F-4D97-AF65-F5344CB8AC3E}">
        <p14:creationId xmlns:p14="http://schemas.microsoft.com/office/powerpoint/2010/main" val="29495729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47F44D5-982F-348B-1AB5-EB5B44CA3B26}"/>
              </a:ext>
            </a:extLst>
          </p:cNvPr>
          <p:cNvPicPr>
            <a:picLocks noChangeAspect="1"/>
          </p:cNvPicPr>
          <p:nvPr/>
        </p:nvPicPr>
        <p:blipFill>
          <a:blip r:embed="rId2"/>
          <a:stretch>
            <a:fillRect/>
          </a:stretch>
        </p:blipFill>
        <p:spPr>
          <a:xfrm>
            <a:off x="0" y="-4598"/>
            <a:ext cx="9144000" cy="5163860"/>
          </a:xfrm>
          <a:prstGeom prst="rect">
            <a:avLst/>
          </a:prstGeom>
        </p:spPr>
      </p:pic>
      <p:sp>
        <p:nvSpPr>
          <p:cNvPr id="12" name="Google Shape;166;p19">
            <a:extLst>
              <a:ext uri="{FF2B5EF4-FFF2-40B4-BE49-F238E27FC236}">
                <a16:creationId xmlns:a16="http://schemas.microsoft.com/office/drawing/2014/main" id="{022424FF-0947-2369-9F47-45EA9562FE87}"/>
              </a:ext>
            </a:extLst>
          </p:cNvPr>
          <p:cNvSpPr txBox="1"/>
          <p:nvPr/>
        </p:nvSpPr>
        <p:spPr>
          <a:xfrm>
            <a:off x="211128" y="519084"/>
            <a:ext cx="8552581" cy="88639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9994"/>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Barlow Black"/>
                <a:ea typeface="Barlow Black"/>
                <a:cs typeface="Barlow Black"/>
                <a:sym typeface="Barlow Black"/>
              </a:rPr>
              <a:t>Where Seconds Matter</a:t>
            </a:r>
            <a:endParaRPr kumimoji="0" sz="4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Google Shape;168;p19">
            <a:extLst>
              <a:ext uri="{FF2B5EF4-FFF2-40B4-BE49-F238E27FC236}">
                <a16:creationId xmlns:a16="http://schemas.microsoft.com/office/drawing/2014/main" id="{5C885295-AB13-F79B-79B7-57955040CE40}"/>
              </a:ext>
            </a:extLst>
          </p:cNvPr>
          <p:cNvSpPr txBox="1"/>
          <p:nvPr/>
        </p:nvSpPr>
        <p:spPr>
          <a:xfrm>
            <a:off x="5900059" y="4332577"/>
            <a:ext cx="2863650" cy="735330"/>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98010"/>
              </a:lnSpc>
              <a:spcBef>
                <a:spcPts val="0"/>
              </a:spcBef>
              <a:spcAft>
                <a:spcPts val="0"/>
              </a:spcAft>
              <a:buClrTx/>
              <a:buSzTx/>
              <a:buFontTx/>
              <a:buNone/>
              <a:tabLst/>
              <a:defRPr/>
            </a:pPr>
            <a:r>
              <a:rPr kumimoji="0" lang="en-US" sz="2438" b="0" i="0" u="none" strike="noStrike" kern="1200" cap="none" spc="0" normalizeH="0" baseline="0" noProof="0" dirty="0">
                <a:ln>
                  <a:noFill/>
                </a:ln>
                <a:solidFill>
                  <a:prstClr val="white"/>
                </a:solidFill>
                <a:effectLst/>
                <a:uLnTx/>
                <a:uFillTx/>
                <a:latin typeface="Gruppo"/>
                <a:ea typeface="Gruppo"/>
                <a:cs typeface="Gruppo"/>
                <a:sym typeface="Gruppo"/>
              </a:rPr>
              <a:t>ADVOCACY CAMPAIGN</a:t>
            </a:r>
            <a:endParaRPr kumimoji="0" sz="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84374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0E17181-137F-9A70-127F-969C233DB740}"/>
              </a:ext>
            </a:extLst>
          </p:cNvPr>
          <p:cNvSpPr txBox="1"/>
          <p:nvPr/>
        </p:nvSpPr>
        <p:spPr>
          <a:xfrm>
            <a:off x="228600" y="57150"/>
            <a:ext cx="7133844" cy="523220"/>
          </a:xfrm>
          <a:prstGeom prst="rect">
            <a:avLst/>
          </a:prstGeom>
          <a:noFill/>
        </p:spPr>
        <p:txBody>
          <a:bodyPr wrap="square" rtlCol="0">
            <a:spAutoFit/>
          </a:bodyPr>
          <a:lstStyle/>
          <a:p>
            <a:r>
              <a:rPr lang="en-US" sz="2800" b="1" u="sng" dirty="0">
                <a:latin typeface="Open Sans" pitchFamily="2" charset="0"/>
                <a:ea typeface="Open Sans" pitchFamily="2" charset="0"/>
                <a:cs typeface="Open Sans" pitchFamily="2" charset="0"/>
              </a:rPr>
              <a:t>Overview</a:t>
            </a:r>
            <a:r>
              <a:rPr lang="en-US" sz="2800" b="1" dirty="0">
                <a:latin typeface="Open Sans" pitchFamily="2" charset="0"/>
                <a:ea typeface="Open Sans" pitchFamily="2" charset="0"/>
                <a:cs typeface="Open Sans" pitchFamily="2" charset="0"/>
              </a:rPr>
              <a:t> – Where Seconds Matter</a:t>
            </a:r>
          </a:p>
        </p:txBody>
      </p:sp>
      <p:sp>
        <p:nvSpPr>
          <p:cNvPr id="7" name="TextBox 6">
            <a:extLst>
              <a:ext uri="{FF2B5EF4-FFF2-40B4-BE49-F238E27FC236}">
                <a16:creationId xmlns:a16="http://schemas.microsoft.com/office/drawing/2014/main" id="{17C8FBD6-AE9F-C38B-2C1A-22A942EA1B00}"/>
              </a:ext>
            </a:extLst>
          </p:cNvPr>
          <p:cNvSpPr txBox="1"/>
          <p:nvPr/>
        </p:nvSpPr>
        <p:spPr>
          <a:xfrm>
            <a:off x="228601" y="742950"/>
            <a:ext cx="5714999" cy="3200876"/>
          </a:xfrm>
          <a:prstGeom prst="rect">
            <a:avLst/>
          </a:prstGeom>
          <a:noFill/>
        </p:spPr>
        <p:txBody>
          <a:bodyPr wrap="square">
            <a:spAutoFit/>
          </a:bodyPr>
          <a:lstStyle/>
          <a:p>
            <a:r>
              <a:rPr lang="en-US" sz="2000" b="1" dirty="0">
                <a:solidFill>
                  <a:schemeClr val="tx2"/>
                </a:solidFill>
                <a:latin typeface="Open Sans" pitchFamily="2" charset="0"/>
                <a:ea typeface="Open Sans" pitchFamily="2" charset="0"/>
                <a:cs typeface="Open Sans" pitchFamily="2" charset="0"/>
              </a:rPr>
              <a:t>ACS–COT Annual National Campaign</a:t>
            </a:r>
          </a:p>
          <a:p>
            <a:r>
              <a:rPr lang="en-US" sz="2000" b="1" dirty="0">
                <a:solidFill>
                  <a:schemeClr val="tx2"/>
                </a:solidFill>
                <a:latin typeface="Open Sans" pitchFamily="2" charset="0"/>
                <a:ea typeface="Open Sans" pitchFamily="2" charset="0"/>
                <a:cs typeface="Open Sans" pitchFamily="2" charset="0"/>
              </a:rPr>
              <a:t> </a:t>
            </a:r>
          </a:p>
          <a:p>
            <a:pPr marL="285750" indent="-285750">
              <a:buFont typeface="Wingdings" panose="05000000000000000000" pitchFamily="2" charset="2"/>
              <a:buChar char="Ø"/>
            </a:pPr>
            <a:r>
              <a:rPr lang="en-US" dirty="0">
                <a:solidFill>
                  <a:schemeClr val="tx2"/>
                </a:solidFill>
                <a:latin typeface="Open Sans" pitchFamily="2" charset="0"/>
                <a:ea typeface="Open Sans" pitchFamily="2" charset="0"/>
                <a:cs typeface="Open Sans" pitchFamily="2" charset="0"/>
              </a:rPr>
              <a:t>Build stronger relationships with members of Congress</a:t>
            </a:r>
          </a:p>
          <a:p>
            <a:pPr marL="285750" indent="-285750">
              <a:buFont typeface="Wingdings" panose="05000000000000000000" pitchFamily="2" charset="2"/>
              <a:buChar char="Ø"/>
            </a:pPr>
            <a:r>
              <a:rPr lang="en-US" dirty="0">
                <a:solidFill>
                  <a:schemeClr val="tx2"/>
                </a:solidFill>
                <a:latin typeface="Open Sans" pitchFamily="2" charset="0"/>
                <a:ea typeface="Open Sans" pitchFamily="2" charset="0"/>
                <a:cs typeface="Open Sans" pitchFamily="2" charset="0"/>
              </a:rPr>
              <a:t>Invitation to trauma centers during August Recess</a:t>
            </a:r>
          </a:p>
          <a:p>
            <a:endParaRPr lang="en-US" dirty="0">
              <a:solidFill>
                <a:schemeClr val="tx2"/>
              </a:solidFill>
              <a:latin typeface="Open Sans" pitchFamily="2" charset="0"/>
              <a:ea typeface="Open Sans" pitchFamily="2" charset="0"/>
              <a:cs typeface="Open Sans" pitchFamily="2" charset="0"/>
            </a:endParaRPr>
          </a:p>
          <a:p>
            <a:r>
              <a:rPr lang="en-US" b="1" dirty="0">
                <a:solidFill>
                  <a:schemeClr val="tx2"/>
                </a:solidFill>
                <a:latin typeface="Open Sans" pitchFamily="2" charset="0"/>
                <a:ea typeface="Open Sans" pitchFamily="2" charset="0"/>
                <a:cs typeface="Open Sans" pitchFamily="2" charset="0"/>
              </a:rPr>
              <a:t>Aim: </a:t>
            </a:r>
          </a:p>
          <a:p>
            <a:pPr marL="285750" indent="-285750">
              <a:buFont typeface="Wingdings" panose="05000000000000000000" pitchFamily="2" charset="2"/>
              <a:buChar char="Ø"/>
            </a:pPr>
            <a:r>
              <a:rPr lang="en-US" dirty="0">
                <a:solidFill>
                  <a:schemeClr val="tx2"/>
                </a:solidFill>
                <a:latin typeface="Open Sans" pitchFamily="2" charset="0"/>
                <a:ea typeface="Open Sans" pitchFamily="2" charset="0"/>
                <a:cs typeface="Open Sans" pitchFamily="2" charset="0"/>
              </a:rPr>
              <a:t>Ensure </a:t>
            </a:r>
            <a:r>
              <a:rPr lang="en-US" b="1" i="1" dirty="0">
                <a:solidFill>
                  <a:schemeClr val="tx2"/>
                </a:solidFill>
                <a:latin typeface="Open Sans" pitchFamily="2" charset="0"/>
                <a:ea typeface="Open Sans" pitchFamily="2" charset="0"/>
                <a:cs typeface="Open Sans" pitchFamily="2" charset="0"/>
              </a:rPr>
              <a:t>at least one member </a:t>
            </a:r>
            <a:r>
              <a:rPr lang="en-US" dirty="0">
                <a:solidFill>
                  <a:schemeClr val="tx2"/>
                </a:solidFill>
                <a:latin typeface="Open Sans" pitchFamily="2" charset="0"/>
                <a:ea typeface="Open Sans" pitchFamily="2" charset="0"/>
                <a:cs typeface="Open Sans" pitchFamily="2" charset="0"/>
              </a:rPr>
              <a:t>of Congress (House or Senate) visits a trauma center in 2026, targeting August Recess as a prime window</a:t>
            </a:r>
          </a:p>
        </p:txBody>
      </p:sp>
      <p:pic>
        <p:nvPicPr>
          <p:cNvPr id="15" name="Picture 2" descr="U.S. Capitol dome, Washington, D.C. - digital file from original ...">
            <a:extLst>
              <a:ext uri="{FF2B5EF4-FFF2-40B4-BE49-F238E27FC236}">
                <a16:creationId xmlns:a16="http://schemas.microsoft.com/office/drawing/2014/main" id="{2ABEA663-E436-258E-9D9A-A397D4B101C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43601" y="1957943"/>
            <a:ext cx="3200400" cy="2518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5116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FE4D3C2-2E59-7DDB-8C46-5B9DBC07BD99}"/>
              </a:ext>
            </a:extLst>
          </p:cNvPr>
          <p:cNvSpPr txBox="1"/>
          <p:nvPr/>
        </p:nvSpPr>
        <p:spPr>
          <a:xfrm>
            <a:off x="228600" y="57150"/>
            <a:ext cx="7133844" cy="523220"/>
          </a:xfrm>
          <a:prstGeom prst="rect">
            <a:avLst/>
          </a:prstGeom>
          <a:noFill/>
        </p:spPr>
        <p:txBody>
          <a:bodyPr wrap="square" rtlCol="0">
            <a:spAutoFit/>
          </a:bodyPr>
          <a:lstStyle/>
          <a:p>
            <a:r>
              <a:rPr lang="en-US" sz="2800" b="1" u="sng" dirty="0">
                <a:latin typeface="Open Sans" pitchFamily="2" charset="0"/>
                <a:ea typeface="Open Sans" pitchFamily="2" charset="0"/>
                <a:cs typeface="Open Sans" pitchFamily="2" charset="0"/>
              </a:rPr>
              <a:t>Objectives</a:t>
            </a:r>
            <a:r>
              <a:rPr lang="en-US" sz="2800" b="1" dirty="0">
                <a:latin typeface="Open Sans" pitchFamily="2" charset="0"/>
                <a:ea typeface="Open Sans" pitchFamily="2" charset="0"/>
                <a:cs typeface="Open Sans" pitchFamily="2" charset="0"/>
              </a:rPr>
              <a:t> – Where Seconds Matter</a:t>
            </a:r>
          </a:p>
        </p:txBody>
      </p:sp>
      <p:sp>
        <p:nvSpPr>
          <p:cNvPr id="7" name="TextBox 6">
            <a:extLst>
              <a:ext uri="{FF2B5EF4-FFF2-40B4-BE49-F238E27FC236}">
                <a16:creationId xmlns:a16="http://schemas.microsoft.com/office/drawing/2014/main" id="{B1E1CC5C-42A7-237B-B829-C285C1F5C109}"/>
              </a:ext>
            </a:extLst>
          </p:cNvPr>
          <p:cNvSpPr txBox="1"/>
          <p:nvPr/>
        </p:nvSpPr>
        <p:spPr>
          <a:xfrm>
            <a:off x="228600" y="742950"/>
            <a:ext cx="8420357" cy="3323987"/>
          </a:xfrm>
          <a:prstGeom prst="rect">
            <a:avLst/>
          </a:prstGeom>
          <a:noFill/>
        </p:spPr>
        <p:txBody>
          <a:bodyPr wrap="square">
            <a:spAutoFit/>
          </a:bodyPr>
          <a:lstStyle/>
          <a:p>
            <a:pPr marL="0" marR="0">
              <a:spcBef>
                <a:spcPts val="0"/>
              </a:spcBef>
              <a:spcAft>
                <a:spcPts val="900"/>
              </a:spcAft>
            </a:pPr>
            <a:r>
              <a:rPr lang="en-US" sz="2000" dirty="0">
                <a:solidFill>
                  <a:srgbClr val="222222"/>
                </a:solidFill>
                <a:effectLst/>
                <a:latin typeface="Open Sans" panose="020B0606030504020204" pitchFamily="34" charset="0"/>
                <a:ea typeface="Open Sans" panose="020B0606030504020204" pitchFamily="34" charset="0"/>
                <a:cs typeface="Open Sans" panose="020B0606030504020204" pitchFamily="34" charset="0"/>
              </a:rPr>
              <a:t>1. </a:t>
            </a:r>
            <a:r>
              <a:rPr lang="en-US" sz="2000" b="1" dirty="0">
                <a:solidFill>
                  <a:srgbClr val="222222"/>
                </a:solidFill>
                <a:effectLst/>
                <a:latin typeface="Open Sans" panose="020B0606030504020204" pitchFamily="34" charset="0"/>
                <a:ea typeface="Open Sans" panose="020B0606030504020204" pitchFamily="34" charset="0"/>
                <a:cs typeface="Open Sans" panose="020B0606030504020204" pitchFamily="34" charset="0"/>
              </a:rPr>
              <a:t>Strengthen Relationships </a:t>
            </a:r>
            <a:r>
              <a:rPr lang="en-US" sz="2000" dirty="0">
                <a:solidFill>
                  <a:srgbClr val="222222"/>
                </a:solidFill>
                <a:effectLst/>
                <a:latin typeface="Open Sans" panose="020B0606030504020204" pitchFamily="34" charset="0"/>
                <a:ea typeface="Open Sans" panose="020B0606030504020204" pitchFamily="34" charset="0"/>
                <a:cs typeface="Open Sans" panose="020B0606030504020204" pitchFamily="34" charset="0"/>
              </a:rPr>
              <a:t>– Establish long-term connections between trauma surgeons and Congressional representatives.</a:t>
            </a:r>
          </a:p>
          <a:p>
            <a:pPr marL="0" marR="0">
              <a:spcBef>
                <a:spcPts val="0"/>
              </a:spcBef>
              <a:spcAft>
                <a:spcPts val="900"/>
              </a:spcAft>
            </a:pPr>
            <a:endParaRPr lang="en-US" sz="2000" dirty="0">
              <a:effectLst/>
              <a:latin typeface="Open Sans" panose="020B0606030504020204" pitchFamily="34" charset="0"/>
              <a:ea typeface="Open Sans" panose="020B0606030504020204" pitchFamily="34" charset="0"/>
              <a:cs typeface="Open Sans" panose="020B0606030504020204" pitchFamily="34" charset="0"/>
            </a:endParaRPr>
          </a:p>
          <a:p>
            <a:pPr marL="0" marR="0">
              <a:spcBef>
                <a:spcPts val="0"/>
              </a:spcBef>
              <a:spcAft>
                <a:spcPts val="900"/>
              </a:spcAft>
            </a:pPr>
            <a:r>
              <a:rPr lang="en-US" sz="2000" dirty="0">
                <a:solidFill>
                  <a:srgbClr val="222222"/>
                </a:solidFill>
                <a:effectLst/>
                <a:latin typeface="Open Sans" panose="020B0606030504020204" pitchFamily="34" charset="0"/>
                <a:ea typeface="Open Sans" panose="020B0606030504020204" pitchFamily="34" charset="0"/>
                <a:cs typeface="Open Sans" panose="020B0606030504020204" pitchFamily="34" charset="0"/>
              </a:rPr>
              <a:t>2. </a:t>
            </a:r>
            <a:r>
              <a:rPr lang="en-US" sz="2000" b="1" dirty="0">
                <a:solidFill>
                  <a:srgbClr val="222222"/>
                </a:solidFill>
                <a:effectLst/>
                <a:latin typeface="Open Sans" panose="020B0606030504020204" pitchFamily="34" charset="0"/>
                <a:ea typeface="Open Sans" panose="020B0606030504020204" pitchFamily="34" charset="0"/>
                <a:cs typeface="Open Sans" panose="020B0606030504020204" pitchFamily="34" charset="0"/>
              </a:rPr>
              <a:t>Educate Policymakers </a:t>
            </a:r>
            <a:r>
              <a:rPr lang="en-US" sz="2000" dirty="0">
                <a:solidFill>
                  <a:srgbClr val="222222"/>
                </a:solidFill>
                <a:effectLst/>
                <a:latin typeface="Open Sans" panose="020B0606030504020204" pitchFamily="34" charset="0"/>
                <a:ea typeface="Open Sans" panose="020B0606030504020204" pitchFamily="34" charset="0"/>
                <a:cs typeface="Open Sans" panose="020B0606030504020204" pitchFamily="34" charset="0"/>
              </a:rPr>
              <a:t>– Provide members of Congress firsthand exposure to trauma care challenges and opportunities.</a:t>
            </a:r>
          </a:p>
          <a:p>
            <a:pPr marL="0" marR="0">
              <a:spcBef>
                <a:spcPts val="0"/>
              </a:spcBef>
              <a:spcAft>
                <a:spcPts val="900"/>
              </a:spcAft>
            </a:pPr>
            <a:endParaRPr lang="en-US" sz="2000" dirty="0">
              <a:effectLst/>
              <a:latin typeface="Open Sans" panose="020B0606030504020204" pitchFamily="34" charset="0"/>
              <a:ea typeface="Open Sans" panose="020B0606030504020204" pitchFamily="34" charset="0"/>
              <a:cs typeface="Open Sans" panose="020B0606030504020204" pitchFamily="34" charset="0"/>
            </a:endParaRPr>
          </a:p>
          <a:p>
            <a:pPr marL="0" marR="0">
              <a:spcBef>
                <a:spcPts val="0"/>
              </a:spcBef>
              <a:spcAft>
                <a:spcPts val="900"/>
              </a:spcAft>
            </a:pPr>
            <a:r>
              <a:rPr lang="en-US" sz="2000" dirty="0">
                <a:solidFill>
                  <a:srgbClr val="222222"/>
                </a:solidFill>
                <a:latin typeface="Open Sans" panose="020B0606030504020204" pitchFamily="34" charset="0"/>
                <a:ea typeface="Open Sans" panose="020B0606030504020204" pitchFamily="34" charset="0"/>
                <a:cs typeface="Open Sans" panose="020B0606030504020204" pitchFamily="34" charset="0"/>
              </a:rPr>
              <a:t>3</a:t>
            </a:r>
            <a:r>
              <a:rPr lang="en-US" sz="2000" dirty="0">
                <a:solidFill>
                  <a:srgbClr val="222222"/>
                </a:solidFill>
                <a:effectLst/>
                <a:latin typeface="Open Sans" panose="020B0606030504020204" pitchFamily="34" charset="0"/>
                <a:ea typeface="Open Sans" panose="020B0606030504020204" pitchFamily="34" charset="0"/>
                <a:cs typeface="Open Sans" panose="020B0606030504020204" pitchFamily="34" charset="0"/>
              </a:rPr>
              <a:t>. </a:t>
            </a:r>
            <a:r>
              <a:rPr lang="en-US" sz="2000" b="1" dirty="0">
                <a:solidFill>
                  <a:srgbClr val="222222"/>
                </a:solidFill>
                <a:effectLst/>
                <a:latin typeface="Open Sans" panose="020B0606030504020204" pitchFamily="34" charset="0"/>
                <a:ea typeface="Open Sans" panose="020B0606030504020204" pitchFamily="34" charset="0"/>
                <a:cs typeface="Open Sans" panose="020B0606030504020204" pitchFamily="34" charset="0"/>
              </a:rPr>
              <a:t>Promote Public Awareness </a:t>
            </a:r>
            <a:r>
              <a:rPr lang="en-US" sz="2000" dirty="0">
                <a:solidFill>
                  <a:srgbClr val="222222"/>
                </a:solidFill>
                <a:effectLst/>
                <a:latin typeface="Open Sans" panose="020B0606030504020204" pitchFamily="34" charset="0"/>
                <a:ea typeface="Open Sans" panose="020B0606030504020204" pitchFamily="34" charset="0"/>
                <a:cs typeface="Open Sans" panose="020B0606030504020204" pitchFamily="34" charset="0"/>
              </a:rPr>
              <a:t>– Leverage media and social platforms to highlight the importance of trauma systems and advocacy efforts.</a:t>
            </a:r>
            <a:endParaRPr lang="en-US" sz="2000" dirty="0">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932346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3A7884C-7A0F-3C12-0F73-CB153F831B4F}"/>
              </a:ext>
            </a:extLst>
          </p:cNvPr>
          <p:cNvSpPr txBox="1"/>
          <p:nvPr/>
        </p:nvSpPr>
        <p:spPr>
          <a:xfrm>
            <a:off x="228600" y="57150"/>
            <a:ext cx="7133844" cy="523220"/>
          </a:xfrm>
          <a:prstGeom prst="rect">
            <a:avLst/>
          </a:prstGeom>
          <a:noFill/>
        </p:spPr>
        <p:txBody>
          <a:bodyPr wrap="square" rtlCol="0">
            <a:spAutoFit/>
          </a:bodyPr>
          <a:lstStyle/>
          <a:p>
            <a:r>
              <a:rPr lang="en-US" sz="2800" b="1" dirty="0">
                <a:latin typeface="Open Sans" pitchFamily="2" charset="0"/>
                <a:ea typeface="Open Sans" pitchFamily="2" charset="0"/>
                <a:cs typeface="Open Sans" pitchFamily="2" charset="0"/>
              </a:rPr>
              <a:t>2026 Campaign Updates</a:t>
            </a:r>
          </a:p>
        </p:txBody>
      </p:sp>
      <p:sp>
        <p:nvSpPr>
          <p:cNvPr id="7" name="TextBox 6">
            <a:extLst>
              <a:ext uri="{FF2B5EF4-FFF2-40B4-BE49-F238E27FC236}">
                <a16:creationId xmlns:a16="http://schemas.microsoft.com/office/drawing/2014/main" id="{1FEDF1BC-E67E-A7FD-D67F-0064E625CA9C}"/>
              </a:ext>
            </a:extLst>
          </p:cNvPr>
          <p:cNvSpPr txBox="1"/>
          <p:nvPr/>
        </p:nvSpPr>
        <p:spPr>
          <a:xfrm>
            <a:off x="228600" y="742950"/>
            <a:ext cx="8420357" cy="2708434"/>
          </a:xfrm>
          <a:prstGeom prst="rect">
            <a:avLst/>
          </a:prstGeom>
          <a:noFill/>
        </p:spPr>
        <p:txBody>
          <a:bodyPr wrap="square">
            <a:spAutoFit/>
          </a:bodyPr>
          <a:lstStyle/>
          <a:p>
            <a:pPr>
              <a:lnSpc>
                <a:spcPct val="150000"/>
              </a:lnSpc>
              <a:buFont typeface="Wingdings" pitchFamily="2" charset="2"/>
              <a:buChar char="Ø"/>
            </a:pPr>
            <a:r>
              <a:rPr lang="en-US" sz="2000" dirty="0">
                <a:solidFill>
                  <a:schemeClr val="tx2"/>
                </a:solidFill>
              </a:rPr>
              <a:t>Dedicated WSM email</a:t>
            </a:r>
          </a:p>
          <a:p>
            <a:pPr>
              <a:lnSpc>
                <a:spcPct val="150000"/>
              </a:lnSpc>
              <a:buFont typeface="Wingdings" pitchFamily="2" charset="2"/>
              <a:buChar char="Ø"/>
            </a:pPr>
            <a:r>
              <a:rPr lang="en-US" sz="2000" dirty="0">
                <a:solidFill>
                  <a:schemeClr val="tx2"/>
                </a:solidFill>
              </a:rPr>
              <a:t>WSM Champion onboarding system</a:t>
            </a:r>
          </a:p>
          <a:p>
            <a:pPr lvl="1">
              <a:lnSpc>
                <a:spcPct val="150000"/>
              </a:lnSpc>
              <a:buFont typeface="Wingdings" pitchFamily="2" charset="2"/>
              <a:buChar char="Ø"/>
            </a:pPr>
            <a:r>
              <a:rPr lang="en-US" sz="2000" dirty="0">
                <a:solidFill>
                  <a:schemeClr val="tx2"/>
                </a:solidFill>
              </a:rPr>
              <a:t>Personalized representative information</a:t>
            </a:r>
          </a:p>
          <a:p>
            <a:pPr>
              <a:lnSpc>
                <a:spcPct val="150000"/>
              </a:lnSpc>
              <a:buFont typeface="Wingdings" pitchFamily="2" charset="2"/>
              <a:buChar char="Ø"/>
            </a:pPr>
            <a:r>
              <a:rPr lang="en-US" sz="2000" dirty="0">
                <a:solidFill>
                  <a:schemeClr val="tx2"/>
                </a:solidFill>
              </a:rPr>
              <a:t>An updated and more comprehensive campaign toolkit </a:t>
            </a:r>
          </a:p>
          <a:p>
            <a:pPr>
              <a:lnSpc>
                <a:spcPct val="150000"/>
              </a:lnSpc>
              <a:buFont typeface="Wingdings" pitchFamily="2" charset="2"/>
              <a:buChar char="Ø"/>
            </a:pPr>
            <a:r>
              <a:rPr lang="en-US" sz="2000" dirty="0">
                <a:solidFill>
                  <a:schemeClr val="tx2"/>
                </a:solidFill>
              </a:rPr>
              <a:t>Earlier start to campaign and longer time-frame to schedule visits</a:t>
            </a:r>
          </a:p>
          <a:p>
            <a:pPr defTabSz="685800">
              <a:lnSpc>
                <a:spcPct val="100000"/>
              </a:lnSpc>
              <a:spcBef>
                <a:spcPts val="0"/>
              </a:spcBef>
              <a:spcAft>
                <a:spcPts val="506"/>
              </a:spcAft>
              <a:defRPr/>
            </a:pPr>
            <a:endParaRPr lang="en-US" sz="2000" dirty="0">
              <a:solidFill>
                <a:prstClr val="black"/>
              </a:solidFill>
              <a:cs typeface="Arial" panose="020B0604020202020204" pitchFamily="34" charset="0"/>
            </a:endParaRPr>
          </a:p>
        </p:txBody>
      </p:sp>
    </p:spTree>
    <p:extLst>
      <p:ext uri="{BB962C8B-B14F-4D97-AF65-F5344CB8AC3E}">
        <p14:creationId xmlns:p14="http://schemas.microsoft.com/office/powerpoint/2010/main" val="3098045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991A60A-CD9C-0EB1-CC02-FD76AA2F01BE}"/>
              </a:ext>
            </a:extLst>
          </p:cNvPr>
          <p:cNvSpPr txBox="1"/>
          <p:nvPr/>
        </p:nvSpPr>
        <p:spPr>
          <a:xfrm>
            <a:off x="228600" y="57150"/>
            <a:ext cx="7133844" cy="523220"/>
          </a:xfrm>
          <a:prstGeom prst="rect">
            <a:avLst/>
          </a:prstGeom>
          <a:noFill/>
        </p:spPr>
        <p:txBody>
          <a:bodyPr wrap="square" rtlCol="0">
            <a:spAutoFit/>
          </a:bodyPr>
          <a:lstStyle/>
          <a:p>
            <a:r>
              <a:rPr lang="en-US" sz="2800" b="1" dirty="0">
                <a:latin typeface="Open Sans" pitchFamily="2" charset="0"/>
                <a:ea typeface="Open Sans" pitchFamily="2" charset="0"/>
                <a:cs typeface="Open Sans" pitchFamily="2" charset="0"/>
              </a:rPr>
              <a:t>Highlights From 2026 so Far</a:t>
            </a:r>
          </a:p>
        </p:txBody>
      </p:sp>
      <p:sp>
        <p:nvSpPr>
          <p:cNvPr id="9" name="TextBox 8">
            <a:extLst>
              <a:ext uri="{FF2B5EF4-FFF2-40B4-BE49-F238E27FC236}">
                <a16:creationId xmlns:a16="http://schemas.microsoft.com/office/drawing/2014/main" id="{74636B34-B2C4-43CC-E84F-4FC08D0BB670}"/>
              </a:ext>
            </a:extLst>
          </p:cNvPr>
          <p:cNvSpPr txBox="1"/>
          <p:nvPr/>
        </p:nvSpPr>
        <p:spPr>
          <a:xfrm>
            <a:off x="228600" y="742950"/>
            <a:ext cx="8420357" cy="3867725"/>
          </a:xfrm>
          <a:prstGeom prst="rect">
            <a:avLst/>
          </a:prstGeom>
          <a:noFill/>
        </p:spPr>
        <p:txBody>
          <a:bodyPr wrap="square">
            <a:spAutoFit/>
          </a:bodyPr>
          <a:lstStyle/>
          <a:p>
            <a:pPr defTabSz="685800">
              <a:lnSpc>
                <a:spcPct val="100000"/>
              </a:lnSpc>
              <a:spcBef>
                <a:spcPts val="0"/>
              </a:spcBef>
              <a:spcAft>
                <a:spcPts val="506"/>
              </a:spcAft>
              <a:buFont typeface="Wingdings" pitchFamily="2" charset="2"/>
              <a:buChar char="Ø"/>
              <a:defRPr/>
            </a:pPr>
            <a:r>
              <a:rPr lang="en-US" sz="2400" dirty="0">
                <a:solidFill>
                  <a:srgbClr val="222222"/>
                </a:solidFill>
                <a:ea typeface="Open Sans" panose="020B0606030504020204" pitchFamily="34" charset="0"/>
                <a:cs typeface="Arial" panose="020B0604020202020204" pitchFamily="34" charset="0"/>
              </a:rPr>
              <a:t>People Registered – 28 (15 Different states represented)</a:t>
            </a:r>
          </a:p>
          <a:p>
            <a:pPr defTabSz="685800">
              <a:lnSpc>
                <a:spcPct val="100000"/>
              </a:lnSpc>
              <a:spcBef>
                <a:spcPts val="0"/>
              </a:spcBef>
              <a:spcAft>
                <a:spcPts val="506"/>
              </a:spcAft>
              <a:buFont typeface="Wingdings" pitchFamily="2" charset="2"/>
              <a:buChar char="Ø"/>
              <a:defRPr/>
            </a:pPr>
            <a:r>
              <a:rPr lang="en-US" sz="2400" dirty="0">
                <a:solidFill>
                  <a:srgbClr val="222222"/>
                </a:solidFill>
                <a:ea typeface="Open Sans" panose="020B0606030504020204" pitchFamily="34" charset="0"/>
                <a:cs typeface="Arial" panose="020B0604020202020204" pitchFamily="34" charset="0"/>
              </a:rPr>
              <a:t>5 completed visits</a:t>
            </a:r>
          </a:p>
          <a:p>
            <a:pPr lvl="1" defTabSz="685800">
              <a:spcAft>
                <a:spcPts val="506"/>
              </a:spcAft>
              <a:buFont typeface="Wingdings" pitchFamily="2" charset="2"/>
              <a:buChar char="Ø"/>
              <a:defRPr/>
            </a:pPr>
            <a:r>
              <a:rPr lang="en-US" sz="2400" dirty="0">
                <a:solidFill>
                  <a:srgbClr val="222222"/>
                </a:solidFill>
                <a:ea typeface="Open Sans" panose="020B0606030504020204" pitchFamily="34" charset="0"/>
                <a:cs typeface="Arial" panose="020B0604020202020204" pitchFamily="34" charset="0"/>
              </a:rPr>
              <a:t>Christina Colosimo, Loma Linda, CA</a:t>
            </a:r>
          </a:p>
          <a:p>
            <a:pPr lvl="1" defTabSz="685800">
              <a:spcAft>
                <a:spcPts val="506"/>
              </a:spcAft>
              <a:buFont typeface="Wingdings" pitchFamily="2" charset="2"/>
              <a:buChar char="Ø"/>
              <a:defRPr/>
            </a:pPr>
            <a:r>
              <a:rPr lang="en-US" sz="2400" dirty="0">
                <a:solidFill>
                  <a:srgbClr val="222222"/>
                </a:solidFill>
                <a:ea typeface="Open Sans" panose="020B0606030504020204" pitchFamily="34" charset="0"/>
                <a:cs typeface="Arial" panose="020B0604020202020204" pitchFamily="34" charset="0"/>
              </a:rPr>
              <a:t>Sigrid Burruss, Orange, CA</a:t>
            </a:r>
          </a:p>
          <a:p>
            <a:pPr lvl="1" defTabSz="685800">
              <a:spcAft>
                <a:spcPts val="506"/>
              </a:spcAft>
              <a:buFont typeface="Wingdings" pitchFamily="2" charset="2"/>
              <a:buChar char="Ø"/>
              <a:defRPr/>
            </a:pPr>
            <a:r>
              <a:rPr lang="en-US" sz="2400" dirty="0">
                <a:solidFill>
                  <a:srgbClr val="222222"/>
                </a:solidFill>
                <a:ea typeface="Open Sans" panose="020B0606030504020204" pitchFamily="34" charset="0"/>
                <a:cs typeface="Arial" panose="020B0604020202020204" pitchFamily="34" charset="0"/>
              </a:rPr>
              <a:t>Thomas Duncan, Ventura, CA</a:t>
            </a:r>
          </a:p>
          <a:p>
            <a:pPr lvl="1" defTabSz="685800">
              <a:spcAft>
                <a:spcPts val="506"/>
              </a:spcAft>
              <a:buFont typeface="Wingdings" pitchFamily="2" charset="2"/>
              <a:buChar char="Ø"/>
              <a:defRPr/>
            </a:pPr>
            <a:r>
              <a:rPr lang="en-US" sz="2400" dirty="0" err="1">
                <a:solidFill>
                  <a:srgbClr val="222222"/>
                </a:solidFill>
                <a:ea typeface="Open Sans" panose="020B0606030504020204" pitchFamily="34" charset="0"/>
                <a:cs typeface="Arial" panose="020B0604020202020204" pitchFamily="34" charset="0"/>
              </a:rPr>
              <a:t>Shevie</a:t>
            </a:r>
            <a:r>
              <a:rPr lang="en-US" sz="2400" dirty="0">
                <a:solidFill>
                  <a:srgbClr val="222222"/>
                </a:solidFill>
                <a:ea typeface="Open Sans" panose="020B0606030504020204" pitchFamily="34" charset="0"/>
                <a:cs typeface="Arial" panose="020B0604020202020204" pitchFamily="34" charset="0"/>
              </a:rPr>
              <a:t> Kassai, Aurora, CO</a:t>
            </a:r>
          </a:p>
          <a:p>
            <a:pPr lvl="1" defTabSz="685800">
              <a:spcAft>
                <a:spcPts val="506"/>
              </a:spcAft>
              <a:buFont typeface="Wingdings" pitchFamily="2" charset="2"/>
              <a:buChar char="Ø"/>
              <a:defRPr/>
            </a:pPr>
            <a:r>
              <a:rPr lang="en-US" sz="2400" dirty="0">
                <a:solidFill>
                  <a:srgbClr val="222222"/>
                </a:solidFill>
                <a:ea typeface="Open Sans" panose="020B0606030504020204" pitchFamily="34" charset="0"/>
                <a:cs typeface="Arial" panose="020B0604020202020204" pitchFamily="34" charset="0"/>
              </a:rPr>
              <a:t>John Shellenberger, Tulsa, OK</a:t>
            </a:r>
          </a:p>
          <a:p>
            <a:pPr defTabSz="685800">
              <a:lnSpc>
                <a:spcPct val="100000"/>
              </a:lnSpc>
              <a:spcBef>
                <a:spcPts val="0"/>
              </a:spcBef>
              <a:spcAft>
                <a:spcPts val="506"/>
              </a:spcAft>
              <a:buFont typeface="Wingdings" pitchFamily="2" charset="2"/>
              <a:buChar char="Ø"/>
              <a:defRPr/>
            </a:pPr>
            <a:r>
              <a:rPr lang="en-US" sz="2400" dirty="0">
                <a:solidFill>
                  <a:prstClr val="black"/>
                </a:solidFill>
                <a:cs typeface="Arial" panose="020B0604020202020204" pitchFamily="34" charset="0"/>
              </a:rPr>
              <a:t>Post campaign survey to be sent in November</a:t>
            </a:r>
          </a:p>
          <a:p>
            <a:pPr marL="800100" lvl="1" indent="-342900" defTabSz="685800">
              <a:lnSpc>
                <a:spcPct val="100000"/>
              </a:lnSpc>
              <a:spcBef>
                <a:spcPts val="0"/>
              </a:spcBef>
              <a:spcAft>
                <a:spcPts val="506"/>
              </a:spcAft>
              <a:buFont typeface="Arial" panose="020B0604020202020204" pitchFamily="34" charset="0"/>
              <a:buChar char="•"/>
              <a:defRPr/>
            </a:pPr>
            <a:endParaRPr lang="en-US" sz="2000" dirty="0">
              <a:solidFill>
                <a:prstClr val="black"/>
              </a:solidFill>
              <a:cs typeface="Arial" panose="020B0604020202020204" pitchFamily="34" charset="0"/>
            </a:endParaRPr>
          </a:p>
        </p:txBody>
      </p:sp>
    </p:spTree>
    <p:extLst>
      <p:ext uri="{BB962C8B-B14F-4D97-AF65-F5344CB8AC3E}">
        <p14:creationId xmlns:p14="http://schemas.microsoft.com/office/powerpoint/2010/main" val="39822072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AEBD9-FA21-0783-6825-B372D7E100F1}"/>
              </a:ext>
            </a:extLst>
          </p:cNvPr>
          <p:cNvSpPr>
            <a:spLocks noGrp="1"/>
          </p:cNvSpPr>
          <p:nvPr>
            <p:ph type="title"/>
          </p:nvPr>
        </p:nvSpPr>
        <p:spPr>
          <a:xfrm>
            <a:off x="26928" y="111300"/>
            <a:ext cx="8229600" cy="620712"/>
          </a:xfrm>
        </p:spPr>
        <p:txBody>
          <a:bodyPr/>
          <a:lstStyle/>
          <a:p>
            <a:r>
              <a:rPr lang="en-US" sz="2800" dirty="0"/>
              <a:t>Trauma Center Visit – Tulsa, OK</a:t>
            </a:r>
          </a:p>
        </p:txBody>
      </p:sp>
      <p:pic>
        <p:nvPicPr>
          <p:cNvPr id="5" name="Picture 4">
            <a:extLst>
              <a:ext uri="{FF2B5EF4-FFF2-40B4-BE49-F238E27FC236}">
                <a16:creationId xmlns:a16="http://schemas.microsoft.com/office/drawing/2014/main" id="{BF728196-FA38-B6BF-4B0B-A8950ABD64B4}"/>
              </a:ext>
            </a:extLst>
          </p:cNvPr>
          <p:cNvPicPr>
            <a:picLocks noChangeAspect="1"/>
          </p:cNvPicPr>
          <p:nvPr/>
        </p:nvPicPr>
        <p:blipFill>
          <a:blip r:embed="rId2"/>
          <a:stretch>
            <a:fillRect/>
          </a:stretch>
        </p:blipFill>
        <p:spPr>
          <a:xfrm>
            <a:off x="121211" y="862667"/>
            <a:ext cx="4681152" cy="3510864"/>
          </a:xfrm>
          <a:prstGeom prst="rect">
            <a:avLst/>
          </a:prstGeom>
        </p:spPr>
      </p:pic>
      <p:pic>
        <p:nvPicPr>
          <p:cNvPr id="7" name="Picture 6">
            <a:extLst>
              <a:ext uri="{FF2B5EF4-FFF2-40B4-BE49-F238E27FC236}">
                <a16:creationId xmlns:a16="http://schemas.microsoft.com/office/drawing/2014/main" id="{6B259BCF-EF7A-F032-7AA2-7DFCFAAEAFD1}"/>
              </a:ext>
            </a:extLst>
          </p:cNvPr>
          <p:cNvPicPr>
            <a:picLocks noChangeAspect="1"/>
          </p:cNvPicPr>
          <p:nvPr/>
        </p:nvPicPr>
        <p:blipFill>
          <a:blip r:embed="rId3"/>
          <a:stretch>
            <a:fillRect/>
          </a:stretch>
        </p:blipFill>
        <p:spPr>
          <a:xfrm>
            <a:off x="5054764" y="2951890"/>
            <a:ext cx="2773746" cy="2080310"/>
          </a:xfrm>
          <a:prstGeom prst="rect">
            <a:avLst/>
          </a:prstGeom>
        </p:spPr>
      </p:pic>
      <p:pic>
        <p:nvPicPr>
          <p:cNvPr id="9" name="Picture 8">
            <a:extLst>
              <a:ext uri="{FF2B5EF4-FFF2-40B4-BE49-F238E27FC236}">
                <a16:creationId xmlns:a16="http://schemas.microsoft.com/office/drawing/2014/main" id="{57E3D5C6-768C-1627-077E-47763EA13200}"/>
              </a:ext>
            </a:extLst>
          </p:cNvPr>
          <p:cNvPicPr>
            <a:picLocks noChangeAspect="1"/>
          </p:cNvPicPr>
          <p:nvPr/>
        </p:nvPicPr>
        <p:blipFill>
          <a:blip r:embed="rId4"/>
          <a:stretch>
            <a:fillRect/>
          </a:stretch>
        </p:blipFill>
        <p:spPr>
          <a:xfrm>
            <a:off x="5054764" y="735879"/>
            <a:ext cx="2773746" cy="2080310"/>
          </a:xfrm>
          <a:prstGeom prst="rect">
            <a:avLst/>
          </a:prstGeom>
        </p:spPr>
      </p:pic>
    </p:spTree>
    <p:extLst>
      <p:ext uri="{BB962C8B-B14F-4D97-AF65-F5344CB8AC3E}">
        <p14:creationId xmlns:p14="http://schemas.microsoft.com/office/powerpoint/2010/main" val="39776113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DA32F-EBD2-9F65-7C6B-967F23A38CF1}"/>
              </a:ext>
            </a:extLst>
          </p:cNvPr>
          <p:cNvSpPr>
            <a:spLocks noGrp="1"/>
          </p:cNvSpPr>
          <p:nvPr>
            <p:ph type="title"/>
          </p:nvPr>
        </p:nvSpPr>
        <p:spPr>
          <a:xfrm>
            <a:off x="457200" y="178852"/>
            <a:ext cx="8229600" cy="620712"/>
          </a:xfrm>
        </p:spPr>
        <p:txBody>
          <a:bodyPr/>
          <a:lstStyle/>
          <a:p>
            <a:r>
              <a:rPr lang="en-US" dirty="0"/>
              <a:t>Thank You!</a:t>
            </a:r>
          </a:p>
        </p:txBody>
      </p:sp>
      <p:sp>
        <p:nvSpPr>
          <p:cNvPr id="3" name="Content Placeholder 2">
            <a:extLst>
              <a:ext uri="{FF2B5EF4-FFF2-40B4-BE49-F238E27FC236}">
                <a16:creationId xmlns:a16="http://schemas.microsoft.com/office/drawing/2014/main" id="{A74FFC4C-9F00-90F6-F15A-3A35AF4F73F2}"/>
              </a:ext>
            </a:extLst>
          </p:cNvPr>
          <p:cNvSpPr>
            <a:spLocks noGrp="1"/>
          </p:cNvSpPr>
          <p:nvPr>
            <p:ph idx="1"/>
          </p:nvPr>
        </p:nvSpPr>
        <p:spPr>
          <a:xfrm>
            <a:off x="6220108" y="3790951"/>
            <a:ext cx="2952180" cy="486569"/>
          </a:xfrm>
        </p:spPr>
        <p:txBody>
          <a:bodyPr/>
          <a:lstStyle/>
          <a:p>
            <a:pPr algn="ctr"/>
            <a:r>
              <a:rPr lang="en-US" b="1" dirty="0"/>
              <a:t>wsmtrauma@facs.org</a:t>
            </a:r>
          </a:p>
        </p:txBody>
      </p:sp>
      <p:pic>
        <p:nvPicPr>
          <p:cNvPr id="5" name="Picture 4">
            <a:extLst>
              <a:ext uri="{FF2B5EF4-FFF2-40B4-BE49-F238E27FC236}">
                <a16:creationId xmlns:a16="http://schemas.microsoft.com/office/drawing/2014/main" id="{1BB7F753-5D8F-BAD1-66DC-A9BEBDF4B73B}"/>
              </a:ext>
            </a:extLst>
          </p:cNvPr>
          <p:cNvPicPr>
            <a:picLocks noChangeAspect="1"/>
          </p:cNvPicPr>
          <p:nvPr/>
        </p:nvPicPr>
        <p:blipFill>
          <a:blip r:embed="rId2"/>
          <a:stretch>
            <a:fillRect/>
          </a:stretch>
        </p:blipFill>
        <p:spPr>
          <a:xfrm>
            <a:off x="6566600" y="382159"/>
            <a:ext cx="2246767" cy="2246767"/>
          </a:xfrm>
          <a:prstGeom prst="rect">
            <a:avLst/>
          </a:prstGeom>
        </p:spPr>
      </p:pic>
      <p:sp>
        <p:nvSpPr>
          <p:cNvPr id="6" name="TextBox 5">
            <a:extLst>
              <a:ext uri="{FF2B5EF4-FFF2-40B4-BE49-F238E27FC236}">
                <a16:creationId xmlns:a16="http://schemas.microsoft.com/office/drawing/2014/main" id="{2C2BCDE6-C342-1C32-C6CE-3F76C371FAAE}"/>
              </a:ext>
            </a:extLst>
          </p:cNvPr>
          <p:cNvSpPr txBox="1"/>
          <p:nvPr/>
        </p:nvSpPr>
        <p:spPr>
          <a:xfrm>
            <a:off x="6324598" y="2800728"/>
            <a:ext cx="2743200" cy="923330"/>
          </a:xfrm>
          <a:prstGeom prst="rect">
            <a:avLst/>
          </a:prstGeom>
          <a:noFill/>
        </p:spPr>
        <p:txBody>
          <a:bodyPr wrap="square" rtlCol="0">
            <a:spAutoFit/>
          </a:bodyPr>
          <a:lstStyle/>
          <a:p>
            <a:pPr algn="ctr" defTabSz="685800"/>
            <a:r>
              <a:rPr lang="en-US" b="1" dirty="0">
                <a:solidFill>
                  <a:prstClr val="black"/>
                </a:solidFill>
                <a:latin typeface="Calibri" panose="020F0502020204030204"/>
              </a:rPr>
              <a:t>Sign Up Here to Become a Where Seconds Matter Champion</a:t>
            </a:r>
          </a:p>
        </p:txBody>
      </p:sp>
      <p:sp>
        <p:nvSpPr>
          <p:cNvPr id="16" name="TextBox 15">
            <a:extLst>
              <a:ext uri="{FF2B5EF4-FFF2-40B4-BE49-F238E27FC236}">
                <a16:creationId xmlns:a16="http://schemas.microsoft.com/office/drawing/2014/main" id="{EB026D14-AB56-1F83-5D6B-6EE651A0142F}"/>
              </a:ext>
            </a:extLst>
          </p:cNvPr>
          <p:cNvSpPr txBox="1"/>
          <p:nvPr/>
        </p:nvSpPr>
        <p:spPr>
          <a:xfrm>
            <a:off x="362227" y="895351"/>
            <a:ext cx="2924474" cy="3108543"/>
          </a:xfrm>
          <a:prstGeom prst="rect">
            <a:avLst/>
          </a:prstGeom>
          <a:noFill/>
        </p:spPr>
        <p:txBody>
          <a:bodyPr wrap="square">
            <a:spAutoFit/>
          </a:bodyPr>
          <a:lstStyle/>
          <a:p>
            <a:pPr defTabSz="685800"/>
            <a:r>
              <a:rPr lang="en-US" sz="1400" b="1" dirty="0">
                <a:solidFill>
                  <a:srgbClr val="44546A"/>
                </a:solidFill>
                <a:latin typeface="Calibri" panose="020F0502020204030204"/>
              </a:rPr>
              <a:t>Peter Fischer</a:t>
            </a:r>
            <a:r>
              <a:rPr lang="en-US" sz="1400" dirty="0">
                <a:solidFill>
                  <a:srgbClr val="44546A"/>
                </a:solidFill>
                <a:latin typeface="Calibri" panose="020F0502020204030204"/>
              </a:rPr>
              <a:t>, Fayetteville, AR</a:t>
            </a:r>
          </a:p>
          <a:p>
            <a:pPr defTabSz="685800"/>
            <a:r>
              <a:rPr lang="en-US" sz="1400" b="1" dirty="0">
                <a:solidFill>
                  <a:srgbClr val="44546A"/>
                </a:solidFill>
                <a:latin typeface="Calibri" panose="020F0502020204030204"/>
              </a:rPr>
              <a:t>Chris Knapp</a:t>
            </a:r>
            <a:r>
              <a:rPr lang="en-US" sz="1400" dirty="0">
                <a:solidFill>
                  <a:srgbClr val="44546A"/>
                </a:solidFill>
                <a:latin typeface="Calibri" panose="020F0502020204030204"/>
              </a:rPr>
              <a:t>, Phoenix, AZ</a:t>
            </a:r>
          </a:p>
          <a:p>
            <a:pPr defTabSz="685800"/>
            <a:r>
              <a:rPr lang="en-US" sz="1400" b="1" dirty="0">
                <a:solidFill>
                  <a:srgbClr val="44546A"/>
                </a:solidFill>
                <a:latin typeface="Calibri" panose="020F0502020204030204"/>
              </a:rPr>
              <a:t>Amy Kwok</a:t>
            </a:r>
            <a:r>
              <a:rPr lang="en-US" sz="1400" dirty="0">
                <a:solidFill>
                  <a:srgbClr val="44546A"/>
                </a:solidFill>
                <a:latin typeface="Calibri" panose="020F0502020204030204"/>
              </a:rPr>
              <a:t>, Fresno, CA</a:t>
            </a:r>
          </a:p>
          <a:p>
            <a:pPr defTabSz="685800"/>
            <a:r>
              <a:rPr lang="en-US" sz="1400" b="1" dirty="0">
                <a:solidFill>
                  <a:srgbClr val="44546A"/>
                </a:solidFill>
                <a:latin typeface="Calibri" panose="020F0502020204030204"/>
              </a:rPr>
              <a:t>John Maa</a:t>
            </a:r>
            <a:r>
              <a:rPr lang="en-US" sz="1400" dirty="0">
                <a:solidFill>
                  <a:srgbClr val="44546A"/>
                </a:solidFill>
                <a:latin typeface="Calibri" panose="020F0502020204030204"/>
              </a:rPr>
              <a:t>, Greenbrae, CA</a:t>
            </a:r>
          </a:p>
          <a:p>
            <a:pPr defTabSz="685800"/>
            <a:r>
              <a:rPr lang="en-US" sz="1400" b="1" dirty="0">
                <a:solidFill>
                  <a:srgbClr val="44546A"/>
                </a:solidFill>
                <a:latin typeface="Calibri" panose="020F0502020204030204"/>
              </a:rPr>
              <a:t>Amy Jones</a:t>
            </a:r>
            <a:r>
              <a:rPr lang="en-US" sz="1400" dirty="0">
                <a:solidFill>
                  <a:srgbClr val="44546A"/>
                </a:solidFill>
                <a:latin typeface="Calibri" panose="020F0502020204030204"/>
              </a:rPr>
              <a:t>, Sacramento, CA</a:t>
            </a:r>
          </a:p>
          <a:p>
            <a:pPr defTabSz="685800"/>
            <a:r>
              <a:rPr lang="en-US" sz="1400" b="1" dirty="0">
                <a:solidFill>
                  <a:srgbClr val="44546A"/>
                </a:solidFill>
                <a:latin typeface="Calibri" panose="020F0502020204030204"/>
              </a:rPr>
              <a:t>Rebecca Plevin</a:t>
            </a:r>
            <a:r>
              <a:rPr lang="en-US" sz="1400" dirty="0">
                <a:solidFill>
                  <a:srgbClr val="44546A"/>
                </a:solidFill>
                <a:latin typeface="Calibri" panose="020F0502020204030204"/>
              </a:rPr>
              <a:t>, San Francisco, CA</a:t>
            </a:r>
          </a:p>
          <a:p>
            <a:pPr defTabSz="685800"/>
            <a:r>
              <a:rPr lang="en-US" sz="1400" b="1" dirty="0">
                <a:solidFill>
                  <a:srgbClr val="44546A"/>
                </a:solidFill>
                <a:latin typeface="Calibri" panose="020F0502020204030204"/>
              </a:rPr>
              <a:t>Kristan Staudenmayer</a:t>
            </a:r>
            <a:r>
              <a:rPr lang="en-US" sz="1400" dirty="0">
                <a:solidFill>
                  <a:srgbClr val="44546A"/>
                </a:solidFill>
                <a:latin typeface="Calibri" panose="020F0502020204030204"/>
              </a:rPr>
              <a:t>, Palo Alto, CA</a:t>
            </a:r>
          </a:p>
          <a:p>
            <a:pPr defTabSz="685800"/>
            <a:r>
              <a:rPr lang="en-US" sz="1400" b="1" dirty="0">
                <a:solidFill>
                  <a:srgbClr val="44546A"/>
                </a:solidFill>
                <a:latin typeface="Calibri" panose="020F0502020204030204"/>
              </a:rPr>
              <a:t>Sawyer Smith</a:t>
            </a:r>
            <a:r>
              <a:rPr lang="en-US" sz="1400" dirty="0">
                <a:solidFill>
                  <a:srgbClr val="44546A"/>
                </a:solidFill>
                <a:latin typeface="Calibri" panose="020F0502020204030204"/>
              </a:rPr>
              <a:t>, Sacramento, CA</a:t>
            </a:r>
          </a:p>
          <a:p>
            <a:pPr defTabSz="685800"/>
            <a:r>
              <a:rPr lang="en-US" sz="1400" b="1" dirty="0">
                <a:solidFill>
                  <a:srgbClr val="44546A"/>
                </a:solidFill>
                <a:latin typeface="Calibri" panose="020F0502020204030204"/>
              </a:rPr>
              <a:t>Romeo Ignacio</a:t>
            </a:r>
            <a:r>
              <a:rPr lang="en-US" sz="1400" dirty="0">
                <a:solidFill>
                  <a:srgbClr val="44546A"/>
                </a:solidFill>
                <a:latin typeface="Calibri" panose="020F0502020204030204"/>
              </a:rPr>
              <a:t>, San Diego, CA</a:t>
            </a:r>
          </a:p>
          <a:p>
            <a:pPr defTabSz="685800"/>
            <a:r>
              <a:rPr lang="en-US" sz="1400" b="1" dirty="0">
                <a:solidFill>
                  <a:srgbClr val="44546A"/>
                </a:solidFill>
                <a:latin typeface="Calibri" panose="020F0502020204030204"/>
              </a:rPr>
              <a:t>Christina Colosimo</a:t>
            </a:r>
            <a:r>
              <a:rPr lang="en-US" sz="1400" dirty="0">
                <a:solidFill>
                  <a:srgbClr val="44546A"/>
                </a:solidFill>
                <a:latin typeface="Calibri" panose="020F0502020204030204"/>
              </a:rPr>
              <a:t>, Loma Linda, CA</a:t>
            </a:r>
          </a:p>
          <a:p>
            <a:pPr defTabSz="685800"/>
            <a:r>
              <a:rPr lang="en-US" sz="1400" b="1" dirty="0">
                <a:solidFill>
                  <a:srgbClr val="44546A"/>
                </a:solidFill>
                <a:latin typeface="Calibri" panose="020F0502020204030204"/>
              </a:rPr>
              <a:t>Sigrid Burruss</a:t>
            </a:r>
            <a:r>
              <a:rPr lang="en-US" sz="1400" dirty="0">
                <a:solidFill>
                  <a:srgbClr val="44546A"/>
                </a:solidFill>
                <a:latin typeface="Calibri" panose="020F0502020204030204"/>
              </a:rPr>
              <a:t>, Orange, CA</a:t>
            </a:r>
          </a:p>
          <a:p>
            <a:pPr defTabSz="685800"/>
            <a:r>
              <a:rPr lang="en-US" sz="1400" b="1" dirty="0">
                <a:solidFill>
                  <a:srgbClr val="44546A"/>
                </a:solidFill>
                <a:latin typeface="Calibri" panose="020F0502020204030204"/>
              </a:rPr>
              <a:t>Thomas Duncan</a:t>
            </a:r>
            <a:r>
              <a:rPr lang="en-US" sz="1400" dirty="0">
                <a:solidFill>
                  <a:srgbClr val="44546A"/>
                </a:solidFill>
                <a:latin typeface="Calibri" panose="020F0502020204030204"/>
              </a:rPr>
              <a:t>, Ventura, CA</a:t>
            </a:r>
          </a:p>
          <a:p>
            <a:pPr defTabSz="685800"/>
            <a:r>
              <a:rPr lang="en-US" sz="1400" b="1" dirty="0" err="1">
                <a:solidFill>
                  <a:srgbClr val="44546A"/>
                </a:solidFill>
                <a:latin typeface="Calibri" panose="020F0502020204030204"/>
              </a:rPr>
              <a:t>Shevie</a:t>
            </a:r>
            <a:r>
              <a:rPr lang="en-US" sz="1400" b="1" dirty="0">
                <a:solidFill>
                  <a:srgbClr val="44546A"/>
                </a:solidFill>
                <a:latin typeface="Calibri" panose="020F0502020204030204"/>
              </a:rPr>
              <a:t> Kassai</a:t>
            </a:r>
            <a:r>
              <a:rPr lang="en-US" sz="1400" dirty="0">
                <a:solidFill>
                  <a:srgbClr val="44546A"/>
                </a:solidFill>
                <a:latin typeface="Calibri" panose="020F0502020204030204"/>
              </a:rPr>
              <a:t>, Aurora, CO</a:t>
            </a:r>
          </a:p>
          <a:p>
            <a:pPr defTabSz="685800"/>
            <a:r>
              <a:rPr lang="en-US" sz="1400" b="1" dirty="0">
                <a:solidFill>
                  <a:srgbClr val="44546A"/>
                </a:solidFill>
                <a:latin typeface="Calibri" panose="020F0502020204030204"/>
              </a:rPr>
              <a:t>Michael Cripps</a:t>
            </a:r>
            <a:r>
              <a:rPr lang="en-US" sz="1400" dirty="0">
                <a:solidFill>
                  <a:srgbClr val="44546A"/>
                </a:solidFill>
                <a:latin typeface="Calibri" panose="020F0502020204030204"/>
              </a:rPr>
              <a:t>, Aurora, CO</a:t>
            </a:r>
          </a:p>
        </p:txBody>
      </p:sp>
      <p:sp>
        <p:nvSpPr>
          <p:cNvPr id="21" name="TextBox 20">
            <a:extLst>
              <a:ext uri="{FF2B5EF4-FFF2-40B4-BE49-F238E27FC236}">
                <a16:creationId xmlns:a16="http://schemas.microsoft.com/office/drawing/2014/main" id="{B9C83180-532C-B269-6463-DDC4166521A8}"/>
              </a:ext>
            </a:extLst>
          </p:cNvPr>
          <p:cNvSpPr txBox="1"/>
          <p:nvPr/>
        </p:nvSpPr>
        <p:spPr>
          <a:xfrm>
            <a:off x="3252065" y="895350"/>
            <a:ext cx="2819400" cy="3108543"/>
          </a:xfrm>
          <a:prstGeom prst="rect">
            <a:avLst/>
          </a:prstGeom>
          <a:noFill/>
        </p:spPr>
        <p:txBody>
          <a:bodyPr wrap="square">
            <a:spAutoFit/>
          </a:bodyPr>
          <a:lstStyle/>
          <a:p>
            <a:pPr defTabSz="685800"/>
            <a:r>
              <a:rPr lang="en-US" sz="1400" b="1" dirty="0">
                <a:solidFill>
                  <a:srgbClr val="44546A"/>
                </a:solidFill>
                <a:latin typeface="Calibri" panose="020F0502020204030204"/>
              </a:rPr>
              <a:t>Julie Valenzuela</a:t>
            </a:r>
            <a:r>
              <a:rPr lang="en-US" sz="1400" dirty="0">
                <a:solidFill>
                  <a:srgbClr val="44546A"/>
                </a:solidFill>
                <a:latin typeface="Calibri" panose="020F0502020204030204"/>
              </a:rPr>
              <a:t>, Miami, FL</a:t>
            </a:r>
          </a:p>
          <a:p>
            <a:pPr defTabSz="685800"/>
            <a:r>
              <a:rPr lang="en-US" sz="1400" b="1" dirty="0">
                <a:solidFill>
                  <a:srgbClr val="44546A"/>
                </a:solidFill>
                <a:latin typeface="Calibri" panose="020F0502020204030204"/>
              </a:rPr>
              <a:t>Dany Westerband</a:t>
            </a:r>
            <a:r>
              <a:rPr lang="en-US" sz="1400" dirty="0">
                <a:solidFill>
                  <a:srgbClr val="44546A"/>
                </a:solidFill>
                <a:latin typeface="Calibri" panose="020F0502020204030204"/>
              </a:rPr>
              <a:t>, Bethesda, MD</a:t>
            </a:r>
            <a:endParaRPr lang="en-US" sz="1400" b="1" dirty="0">
              <a:solidFill>
                <a:srgbClr val="44546A"/>
              </a:solidFill>
              <a:latin typeface="Calibri" panose="020F0502020204030204"/>
            </a:endParaRPr>
          </a:p>
          <a:p>
            <a:pPr defTabSz="685800"/>
            <a:r>
              <a:rPr lang="en-US" sz="1400" b="1" dirty="0">
                <a:solidFill>
                  <a:srgbClr val="44546A"/>
                </a:solidFill>
                <a:latin typeface="Calibri" panose="020F0502020204030204"/>
              </a:rPr>
              <a:t>Brandon Mickelson</a:t>
            </a:r>
            <a:r>
              <a:rPr lang="en-US" sz="1400" dirty="0">
                <a:solidFill>
                  <a:srgbClr val="44546A"/>
                </a:solidFill>
                <a:latin typeface="Calibri" panose="020F0502020204030204"/>
              </a:rPr>
              <a:t>, Rochester, MN</a:t>
            </a:r>
          </a:p>
          <a:p>
            <a:pPr defTabSz="685800"/>
            <a:r>
              <a:rPr lang="en-US" sz="1400" b="1" dirty="0">
                <a:solidFill>
                  <a:srgbClr val="44546A"/>
                </a:solidFill>
                <a:latin typeface="Calibri" panose="020F0502020204030204"/>
              </a:rPr>
              <a:t>Daniel Stephens</a:t>
            </a:r>
            <a:r>
              <a:rPr lang="en-US" sz="1400" dirty="0">
                <a:solidFill>
                  <a:srgbClr val="44546A"/>
                </a:solidFill>
                <a:latin typeface="Calibri" panose="020F0502020204030204"/>
              </a:rPr>
              <a:t>, Rochester, MN</a:t>
            </a:r>
          </a:p>
          <a:p>
            <a:pPr defTabSz="685800"/>
            <a:r>
              <a:rPr lang="en-US" sz="1400" b="1" dirty="0">
                <a:solidFill>
                  <a:srgbClr val="44546A"/>
                </a:solidFill>
                <a:latin typeface="Calibri" panose="020F0502020204030204"/>
              </a:rPr>
              <a:t>Douglas Schuerer</a:t>
            </a:r>
            <a:r>
              <a:rPr lang="en-US" sz="1400" dirty="0">
                <a:solidFill>
                  <a:srgbClr val="44546A"/>
                </a:solidFill>
                <a:latin typeface="Calibri" panose="020F0502020204030204"/>
              </a:rPr>
              <a:t>, Saint Louis, MO</a:t>
            </a:r>
          </a:p>
          <a:p>
            <a:pPr defTabSz="685800"/>
            <a:r>
              <a:rPr lang="en-US" sz="1400" b="1" dirty="0">
                <a:solidFill>
                  <a:srgbClr val="44546A"/>
                </a:solidFill>
                <a:latin typeface="Calibri" panose="020F0502020204030204"/>
              </a:rPr>
              <a:t>Jeffrey Bailey</a:t>
            </a:r>
            <a:r>
              <a:rPr lang="en-US" sz="1400" dirty="0">
                <a:solidFill>
                  <a:srgbClr val="44546A"/>
                </a:solidFill>
                <a:latin typeface="Calibri" panose="020F0502020204030204"/>
              </a:rPr>
              <a:t>, Saint Louis, MO</a:t>
            </a:r>
          </a:p>
          <a:p>
            <a:pPr defTabSz="685800"/>
            <a:r>
              <a:rPr lang="en-US" sz="1400" b="1" dirty="0">
                <a:solidFill>
                  <a:srgbClr val="44546A"/>
                </a:solidFill>
                <a:latin typeface="Calibri" panose="020F0502020204030204"/>
              </a:rPr>
              <a:t>Lisa Patterson</a:t>
            </a:r>
            <a:r>
              <a:rPr lang="en-US" sz="1400" dirty="0">
                <a:solidFill>
                  <a:srgbClr val="44546A"/>
                </a:solidFill>
                <a:latin typeface="Calibri" panose="020F0502020204030204"/>
              </a:rPr>
              <a:t>, Concord, NH</a:t>
            </a:r>
          </a:p>
          <a:p>
            <a:pPr defTabSz="685800"/>
            <a:r>
              <a:rPr lang="en-US" sz="1400" b="1" dirty="0">
                <a:solidFill>
                  <a:srgbClr val="44546A"/>
                </a:solidFill>
                <a:latin typeface="Calibri" panose="020F0502020204030204"/>
              </a:rPr>
              <a:t>Jordan Kirsch</a:t>
            </a:r>
            <a:r>
              <a:rPr lang="en-US" sz="1400" dirty="0">
                <a:solidFill>
                  <a:srgbClr val="44546A"/>
                </a:solidFill>
                <a:latin typeface="Calibri" panose="020F0502020204030204"/>
              </a:rPr>
              <a:t>, Valhalla, NY</a:t>
            </a:r>
          </a:p>
          <a:p>
            <a:pPr defTabSz="685800"/>
            <a:r>
              <a:rPr lang="en-US" sz="1400" b="1" dirty="0">
                <a:solidFill>
                  <a:srgbClr val="44546A"/>
                </a:solidFill>
                <a:latin typeface="Calibri" panose="020F0502020204030204"/>
              </a:rPr>
              <a:t>John Shellenberger</a:t>
            </a:r>
            <a:r>
              <a:rPr lang="en-US" sz="1400" dirty="0">
                <a:solidFill>
                  <a:srgbClr val="44546A"/>
                </a:solidFill>
                <a:latin typeface="Calibri" panose="020F0502020204030204"/>
              </a:rPr>
              <a:t>, Tulsa, OK</a:t>
            </a:r>
          </a:p>
          <a:p>
            <a:pPr defTabSz="685800"/>
            <a:r>
              <a:rPr lang="en-US" sz="1400" b="1" dirty="0">
                <a:solidFill>
                  <a:srgbClr val="44546A"/>
                </a:solidFill>
                <a:latin typeface="Calibri" panose="020F0502020204030204"/>
              </a:rPr>
              <a:t>MaryClare Sarff</a:t>
            </a:r>
            <a:r>
              <a:rPr lang="en-US" sz="1400" dirty="0">
                <a:solidFill>
                  <a:srgbClr val="44546A"/>
                </a:solidFill>
                <a:latin typeface="Calibri" panose="020F0502020204030204"/>
              </a:rPr>
              <a:t>, Bend, OR</a:t>
            </a:r>
          </a:p>
          <a:p>
            <a:pPr defTabSz="685800"/>
            <a:r>
              <a:rPr lang="en-US" sz="1400" b="1" dirty="0">
                <a:solidFill>
                  <a:srgbClr val="44546A"/>
                </a:solidFill>
                <a:latin typeface="Calibri" panose="020F0502020204030204"/>
              </a:rPr>
              <a:t>Jermey Cannon</a:t>
            </a:r>
            <a:r>
              <a:rPr lang="en-US" sz="1400" dirty="0">
                <a:solidFill>
                  <a:srgbClr val="44546A"/>
                </a:solidFill>
                <a:latin typeface="Calibri" panose="020F0502020204030204"/>
              </a:rPr>
              <a:t>, Philadelphia, PA</a:t>
            </a:r>
          </a:p>
          <a:p>
            <a:pPr defTabSz="685800"/>
            <a:r>
              <a:rPr lang="en-US" sz="1400" b="1" dirty="0">
                <a:solidFill>
                  <a:srgbClr val="44546A"/>
                </a:solidFill>
                <a:latin typeface="Calibri" panose="020F0502020204030204"/>
              </a:rPr>
              <a:t>Lillian Kao</a:t>
            </a:r>
            <a:r>
              <a:rPr lang="en-US" sz="1400" dirty="0">
                <a:solidFill>
                  <a:srgbClr val="44546A"/>
                </a:solidFill>
                <a:latin typeface="Calibri" panose="020F0502020204030204"/>
              </a:rPr>
              <a:t>, Houston, TX</a:t>
            </a:r>
          </a:p>
          <a:p>
            <a:pPr defTabSz="685800"/>
            <a:r>
              <a:rPr lang="en-US" sz="1400" b="1" dirty="0">
                <a:solidFill>
                  <a:srgbClr val="44546A"/>
                </a:solidFill>
                <a:latin typeface="Calibri" panose="020F0502020204030204"/>
              </a:rPr>
              <a:t>Steven Brooks</a:t>
            </a:r>
            <a:r>
              <a:rPr lang="en-US" sz="1400" dirty="0">
                <a:solidFill>
                  <a:srgbClr val="44546A"/>
                </a:solidFill>
                <a:latin typeface="Calibri" panose="020F0502020204030204"/>
              </a:rPr>
              <a:t>, Lubbock, TX</a:t>
            </a:r>
          </a:p>
          <a:p>
            <a:pPr defTabSz="685800"/>
            <a:r>
              <a:rPr lang="en-US" sz="1400" b="1" dirty="0">
                <a:solidFill>
                  <a:srgbClr val="44546A"/>
                </a:solidFill>
                <a:latin typeface="Calibri" panose="020F0502020204030204"/>
              </a:rPr>
              <a:t>Katherine Stokes</a:t>
            </a:r>
            <a:r>
              <a:rPr lang="en-US" sz="1400" dirty="0">
                <a:solidFill>
                  <a:srgbClr val="44546A"/>
                </a:solidFill>
                <a:latin typeface="Calibri" panose="020F0502020204030204"/>
              </a:rPr>
              <a:t>, SLC, UT</a:t>
            </a:r>
          </a:p>
        </p:txBody>
      </p:sp>
    </p:spTree>
    <p:extLst>
      <p:ext uri="{BB962C8B-B14F-4D97-AF65-F5344CB8AC3E}">
        <p14:creationId xmlns:p14="http://schemas.microsoft.com/office/powerpoint/2010/main" val="21319858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D5B7D2C-58EE-E6A1-CA78-D05579FD518F}"/>
              </a:ext>
            </a:extLst>
          </p:cNvPr>
          <p:cNvSpPr>
            <a:spLocks noGrp="1"/>
          </p:cNvSpPr>
          <p:nvPr>
            <p:ph type="title"/>
          </p:nvPr>
        </p:nvSpPr>
        <p:spPr>
          <a:xfrm>
            <a:off x="457200" y="274639"/>
            <a:ext cx="8229600" cy="620712"/>
          </a:xfrm>
        </p:spPr>
        <p:txBody>
          <a:bodyPr/>
          <a:lstStyle/>
          <a:p>
            <a:r>
              <a:rPr lang="en-US" dirty="0"/>
              <a:t>Surgeons PAC Reception</a:t>
            </a:r>
          </a:p>
        </p:txBody>
      </p:sp>
      <p:sp>
        <p:nvSpPr>
          <p:cNvPr id="5" name="Content Placeholder 2">
            <a:extLst>
              <a:ext uri="{FF2B5EF4-FFF2-40B4-BE49-F238E27FC236}">
                <a16:creationId xmlns:a16="http://schemas.microsoft.com/office/drawing/2014/main" id="{0F36E0C3-653F-A219-19B4-D151FB6CF49C}"/>
              </a:ext>
            </a:extLst>
          </p:cNvPr>
          <p:cNvSpPr>
            <a:spLocks noGrp="1"/>
          </p:cNvSpPr>
          <p:nvPr>
            <p:ph sz="half" idx="1"/>
          </p:nvPr>
        </p:nvSpPr>
        <p:spPr>
          <a:xfrm>
            <a:off x="457200" y="1141413"/>
            <a:ext cx="5638800" cy="3030537"/>
          </a:xfrm>
        </p:spPr>
        <p:txBody>
          <a:bodyPr/>
          <a:lstStyle/>
          <a:p>
            <a:pPr>
              <a:lnSpc>
                <a:spcPct val="100000"/>
              </a:lnSpc>
              <a:spcBef>
                <a:spcPts val="0"/>
              </a:spcBef>
            </a:pPr>
            <a:r>
              <a:rPr lang="en-US" b="1" dirty="0">
                <a:solidFill>
                  <a:schemeClr val="tx2"/>
                </a:solidFill>
                <a:latin typeface="Calibri" panose="020F0502020204030204" pitchFamily="34" charset="0"/>
                <a:cs typeface="Calibri" panose="020F0502020204030204" pitchFamily="34" charset="0"/>
              </a:rPr>
              <a:t>Monday, September 28, 2026</a:t>
            </a:r>
          </a:p>
          <a:p>
            <a:pPr>
              <a:lnSpc>
                <a:spcPct val="100000"/>
              </a:lnSpc>
              <a:spcBef>
                <a:spcPts val="0"/>
              </a:spcBef>
            </a:pPr>
            <a:r>
              <a:rPr lang="en-US" b="1" dirty="0">
                <a:solidFill>
                  <a:schemeClr val="tx2"/>
                </a:solidFill>
                <a:latin typeface="Calibri" panose="020F0502020204030204" pitchFamily="34" charset="0"/>
                <a:cs typeface="Calibri" panose="020F0502020204030204" pitchFamily="34" charset="0"/>
              </a:rPr>
              <a:t>8:00 – 10:00 pm</a:t>
            </a:r>
          </a:p>
          <a:p>
            <a:pPr>
              <a:lnSpc>
                <a:spcPct val="100000"/>
              </a:lnSpc>
              <a:spcBef>
                <a:spcPts val="0"/>
              </a:spcBef>
            </a:pPr>
            <a:r>
              <a:rPr lang="en-US" b="1" dirty="0">
                <a:solidFill>
                  <a:schemeClr val="tx2"/>
                </a:solidFill>
                <a:latin typeface="Calibri" panose="020F0502020204030204" pitchFamily="34" charset="0"/>
                <a:cs typeface="Calibri" panose="020F0502020204030204" pitchFamily="34" charset="0"/>
              </a:rPr>
              <a:t>The Dignitary, Marriott Marquis</a:t>
            </a:r>
          </a:p>
          <a:p>
            <a:pPr>
              <a:lnSpc>
                <a:spcPct val="100000"/>
              </a:lnSpc>
              <a:spcBef>
                <a:spcPts val="0"/>
              </a:spcBef>
            </a:pPr>
            <a:endParaRPr lang="en-US" b="1" dirty="0">
              <a:solidFill>
                <a:schemeClr val="tx2"/>
              </a:solidFill>
              <a:latin typeface="Calibri" panose="020F0502020204030204" pitchFamily="34" charset="0"/>
              <a:cs typeface="Calibri" panose="020F0502020204030204" pitchFamily="34" charset="0"/>
            </a:endParaRPr>
          </a:p>
          <a:p>
            <a:r>
              <a:rPr lang="en-US" dirty="0">
                <a:solidFill>
                  <a:schemeClr val="tx2"/>
                </a:solidFill>
                <a:latin typeface="Calibri" panose="020F0502020204030204" pitchFamily="34" charset="0"/>
                <a:cs typeface="Calibri" panose="020F0502020204030204" pitchFamily="34" charset="0"/>
              </a:rPr>
              <a:t>Open to all 2026 contributors!</a:t>
            </a:r>
          </a:p>
          <a:p>
            <a:endParaRPr lang="en-US" dirty="0">
              <a:solidFill>
                <a:schemeClr val="tx2"/>
              </a:solidFill>
              <a:latin typeface="Calibri" panose="020F0502020204030204" pitchFamily="34" charset="0"/>
              <a:cs typeface="Calibri" panose="020F0502020204030204" pitchFamily="34" charset="0"/>
            </a:endParaRPr>
          </a:p>
          <a:p>
            <a:r>
              <a:rPr lang="en-US" b="0" dirty="0">
                <a:solidFill>
                  <a:schemeClr val="tx2"/>
                </a:solidFill>
                <a:latin typeface="Calibri" panose="020F0502020204030204" pitchFamily="34" charset="0"/>
                <a:cs typeface="Calibri" panose="020F0502020204030204" pitchFamily="34" charset="0"/>
              </a:rPr>
              <a:t>Make sure to stop by the PAC booth to get your PAC ribbon. This will serve as your ticket to the event!</a:t>
            </a:r>
          </a:p>
          <a:p>
            <a:endParaRPr lang="en-US" sz="1600" dirty="0">
              <a:solidFill>
                <a:schemeClr val="tx2"/>
              </a:solidFill>
            </a:endParaRPr>
          </a:p>
          <a:p>
            <a:endParaRPr lang="en-US" sz="1600" dirty="0">
              <a:solidFill>
                <a:schemeClr val="tx2"/>
              </a:solidFill>
            </a:endParaRPr>
          </a:p>
        </p:txBody>
      </p:sp>
      <p:pic>
        <p:nvPicPr>
          <p:cNvPr id="8" name="Picture 7">
            <a:extLst>
              <a:ext uri="{FF2B5EF4-FFF2-40B4-BE49-F238E27FC236}">
                <a16:creationId xmlns:a16="http://schemas.microsoft.com/office/drawing/2014/main" id="{38567FDC-851C-2C5C-690F-F2CBA59DB7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48400" y="84858"/>
            <a:ext cx="2743200" cy="4239492"/>
          </a:xfrm>
          <a:prstGeom prst="rect">
            <a:avLst/>
          </a:prstGeom>
        </p:spPr>
      </p:pic>
    </p:spTree>
    <p:extLst>
      <p:ext uri="{BB962C8B-B14F-4D97-AF65-F5344CB8AC3E}">
        <p14:creationId xmlns:p14="http://schemas.microsoft.com/office/powerpoint/2010/main" val="1366713465"/>
      </p:ext>
    </p:extLst>
  </p:cSld>
  <p:clrMapOvr>
    <a:masterClrMapping/>
  </p:clrMapOvr>
</p:sld>
</file>

<file path=ppt/theme/theme1.xml><?xml version="1.0" encoding="utf-8"?>
<a:theme xmlns:a="http://schemas.openxmlformats.org/drawingml/2006/main" name="Body">
  <a:themeElements>
    <a:clrScheme name="Custom 11">
      <a:dk1>
        <a:srgbClr val="7C1398"/>
      </a:dk1>
      <a:lt1>
        <a:srgbClr val="FFFFFF"/>
      </a:lt1>
      <a:dk2>
        <a:srgbClr val="000000"/>
      </a:dk2>
      <a:lt2>
        <a:srgbClr val="E7E6E6"/>
      </a:lt2>
      <a:accent1>
        <a:srgbClr val="C075D1"/>
      </a:accent1>
      <a:accent2>
        <a:srgbClr val="9B29B4"/>
      </a:accent2>
      <a:accent3>
        <a:srgbClr val="A5A5A5"/>
      </a:accent3>
      <a:accent4>
        <a:srgbClr val="EAECF1"/>
      </a:accent4>
      <a:accent5>
        <a:srgbClr val="9B29B4"/>
      </a:accent5>
      <a:accent6>
        <a:srgbClr val="C075D1"/>
      </a:accent6>
      <a:hlink>
        <a:srgbClr val="C075D1"/>
      </a:hlink>
      <a:folHlink>
        <a:srgbClr val="9B29B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2678</TotalTime>
  <Words>2522</Words>
  <Application>Microsoft Office PowerPoint</Application>
  <PresentationFormat>On-screen Show (16:9)</PresentationFormat>
  <Paragraphs>327</Paragraphs>
  <Slides>64</Slides>
  <Notes>15</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64</vt:i4>
      </vt:variant>
    </vt:vector>
  </HeadingPairs>
  <TitlesOfParts>
    <vt:vector size="80" baseType="lpstr">
      <vt:lpstr>Arial</vt:lpstr>
      <vt:lpstr>Barlow Black</vt:lpstr>
      <vt:lpstr>Calibri</vt:lpstr>
      <vt:lpstr>Calibri Light</vt:lpstr>
      <vt:lpstr>Figtree</vt:lpstr>
      <vt:lpstr>Google Sans Flex</vt:lpstr>
      <vt:lpstr>Gruppo</vt:lpstr>
      <vt:lpstr>Helvetica</vt:lpstr>
      <vt:lpstr>Inter</vt:lpstr>
      <vt:lpstr>Open Sans</vt:lpstr>
      <vt:lpstr>Palatino Linotype</vt:lpstr>
      <vt:lpstr>Times</vt:lpstr>
      <vt:lpstr>Times New Roman</vt:lpstr>
      <vt:lpstr>Wingdings</vt:lpstr>
      <vt:lpstr>Body</vt:lpstr>
      <vt:lpstr>Office Theme</vt:lpstr>
      <vt:lpstr>COT Advocacy Session</vt:lpstr>
      <vt:lpstr>Session Run of Show</vt:lpstr>
      <vt:lpstr>E-Bikes: The Signal</vt:lpstr>
      <vt:lpstr>E-bikes: Emerging Public Health Issue  Marin Surgeons Raise Alarm</vt:lpstr>
      <vt:lpstr>PowerPoint Presentation</vt:lpstr>
      <vt:lpstr>PowerPoint Presentation</vt:lpstr>
      <vt:lpstr>Amelia Stafford</vt:lpstr>
      <vt:lpstr>American College of Surgeons Issues E-Bike Statements</vt:lpstr>
      <vt:lpstr>PowerPoint Presentation</vt:lpstr>
      <vt:lpstr>PowerPoint Presentation</vt:lpstr>
      <vt:lpstr>Turning Clinical Observations into Action To Reduce Electric Bicycle Injuries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Injury Patterns Summary</vt:lpstr>
      <vt:lpstr>UCI Prospective Data</vt:lpstr>
      <vt:lpstr>Statement of Electric Bicycle Safety and the Promotion of Injury Prevention</vt:lpstr>
      <vt:lpstr>Defined the Problem</vt:lpstr>
      <vt:lpstr>Recommendations</vt:lpstr>
      <vt:lpstr>PowerPoint Presentation</vt:lpstr>
      <vt:lpstr>PowerPoint Presentation</vt:lpstr>
      <vt:lpstr>PowerPoint Presentation</vt:lpstr>
      <vt:lpstr>PowerPoint Presentation</vt:lpstr>
      <vt:lpstr>PowerPoint Presentation</vt:lpstr>
      <vt:lpstr>OCMA E-Bike Legislative Ideas</vt:lpstr>
      <vt:lpstr>AB 2346 (Wilson and Berman)</vt:lpstr>
      <vt:lpstr>PowerPoint Presentation</vt:lpstr>
      <vt:lpstr>Orange County Transportation Authority </vt:lpstr>
      <vt:lpstr>Granularity of Data</vt:lpstr>
      <vt:lpstr>PowerPoint Presentation</vt:lpstr>
      <vt:lpstr>Thank you burrusss@hs.uci.edu</vt:lpstr>
      <vt:lpstr>The Washington Connection </vt:lpstr>
      <vt:lpstr>ACS Division of Advocacy and Health Policy </vt:lpstr>
      <vt:lpstr>How the ACS Engages with Congress</vt:lpstr>
      <vt:lpstr>ACS Endorsement Process</vt:lpstr>
      <vt:lpstr>E-Bike Safety Advocacy Efforts </vt:lpstr>
      <vt:lpstr>E-Bike Safety Advocacy Efforts </vt:lpstr>
      <vt:lpstr>E-Bike Safety Advocacy Efforts </vt:lpstr>
      <vt:lpstr>E-Bike Safety Advocacy Efforts </vt:lpstr>
      <vt:lpstr>E-Bike Safety Advocacy Efforts </vt:lpstr>
      <vt:lpstr>Where do you fit in?</vt:lpstr>
      <vt:lpstr>Two Easy Ways to Participate in Advocacy (with a big impact)</vt:lpstr>
      <vt:lpstr>SurgeonsVoice Advocacy Center </vt:lpstr>
      <vt:lpstr>Click 1:Select </vt:lpstr>
      <vt:lpstr>PowerPoint Presentation</vt:lpstr>
      <vt:lpstr>PowerPoint Presentation</vt:lpstr>
      <vt:lpstr>PowerPoint Presentation</vt:lpstr>
      <vt:lpstr>PowerPoint Presentation</vt:lpstr>
      <vt:lpstr>Advocacy Forums</vt:lpstr>
      <vt:lpstr>Media Interviews</vt:lpstr>
      <vt:lpstr>Opinion Pieces</vt:lpstr>
      <vt:lpstr>Testifying: Senate Judiciary Committee</vt:lpstr>
      <vt:lpstr>PowerPoint Presentation</vt:lpstr>
      <vt:lpstr>PowerPoint Presentation</vt:lpstr>
      <vt:lpstr>PowerPoint Presentation</vt:lpstr>
      <vt:lpstr>PowerPoint Presentation</vt:lpstr>
      <vt:lpstr>PowerPoint Presentation</vt:lpstr>
      <vt:lpstr>Trauma Center Visit – Tulsa, OK</vt:lpstr>
      <vt:lpstr>Thank You!</vt:lpstr>
      <vt:lpstr>Surgeons PAC Reception</vt:lpstr>
    </vt:vector>
  </TitlesOfParts>
  <Company>The American College of Surgeons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MACRA Quality Payment Program</dc:title>
  <dc:creator>Alicia Marquez</dc:creator>
  <cp:lastModifiedBy>Courtney Simmons</cp:lastModifiedBy>
  <cp:revision>116</cp:revision>
  <dcterms:created xsi:type="dcterms:W3CDTF">2016-09-28T15:48:40Z</dcterms:created>
  <dcterms:modified xsi:type="dcterms:W3CDTF">2026-09-26T11:53:35Z</dcterms:modified>
</cp:coreProperties>
</file>