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0"/>
  </p:notesMasterIdLst>
  <p:sldIdLst>
    <p:sldId id="256" r:id="rId2"/>
    <p:sldId id="264" r:id="rId3"/>
    <p:sldId id="262" r:id="rId4"/>
    <p:sldId id="257" r:id="rId5"/>
    <p:sldId id="261" r:id="rId6"/>
    <p:sldId id="263" r:id="rId7"/>
    <p:sldId id="798" r:id="rId8"/>
    <p:sldId id="265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00"/>
    <a:srgbClr val="0F2144"/>
    <a:srgbClr val="E91F00"/>
    <a:srgbClr val="8AA3B0"/>
    <a:srgbClr val="D6DBDB"/>
    <a:srgbClr val="323232"/>
    <a:srgbClr val="505050"/>
    <a:srgbClr val="787878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58"/>
  </p:normalViewPr>
  <p:slideViewPr>
    <p:cSldViewPr>
      <p:cViewPr varScale="1">
        <p:scale>
          <a:sx n="96" d="100"/>
          <a:sy n="96" d="100"/>
        </p:scale>
        <p:origin x="78" y="5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rey bailey" userId="8c31c997c0155e32" providerId="LiveId" clId="{3943084F-A669-4484-9C32-0AC6FC358107}"/>
    <pc:docChg chg="delSld">
      <pc:chgData name="jeffrey bailey" userId="8c31c997c0155e32" providerId="LiveId" clId="{3943084F-A669-4484-9C32-0AC6FC358107}" dt="2026-08-28T21:51:46.355" v="0" actId="47"/>
      <pc:docMkLst>
        <pc:docMk/>
      </pc:docMkLst>
      <pc:sldChg chg="del">
        <pc:chgData name="jeffrey bailey" userId="8c31c997c0155e32" providerId="LiveId" clId="{3943084F-A669-4484-9C32-0AC6FC358107}" dt="2026-08-28T21:51:46.355" v="0" actId="47"/>
        <pc:sldMkLst>
          <pc:docMk/>
          <pc:sldMk cId="4079083722" sldId="258"/>
        </pc:sldMkLst>
      </pc:sldChg>
      <pc:sldChg chg="del">
        <pc:chgData name="jeffrey bailey" userId="8c31c997c0155e32" providerId="LiveId" clId="{3943084F-A669-4484-9C32-0AC6FC358107}" dt="2026-08-28T21:51:46.355" v="0" actId="47"/>
        <pc:sldMkLst>
          <pc:docMk/>
          <pc:sldMk cId="1637555461" sldId="259"/>
        </pc:sldMkLst>
      </pc:sldChg>
      <pc:sldChg chg="del">
        <pc:chgData name="jeffrey bailey" userId="8c31c997c0155e32" providerId="LiveId" clId="{3943084F-A669-4484-9C32-0AC6FC358107}" dt="2026-08-28T21:51:46.355" v="0" actId="47"/>
        <pc:sldMkLst>
          <pc:docMk/>
          <pc:sldMk cId="189875686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F035E-A023-8F49-BFF3-2B9C2D030E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47F47-C0AC-5140-AA7A-FE9D19A65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32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Continued participation as Active Member in the State COT is strongly encouraged prior to being considered for a State Vice Chair appointment (that includes former FTL and FTL Transition members)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47F47-C0AC-5140-AA7A-FE9D19A651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2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4CDED4-0FEC-122A-A4DC-67C6955A6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571750"/>
            <a:ext cx="83058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68BAEC3-8D58-B374-60E5-1CDF95F237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3667125"/>
            <a:ext cx="8305800" cy="1125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00600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7C12-0B31-F446-A0B9-6062FDE5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6F3B5-036E-0B4B-A1AA-BE02DFB56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56D5E-3972-24D7-8D59-4955955A060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49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4F8F2-7437-8D44-BE08-3DEE8CBC8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102F945-D9C8-4A52-2795-C679AE24452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48200" y="971550"/>
            <a:ext cx="4114800" cy="3124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100" b="1" i="0" baseline="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 sz="2100" baseline="0">
                <a:solidFill>
                  <a:srgbClr val="0F2144"/>
                </a:solidFill>
              </a:defRPr>
            </a:lvl2pPr>
            <a:lvl3pPr>
              <a:buFontTx/>
              <a:buNone/>
              <a:defRPr>
                <a:solidFill>
                  <a:srgbClr val="0F2144"/>
                </a:solidFill>
              </a:defRPr>
            </a:lvl3pPr>
            <a:lvl4pPr>
              <a:buFontTx/>
              <a:buNone/>
              <a:defRPr>
                <a:solidFill>
                  <a:srgbClr val="0F2144"/>
                </a:solidFill>
              </a:defRPr>
            </a:lvl4pPr>
            <a:lvl5pPr>
              <a:buFontTx/>
              <a:buNone/>
              <a:defRPr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8407728-51CB-EC80-A7F6-0AC6B84A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367DBA-839E-DCDC-12F8-33898701614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1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35C24-BC42-7E43-808D-2951DB4B7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47750"/>
            <a:ext cx="4041775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E74CD-9D09-4643-BD85-73D84E9AB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581150"/>
            <a:ext cx="4041775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defRPr sz="1600">
                <a:solidFill>
                  <a:srgbClr val="0F2144"/>
                </a:solidFill>
              </a:defRPr>
            </a:lvl3pPr>
            <a:lvl4pPr>
              <a:defRPr sz="1400">
                <a:solidFill>
                  <a:srgbClr val="0F2144"/>
                </a:solidFill>
              </a:defRPr>
            </a:lvl4pPr>
            <a:lvl5pPr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D7D76-38C7-5143-8472-897199D0D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047750"/>
            <a:ext cx="4057650" cy="4667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 baseline="0">
                <a:solidFill>
                  <a:srgbClr val="0F214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169B5-0FF4-9C4E-9668-5C5D1BA1B5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581150"/>
            <a:ext cx="4057650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>
              <a:buFontTx/>
              <a:buNone/>
              <a:defRPr sz="1800">
                <a:solidFill>
                  <a:srgbClr val="0F2144"/>
                </a:solidFill>
              </a:defRPr>
            </a:lvl2pPr>
            <a:lvl3pPr>
              <a:buFontTx/>
              <a:buNone/>
              <a:defRPr sz="1600">
                <a:solidFill>
                  <a:srgbClr val="0F2144"/>
                </a:solidFill>
              </a:defRPr>
            </a:lvl3pPr>
            <a:lvl4pPr>
              <a:buFontTx/>
              <a:buNone/>
              <a:defRPr sz="1400">
                <a:solidFill>
                  <a:srgbClr val="0F2144"/>
                </a:solidFill>
              </a:defRPr>
            </a:lvl4pPr>
            <a:lvl5pPr>
              <a:buFontTx/>
              <a:buNone/>
              <a:defRPr sz="1400">
                <a:solidFill>
                  <a:srgbClr val="0F214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8443FC-C223-50F9-43A5-BE2C1ABC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2D6C0E-4552-80C4-C499-BF623919AD26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0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51D45E-64DF-9B55-E88C-484F4936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40F420-575F-6CA6-8308-D458D518A3B2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1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E4E4C3-96FB-02E7-59FF-E248B38BCD1E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2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40E05-4010-C240-9BB7-3D3546425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345622"/>
            <a:ext cx="4799012" cy="3735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 baseline="0">
                <a:solidFill>
                  <a:srgbClr val="0F2144"/>
                </a:solidFill>
              </a:defRPr>
            </a:lvl1pPr>
            <a:lvl2pPr>
              <a:buFontTx/>
              <a:buNone/>
              <a:defRPr sz="2400">
                <a:solidFill>
                  <a:srgbClr val="0F2144"/>
                </a:solidFill>
              </a:defRPr>
            </a:lvl2pPr>
            <a:lvl3pPr>
              <a:buFontTx/>
              <a:buNone/>
              <a:defRPr sz="2000">
                <a:solidFill>
                  <a:srgbClr val="0F2144"/>
                </a:solidFill>
              </a:defRPr>
            </a:lvl3pPr>
            <a:lvl4pPr>
              <a:buFontTx/>
              <a:buNone/>
              <a:defRPr sz="1800">
                <a:solidFill>
                  <a:srgbClr val="0F2144"/>
                </a:solidFill>
              </a:defRPr>
            </a:lvl4pPr>
            <a:lvl5pPr>
              <a:buFontTx/>
              <a:buNone/>
              <a:defRPr sz="1800">
                <a:solidFill>
                  <a:srgbClr val="0F21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011DA-ED52-174D-8273-CF94D152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1B2EB1E-BA5D-FF42-B850-90F8C3925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50"/>
            <a:ext cx="3122613" cy="24236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F214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2ADED-6BE1-2CA7-F04A-9F26B6E71067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7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48F46-DE51-2945-8A97-F95152C5D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2900"/>
            <a:ext cx="3122613" cy="12001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8AC003-8764-8F4C-A73C-4DFC12EC9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342901"/>
            <a:ext cx="4799012" cy="3752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BA6C3-7C9E-2D40-B1BA-E8B374377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57349"/>
            <a:ext cx="3122613" cy="2464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8446-4C31-94B5-96F6-AC7CC57B5BFF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4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os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4CFF5-5EE2-0D8C-6535-D4A8E80651C9}"/>
              </a:ext>
            </a:extLst>
          </p:cNvPr>
          <p:cNvSpPr txBox="1"/>
          <p:nvPr userDrawn="1"/>
        </p:nvSpPr>
        <p:spPr>
          <a:xfrm>
            <a:off x="457200" y="4171950"/>
            <a:ext cx="8229600" cy="200055"/>
          </a:xfrm>
          <a:prstGeom prst="rect">
            <a:avLst/>
          </a:prstGeom>
          <a:noFill/>
        </p:spPr>
        <p:txBody>
          <a:bodyPr wrap="square" lIns="91440" rtlCol="0">
            <a:spAutoFit/>
          </a:bodyPr>
          <a:lstStyle/>
          <a:p>
            <a:r>
              <a:rPr lang="en-US" sz="675" b="0" i="0" baseline="0" dirty="0">
                <a:solidFill>
                  <a:schemeClr val="bg2">
                    <a:lumMod val="75000"/>
                  </a:schemeClr>
                </a:solidFill>
                <a:effectLst/>
                <a:latin typeface="Figtree"/>
              </a:rPr>
              <a:t>The opinions expressed in these presentations are those of the individual participants and not necessarily those of the American College of Surgeons.</a:t>
            </a:r>
            <a:endParaRPr lang="en-US" sz="675" b="0" i="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6B34E1-EB0E-744E-0D62-6772006DB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9"/>
            <a:ext cx="8229600" cy="620712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Disclosure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6A3C23-C8A5-F62D-1023-54311E1FF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8381"/>
            <a:ext cx="8229600" cy="31067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0F2144"/>
                </a:solidFill>
              </a:defRPr>
            </a:lvl1pPr>
            <a:lvl2pPr marL="457200" indent="0"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61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56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3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33D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65E5-8EF2-333A-E0CF-0FBD402D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Regional Committees on Trauma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F508-6BCA-F20F-AD54-F3D1B4A6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Jeffrey A. Bailey, MD, FACS</a:t>
            </a:r>
          </a:p>
          <a:p>
            <a:r>
              <a:rPr lang="en-US" sz="2400" dirty="0"/>
              <a:t>Chair, Regional Committees on Trauma (RCOT)</a:t>
            </a:r>
          </a:p>
        </p:txBody>
      </p:sp>
    </p:spTree>
    <p:extLst>
      <p:ext uri="{BB962C8B-B14F-4D97-AF65-F5344CB8AC3E}">
        <p14:creationId xmlns:p14="http://schemas.microsoft.com/office/powerpoint/2010/main" val="116830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4213E-A2C9-FD29-75FD-AA4C75DA7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D098636-D60E-40D3-1FF3-AAC44A0737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72270"/>
            <a:ext cx="1544957" cy="1544957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F0AD77D-F8A2-DF11-E7EB-68C3D65534DE}"/>
              </a:ext>
            </a:extLst>
          </p:cNvPr>
          <p:cNvSpPr/>
          <p:nvPr/>
        </p:nvSpPr>
        <p:spPr>
          <a:xfrm>
            <a:off x="1600200" y="3537274"/>
            <a:ext cx="2667000" cy="114300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RCOT S/P/C Chairs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DE4036-985E-D5FF-9093-09CC3FF80892}"/>
              </a:ext>
            </a:extLst>
          </p:cNvPr>
          <p:cNvSpPr txBox="1"/>
          <p:nvPr/>
        </p:nvSpPr>
        <p:spPr>
          <a:xfrm>
            <a:off x="609600" y="2569324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Welcome to new RCOT members !</a:t>
            </a:r>
          </a:p>
        </p:txBody>
      </p:sp>
    </p:spTree>
    <p:extLst>
      <p:ext uri="{BB962C8B-B14F-4D97-AF65-F5344CB8AC3E}">
        <p14:creationId xmlns:p14="http://schemas.microsoft.com/office/powerpoint/2010/main" val="2328455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342F-0C36-9AD7-B215-CE00DC5E6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RCOT Project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26467-F47E-0E6E-D740-46922C932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1061"/>
            <a:ext cx="8229600" cy="3387089"/>
          </a:xfrm>
        </p:spPr>
        <p:txBody>
          <a:bodyPr/>
          <a:lstStyle/>
          <a:p>
            <a:r>
              <a:rPr lang="en-US" sz="1300" dirty="0">
                <a:solidFill>
                  <a:schemeClr val="tx2"/>
                </a:solidFill>
              </a:rPr>
              <a:t>In depth update of Regional COT Procedures Manual and Operational Manual (2-3 Years)</a:t>
            </a:r>
          </a:p>
          <a:p>
            <a:endParaRPr lang="en-US" sz="200" dirty="0">
              <a:solidFill>
                <a:schemeClr val="tx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b="1" dirty="0"/>
              <a:t>PHASE 1</a:t>
            </a:r>
            <a:r>
              <a:rPr lang="en-US" sz="1300" dirty="0">
                <a:solidFill>
                  <a:schemeClr val="tx2"/>
                </a:solidFill>
              </a:rPr>
              <a:t> </a:t>
            </a:r>
          </a:p>
          <a:p>
            <a:pPr marL="1428750" lvl="2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2"/>
                </a:solidFill>
              </a:rPr>
              <a:t>Discovery and Review of Legal Relationships between RCOTs and ACS </a:t>
            </a:r>
          </a:p>
          <a:p>
            <a:pPr marL="1428750" lvl="2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2"/>
                </a:solidFill>
              </a:rPr>
              <a:t>Agreements, Bylaws, Timeline, Next Steps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b="1" dirty="0"/>
              <a:t>PHASE 2</a:t>
            </a:r>
            <a:r>
              <a:rPr lang="en-US" sz="1300" dirty="0">
                <a:solidFill>
                  <a:schemeClr val="tx2"/>
                </a:solidFill>
              </a:rPr>
              <a:t> </a:t>
            </a:r>
          </a:p>
          <a:p>
            <a:pPr marL="1428750" lvl="2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2"/>
                </a:solidFill>
              </a:rPr>
              <a:t>Consensus on Approach and Scope,  Survey’s, Focus Groups, RCOT Board Collaboration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What is the definition of a Regional COT?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How is a Regional COT formed? Required Process, MOUs,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What criteria are used to determine the appropriate Region for a new Regional COT?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How do we successfully expand the Regional COT footprint?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Standardizing and updating financial tool kit (US only)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And Much More...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559AC6-7789-9B34-161C-76A02B180DE3}"/>
              </a:ext>
            </a:extLst>
          </p:cNvPr>
          <p:cNvGrpSpPr>
            <a:grpSpLocks noChangeAspect="1"/>
          </p:cNvGrpSpPr>
          <p:nvPr/>
        </p:nvGrpSpPr>
        <p:grpSpPr>
          <a:xfrm>
            <a:off x="7777734" y="2955854"/>
            <a:ext cx="1213866" cy="1444696"/>
            <a:chOff x="6858000" y="438150"/>
            <a:chExt cx="1828800" cy="217657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D37C5D-8FB2-EF83-2573-ABC141BDF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0" y="438150"/>
              <a:ext cx="1812798" cy="181279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689448-0A92-4A64-A003-E583F32FCF4A}"/>
                </a:ext>
              </a:extLst>
            </p:cNvPr>
            <p:cNvSpPr txBox="1"/>
            <p:nvPr/>
          </p:nvSpPr>
          <p:spPr>
            <a:xfrm>
              <a:off x="6858000" y="2266950"/>
              <a:ext cx="1828800" cy="347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2"/>
                  </a:solidFill>
                </a:rPr>
                <a:t>RCOT S/P/C Chairs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480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C4494-E706-4F75-CD04-1B82AD8D5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09550"/>
            <a:ext cx="8450580" cy="838200"/>
          </a:xfrm>
        </p:spPr>
        <p:txBody>
          <a:bodyPr/>
          <a:lstStyle/>
          <a:p>
            <a:r>
              <a:rPr lang="en-US" dirty="0"/>
              <a:t>Field Program Refresh: 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dirty="0"/>
              <a:t> </a:t>
            </a:r>
            <a:r>
              <a:rPr lang="en-US" sz="2400" dirty="0"/>
              <a:t>Individual Topic-Specific Webinars </a:t>
            </a:r>
            <a:r>
              <a:rPr lang="en-US" sz="2400" b="0" dirty="0"/>
              <a:t>(coming soon)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A78D6-2BF6-FE98-7668-52EA6E8A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" y="1352550"/>
            <a:ext cx="8526780" cy="2743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Pediatric Readiness Series Continues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Discussion about Universal Unique Identifier “UUID” (how can you help?) Analytics/EMS </a:t>
            </a:r>
            <a:r>
              <a:rPr lang="en-US" sz="1400" b="1" dirty="0">
                <a:solidFill>
                  <a:schemeClr val="tx1"/>
                </a:solidFill>
              </a:rPr>
              <a:t>Spring 2027</a:t>
            </a:r>
            <a:endParaRPr lang="en-US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Building your relationship with National Assoc of State EMS Officials (NASEMSO)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How to navigate your trauma system/work with your state trauma systems manager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VRC Updates - Standards release expected </a:t>
            </a:r>
            <a:r>
              <a:rPr lang="en-US" sz="1400" b="1" dirty="0">
                <a:solidFill>
                  <a:schemeClr val="tx1"/>
                </a:solidFill>
              </a:rPr>
              <a:t>Fall 2026</a:t>
            </a:r>
            <a:endParaRPr lang="en-US" sz="1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Make the most of your TQIP Collaboratives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ATLS 11 Best Practices, new opportunities in Trauma Education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Other?</a:t>
            </a:r>
          </a:p>
          <a:p>
            <a:pPr lvl="0"/>
            <a:endParaRPr lang="en-US" sz="1200" dirty="0"/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C22D7B6-93DC-4985-8F24-A154D0CE422D}"/>
              </a:ext>
            </a:extLst>
          </p:cNvPr>
          <p:cNvGrpSpPr>
            <a:grpSpLocks noChangeAspect="1"/>
          </p:cNvGrpSpPr>
          <p:nvPr/>
        </p:nvGrpSpPr>
        <p:grpSpPr>
          <a:xfrm>
            <a:off x="7777734" y="2955854"/>
            <a:ext cx="1213866" cy="1444696"/>
            <a:chOff x="6858000" y="438150"/>
            <a:chExt cx="1828800" cy="21765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81B65CD-0F8B-C52C-0761-6F00E8FAD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0" y="438150"/>
              <a:ext cx="1812798" cy="181279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EFE78F-9EA5-62D7-5297-F645FF5D18A6}"/>
                </a:ext>
              </a:extLst>
            </p:cNvPr>
            <p:cNvSpPr txBox="1"/>
            <p:nvPr/>
          </p:nvSpPr>
          <p:spPr>
            <a:xfrm>
              <a:off x="6858000" y="2266950"/>
              <a:ext cx="1828800" cy="347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2"/>
                  </a:solidFill>
                </a:rPr>
                <a:t>RCOT S/P/C Chairs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1001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1F4BC-92DD-450F-24CA-7B8A268CA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325D3-3E3E-0274-A9BA-082CAE02A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685800"/>
          </a:xfrm>
        </p:spPr>
        <p:txBody>
          <a:bodyPr/>
          <a:lstStyle/>
          <a:p>
            <a:r>
              <a:rPr lang="en-US" dirty="0"/>
              <a:t>50</a:t>
            </a:r>
            <a:r>
              <a:rPr lang="en-US" baseline="30000" dirty="0"/>
              <a:t>th</a:t>
            </a:r>
            <a:r>
              <a:rPr lang="en-US" dirty="0"/>
              <a:t> Anniversary of RFTPC (2028)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7BE5D-4C39-23D9-03F9-F618A9A88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9650"/>
            <a:ext cx="8229600" cy="31242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Outreach to past winners (first 10 years)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Honorary judges, moderators and/or discussants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Past RCOT Chair participation as special guests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Special anniversary celebration booklet (ACS-IC collaboration)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Website updates, including photo collage, celebrating 50 years of research</a:t>
            </a:r>
          </a:p>
          <a:p>
            <a:pPr lvl="0"/>
            <a:endParaRPr lang="en-US" sz="1200" dirty="0"/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4481F6-B701-4553-10E3-A03A0A2E58FE}"/>
              </a:ext>
            </a:extLst>
          </p:cNvPr>
          <p:cNvGrpSpPr>
            <a:grpSpLocks noChangeAspect="1"/>
          </p:cNvGrpSpPr>
          <p:nvPr/>
        </p:nvGrpSpPr>
        <p:grpSpPr>
          <a:xfrm>
            <a:off x="7772400" y="2876550"/>
            <a:ext cx="1213866" cy="1444696"/>
            <a:chOff x="6858000" y="438150"/>
            <a:chExt cx="1828800" cy="21765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20AA34D-9E39-ECFC-0E56-1388659C2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0" y="438150"/>
              <a:ext cx="1812798" cy="181279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6D46D0-B08B-41E5-76C7-9F4A46690C23}"/>
                </a:ext>
              </a:extLst>
            </p:cNvPr>
            <p:cNvSpPr txBox="1"/>
            <p:nvPr/>
          </p:nvSpPr>
          <p:spPr>
            <a:xfrm>
              <a:off x="6858000" y="2266950"/>
              <a:ext cx="1828800" cy="347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2"/>
                  </a:solidFill>
                </a:rPr>
                <a:t>RCOT S/P/C Chairs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07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A97A-3351-851C-106B-FB2704AA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FTL Transition to State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A77B6-9EA7-8FB8-EC1A-32A4DAD04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1"/>
            <a:ext cx="8382000" cy="3106737"/>
          </a:xfrm>
        </p:spPr>
        <p:txBody>
          <a:bodyPr/>
          <a:lstStyle/>
          <a:p>
            <a:r>
              <a:rPr lang="en-US" dirty="0"/>
              <a:t>FTL &amp; FTL Transition structured under Membership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18-month FTL term + 2-year Transition term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00" dirty="0"/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NOW continue as “Active Member” </a:t>
            </a:r>
            <a:r>
              <a:rPr lang="en-US" dirty="0"/>
              <a:t>in your State COT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Local Participation through State Chair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Exposure to State COT, attend State Meetings, raise your hand, show up!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Mentoring continues to support future growth within the trauma community.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745768-F516-DFF7-28BA-1B9CBB8CB3A2}"/>
              </a:ext>
            </a:extLst>
          </p:cNvPr>
          <p:cNvGrpSpPr>
            <a:grpSpLocks noChangeAspect="1"/>
          </p:cNvGrpSpPr>
          <p:nvPr/>
        </p:nvGrpSpPr>
        <p:grpSpPr>
          <a:xfrm>
            <a:off x="7848600" y="133350"/>
            <a:ext cx="1066800" cy="1269664"/>
            <a:chOff x="6858000" y="438150"/>
            <a:chExt cx="1828800" cy="217657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46C18F6-B23B-037D-748E-738BAB7C7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0" y="438150"/>
              <a:ext cx="1812798" cy="181279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3FA143-FF06-090A-C661-B957307A3D66}"/>
                </a:ext>
              </a:extLst>
            </p:cNvPr>
            <p:cNvSpPr txBox="1"/>
            <p:nvPr/>
          </p:nvSpPr>
          <p:spPr>
            <a:xfrm>
              <a:off x="6858000" y="2266950"/>
              <a:ext cx="1828800" cy="347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2"/>
                  </a:solidFill>
                </a:rPr>
                <a:t>RCOT S/P/C Chairs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2125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B91DA-9500-96E7-FE62-11EC30519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59012F19-1CB2-58FA-7110-79281187D30B}"/>
              </a:ext>
            </a:extLst>
          </p:cNvPr>
          <p:cNvSpPr txBox="1">
            <a:spLocks/>
          </p:cNvSpPr>
          <p:nvPr/>
        </p:nvSpPr>
        <p:spPr>
          <a:xfrm>
            <a:off x="471767" y="3724360"/>
            <a:ext cx="2563168" cy="461666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Pathways of Participation</a:t>
            </a:r>
          </a:p>
        </p:txBody>
      </p:sp>
      <p:sp>
        <p:nvSpPr>
          <p:cNvPr id="3" name="Right Arrow 18">
            <a:extLst>
              <a:ext uri="{FF2B5EF4-FFF2-40B4-BE49-F238E27FC236}">
                <a16:creationId xmlns:a16="http://schemas.microsoft.com/office/drawing/2014/main" id="{D47F4087-A995-2627-2C19-410E5C6D8DC7}"/>
              </a:ext>
            </a:extLst>
          </p:cNvPr>
          <p:cNvSpPr/>
          <p:nvPr/>
        </p:nvSpPr>
        <p:spPr>
          <a:xfrm>
            <a:off x="457200" y="47892"/>
            <a:ext cx="7996774" cy="19594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F92BB3F-53FD-7C7E-1BFD-6C79BDCF90F0}"/>
              </a:ext>
            </a:extLst>
          </p:cNvPr>
          <p:cNvSpPr/>
          <p:nvPr/>
        </p:nvSpPr>
        <p:spPr>
          <a:xfrm>
            <a:off x="1355221" y="510846"/>
            <a:ext cx="846899" cy="722966"/>
          </a:xfrm>
          <a:prstGeom prst="ellipse">
            <a:avLst/>
          </a:prstGeom>
          <a:solidFill>
            <a:srgbClr val="599A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dirty="0">
                <a:solidFill>
                  <a:prstClr val="white"/>
                </a:solidFill>
                <a:latin typeface="Calibri" panose="020F0502020204030204"/>
              </a:rPr>
              <a:t>FTL</a:t>
            </a:r>
          </a:p>
          <a:p>
            <a:pPr algn="ctr" defTabSz="685783"/>
            <a:r>
              <a:rPr lang="en-US" sz="800" dirty="0">
                <a:solidFill>
                  <a:prstClr val="white"/>
                </a:solidFill>
                <a:latin typeface="Calibri" panose="020F0502020204030204"/>
              </a:rPr>
              <a:t>Transition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8A78E5E-93C4-01C7-EC04-725ADE95863C}"/>
              </a:ext>
            </a:extLst>
          </p:cNvPr>
          <p:cNvSpPr/>
          <p:nvPr/>
        </p:nvSpPr>
        <p:spPr>
          <a:xfrm>
            <a:off x="3867751" y="1373316"/>
            <a:ext cx="808482" cy="77667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S/P/C</a:t>
            </a:r>
          </a:p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Vice Chair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C8AD62D-1150-BC3F-805C-F2E46E01F0EE}"/>
              </a:ext>
            </a:extLst>
          </p:cNvPr>
          <p:cNvSpPr/>
          <p:nvPr/>
        </p:nvSpPr>
        <p:spPr>
          <a:xfrm>
            <a:off x="4790998" y="2345958"/>
            <a:ext cx="879456" cy="797334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S/P/C Chair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B7D3B34-A2A5-C416-82A2-F6BC15405317}"/>
              </a:ext>
            </a:extLst>
          </p:cNvPr>
          <p:cNvSpPr/>
          <p:nvPr/>
        </p:nvSpPr>
        <p:spPr>
          <a:xfrm>
            <a:off x="7228758" y="3350431"/>
            <a:ext cx="912801" cy="808925"/>
          </a:xfrm>
          <a:prstGeom prst="ellipse">
            <a:avLst/>
          </a:prstGeom>
          <a:solidFill>
            <a:srgbClr val="E91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Central COT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21D1E1A-D085-4739-1696-51C08A7CA613}"/>
              </a:ext>
            </a:extLst>
          </p:cNvPr>
          <p:cNvSpPr/>
          <p:nvPr/>
        </p:nvSpPr>
        <p:spPr>
          <a:xfrm>
            <a:off x="3867751" y="485854"/>
            <a:ext cx="816817" cy="74737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S/P/C</a:t>
            </a:r>
          </a:p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Vice Chair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146E131-38FB-ED1C-C4BF-23DD79DBB979}"/>
              </a:ext>
            </a:extLst>
          </p:cNvPr>
          <p:cNvSpPr/>
          <p:nvPr/>
        </p:nvSpPr>
        <p:spPr>
          <a:xfrm>
            <a:off x="4794276" y="493474"/>
            <a:ext cx="855433" cy="747379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S/P/C  Vice Chair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695551-D21C-31C3-54C6-A5B68CD87698}"/>
              </a:ext>
            </a:extLst>
          </p:cNvPr>
          <p:cNvSpPr/>
          <p:nvPr/>
        </p:nvSpPr>
        <p:spPr>
          <a:xfrm>
            <a:off x="5757914" y="458758"/>
            <a:ext cx="858580" cy="75068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Region Chief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D8465D0-7602-3F98-A4B1-F473FD3D89BB}"/>
              </a:ext>
            </a:extLst>
          </p:cNvPr>
          <p:cNvSpPr/>
          <p:nvPr/>
        </p:nvSpPr>
        <p:spPr>
          <a:xfrm>
            <a:off x="7231956" y="473994"/>
            <a:ext cx="891540" cy="754380"/>
          </a:xfrm>
          <a:prstGeom prst="ellipse">
            <a:avLst/>
          </a:prstGeom>
          <a:solidFill>
            <a:srgbClr val="E91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Central COT</a:t>
            </a:r>
          </a:p>
        </p:txBody>
      </p:sp>
      <p:sp>
        <p:nvSpPr>
          <p:cNvPr id="21" name="Right Arrow 33">
            <a:extLst>
              <a:ext uri="{FF2B5EF4-FFF2-40B4-BE49-F238E27FC236}">
                <a16:creationId xmlns:a16="http://schemas.microsoft.com/office/drawing/2014/main" id="{3DF5ACF1-3BF9-D18B-F12C-7DA2144B9833}"/>
              </a:ext>
            </a:extLst>
          </p:cNvPr>
          <p:cNvSpPr/>
          <p:nvPr/>
        </p:nvSpPr>
        <p:spPr>
          <a:xfrm>
            <a:off x="457200" y="1261050"/>
            <a:ext cx="7848600" cy="85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FE6AD6A-0EA7-BF36-985D-350719CBE4DC}"/>
              </a:ext>
            </a:extLst>
          </p:cNvPr>
          <p:cNvSpPr/>
          <p:nvPr/>
        </p:nvSpPr>
        <p:spPr>
          <a:xfrm>
            <a:off x="4784467" y="1373316"/>
            <a:ext cx="842812" cy="776678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S/P/C Chair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84BDEF4-42C0-2609-9DCC-75FD5B908A1D}"/>
              </a:ext>
            </a:extLst>
          </p:cNvPr>
          <p:cNvSpPr/>
          <p:nvPr/>
        </p:nvSpPr>
        <p:spPr>
          <a:xfrm>
            <a:off x="5757914" y="1365063"/>
            <a:ext cx="855865" cy="78149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Region Chief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FE65B0F-53B7-C853-7B92-2F58704775DC}"/>
              </a:ext>
            </a:extLst>
          </p:cNvPr>
          <p:cNvSpPr/>
          <p:nvPr/>
        </p:nvSpPr>
        <p:spPr>
          <a:xfrm>
            <a:off x="7231957" y="1340173"/>
            <a:ext cx="894662" cy="819337"/>
          </a:xfrm>
          <a:prstGeom prst="ellipse">
            <a:avLst/>
          </a:prstGeom>
          <a:solidFill>
            <a:srgbClr val="E91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Central COT</a:t>
            </a:r>
          </a:p>
        </p:txBody>
      </p:sp>
      <p:sp>
        <p:nvSpPr>
          <p:cNvPr id="26" name="Right Arrow 39">
            <a:extLst>
              <a:ext uri="{FF2B5EF4-FFF2-40B4-BE49-F238E27FC236}">
                <a16:creationId xmlns:a16="http://schemas.microsoft.com/office/drawing/2014/main" id="{8D5FB239-3F5D-21F7-509B-36352CAE4799}"/>
              </a:ext>
            </a:extLst>
          </p:cNvPr>
          <p:cNvSpPr/>
          <p:nvPr/>
        </p:nvSpPr>
        <p:spPr>
          <a:xfrm flipV="1">
            <a:off x="3451027" y="2185656"/>
            <a:ext cx="4854773" cy="1028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97CC62-5892-9D91-0986-B8451601B2C1}"/>
              </a:ext>
            </a:extLst>
          </p:cNvPr>
          <p:cNvSpPr txBox="1"/>
          <p:nvPr/>
        </p:nvSpPr>
        <p:spPr>
          <a:xfrm>
            <a:off x="2776335" y="1373316"/>
            <a:ext cx="121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/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RCOT Leadership &amp; COT Service Timeline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F6EFD3A-82CA-D042-FD40-B4FFD617630D}"/>
              </a:ext>
            </a:extLst>
          </p:cNvPr>
          <p:cNvSpPr/>
          <p:nvPr/>
        </p:nvSpPr>
        <p:spPr>
          <a:xfrm>
            <a:off x="5724956" y="2345574"/>
            <a:ext cx="888823" cy="80746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Region Chief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DAC40C7-19BB-B98E-C6B4-19836A3C6B4C}"/>
              </a:ext>
            </a:extLst>
          </p:cNvPr>
          <p:cNvSpPr/>
          <p:nvPr/>
        </p:nvSpPr>
        <p:spPr>
          <a:xfrm>
            <a:off x="7211963" y="2352181"/>
            <a:ext cx="914655" cy="806507"/>
          </a:xfrm>
          <a:prstGeom prst="ellipse">
            <a:avLst/>
          </a:prstGeom>
          <a:solidFill>
            <a:srgbClr val="E91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b="1" dirty="0">
                <a:solidFill>
                  <a:prstClr val="white"/>
                </a:solidFill>
                <a:latin typeface="Calibri" panose="020F0502020204030204"/>
              </a:rPr>
              <a:t>Central COT</a:t>
            </a:r>
          </a:p>
        </p:txBody>
      </p:sp>
      <p:sp>
        <p:nvSpPr>
          <p:cNvPr id="31" name="Right Arrow 44">
            <a:extLst>
              <a:ext uri="{FF2B5EF4-FFF2-40B4-BE49-F238E27FC236}">
                <a16:creationId xmlns:a16="http://schemas.microsoft.com/office/drawing/2014/main" id="{2597AF31-A211-C5A8-28A3-9B84B09A4C7F}"/>
              </a:ext>
            </a:extLst>
          </p:cNvPr>
          <p:cNvSpPr/>
          <p:nvPr/>
        </p:nvSpPr>
        <p:spPr>
          <a:xfrm>
            <a:off x="6854836" y="3197928"/>
            <a:ext cx="1450964" cy="1028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7C0952-AC2C-BCD0-399B-63188261B32E}"/>
              </a:ext>
            </a:extLst>
          </p:cNvPr>
          <p:cNvSpPr txBox="1"/>
          <p:nvPr/>
        </p:nvSpPr>
        <p:spPr>
          <a:xfrm>
            <a:off x="6477000" y="3431727"/>
            <a:ext cx="879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/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COT Service Timeline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E44989-16EB-40AE-4145-0FEC5B5F7F23}"/>
              </a:ext>
            </a:extLst>
          </p:cNvPr>
          <p:cNvSpPr/>
          <p:nvPr/>
        </p:nvSpPr>
        <p:spPr>
          <a:xfrm>
            <a:off x="457200" y="517887"/>
            <a:ext cx="846899" cy="722966"/>
          </a:xfrm>
          <a:prstGeom prst="ellipse">
            <a:avLst/>
          </a:prstGeom>
          <a:solidFill>
            <a:srgbClr val="599A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dirty="0">
                <a:solidFill>
                  <a:prstClr val="white"/>
                </a:solidFill>
                <a:latin typeface="Calibri" panose="020F0502020204030204"/>
              </a:rPr>
              <a:t>FTL RAS YFA</a:t>
            </a:r>
            <a:endParaRPr lang="en-US" sz="10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ADB5DF-176E-565C-F0CE-DC14A84364F6}"/>
              </a:ext>
            </a:extLst>
          </p:cNvPr>
          <p:cNvSpPr txBox="1"/>
          <p:nvPr/>
        </p:nvSpPr>
        <p:spPr>
          <a:xfrm>
            <a:off x="25384" y="173912"/>
            <a:ext cx="303683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350" b="1" dirty="0">
                <a:solidFill>
                  <a:prstClr val="black"/>
                </a:solidFill>
                <a:latin typeface="Calibri" panose="020F0502020204030204"/>
              </a:rPr>
              <a:t>RCOT Participation Timeline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0FB1C95-66E8-6775-11E5-526482777D6C}"/>
              </a:ext>
            </a:extLst>
          </p:cNvPr>
          <p:cNvSpPr/>
          <p:nvPr/>
        </p:nvSpPr>
        <p:spPr>
          <a:xfrm>
            <a:off x="2607219" y="473994"/>
            <a:ext cx="855433" cy="75438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/>
            <a:r>
              <a:rPr lang="en-US" sz="1050" dirty="0">
                <a:solidFill>
                  <a:prstClr val="white"/>
                </a:solidFill>
                <a:latin typeface="Calibri" panose="020F0502020204030204"/>
              </a:rPr>
              <a:t>S/P/C</a:t>
            </a:r>
          </a:p>
          <a:p>
            <a:pPr algn="ctr" defTabSz="685783"/>
            <a:r>
              <a:rPr lang="en-US" sz="1050" dirty="0">
                <a:solidFill>
                  <a:prstClr val="white"/>
                </a:solidFill>
                <a:latin typeface="Calibri" panose="020F0502020204030204"/>
              </a:rPr>
              <a:t>Active</a:t>
            </a:r>
          </a:p>
          <a:p>
            <a:pPr algn="ctr" defTabSz="685783"/>
            <a:r>
              <a:rPr lang="en-US" sz="900" dirty="0">
                <a:solidFill>
                  <a:prstClr val="white"/>
                </a:solidFill>
                <a:latin typeface="Calibri" panose="020F0502020204030204"/>
              </a:rPr>
              <a:t>Member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914684-A69B-62B8-5221-C195AF27A642}"/>
              </a:ext>
            </a:extLst>
          </p:cNvPr>
          <p:cNvSpPr txBox="1"/>
          <p:nvPr/>
        </p:nvSpPr>
        <p:spPr>
          <a:xfrm>
            <a:off x="3743251" y="2349024"/>
            <a:ext cx="1219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783"/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RCOT Leadership &amp; COT Service Timeline</a:t>
            </a:r>
          </a:p>
        </p:txBody>
      </p:sp>
    </p:spTree>
    <p:extLst>
      <p:ext uri="{BB962C8B-B14F-4D97-AF65-F5344CB8AC3E}">
        <p14:creationId xmlns:p14="http://schemas.microsoft.com/office/powerpoint/2010/main" val="194762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D1DC-BC16-3DA2-6100-6A5A63949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Right 12">
            <a:extLst>
              <a:ext uri="{FF2B5EF4-FFF2-40B4-BE49-F238E27FC236}">
                <a16:creationId xmlns:a16="http://schemas.microsoft.com/office/drawing/2014/main" id="{DD30C373-2F90-13E2-5999-8579516A5B97}"/>
              </a:ext>
            </a:extLst>
          </p:cNvPr>
          <p:cNvSpPr/>
          <p:nvPr/>
        </p:nvSpPr>
        <p:spPr>
          <a:xfrm>
            <a:off x="1219200" y="2876550"/>
            <a:ext cx="2667000" cy="114300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5BE951-F4A4-2FBA-0ABE-A557B322A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405062"/>
            <a:ext cx="20859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3220"/>
      </p:ext>
    </p:extLst>
  </p:cSld>
  <p:clrMapOvr>
    <a:masterClrMapping/>
  </p:clrMapOvr>
</p:sld>
</file>

<file path=ppt/theme/theme1.xml><?xml version="1.0" encoding="utf-8"?>
<a:theme xmlns:a="http://schemas.openxmlformats.org/drawingml/2006/main" name="Body">
  <a:themeElements>
    <a:clrScheme name="Custom 11">
      <a:dk1>
        <a:srgbClr val="7C1398"/>
      </a:dk1>
      <a:lt1>
        <a:srgbClr val="FFFFFF"/>
      </a:lt1>
      <a:dk2>
        <a:srgbClr val="000000"/>
      </a:dk2>
      <a:lt2>
        <a:srgbClr val="E7E6E6"/>
      </a:lt2>
      <a:accent1>
        <a:srgbClr val="C075D1"/>
      </a:accent1>
      <a:accent2>
        <a:srgbClr val="9B29B4"/>
      </a:accent2>
      <a:accent3>
        <a:srgbClr val="A5A5A5"/>
      </a:accent3>
      <a:accent4>
        <a:srgbClr val="EAECF1"/>
      </a:accent4>
      <a:accent5>
        <a:srgbClr val="9B29B4"/>
      </a:accent5>
      <a:accent6>
        <a:srgbClr val="C075D1"/>
      </a:accent6>
      <a:hlink>
        <a:srgbClr val="C075D1"/>
      </a:hlink>
      <a:folHlink>
        <a:srgbClr val="9B29B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495</Words>
  <Application>Microsoft Office PowerPoint</Application>
  <PresentationFormat>On-screen Show (16:9)</PresentationFormat>
  <Paragraphs>76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Figtree</vt:lpstr>
      <vt:lpstr>Helvetica</vt:lpstr>
      <vt:lpstr>Body</vt:lpstr>
      <vt:lpstr>Regional Committees on Trauma Update</vt:lpstr>
      <vt:lpstr>PowerPoint Presentation</vt:lpstr>
      <vt:lpstr>RCOT Project </vt:lpstr>
      <vt:lpstr>Field Program Refresh:    Individual Topic-Specific Webinars (coming soon)</vt:lpstr>
      <vt:lpstr>50th Anniversary of RFTPC (2028)</vt:lpstr>
      <vt:lpstr>FTL Transition to State Structure</vt:lpstr>
      <vt:lpstr>PowerPoint Presentation</vt:lpstr>
      <vt:lpstr>PowerPoint Presentation</vt:lpstr>
    </vt:vector>
  </TitlesOfParts>
  <Company>The American College of Surgeons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MACRA Quality Payment Program</dc:title>
  <dc:creator>Alicia Marquez</dc:creator>
  <cp:lastModifiedBy>Jené Hickman</cp:lastModifiedBy>
  <cp:revision>106</cp:revision>
  <dcterms:created xsi:type="dcterms:W3CDTF">2016-09-28T15:48:40Z</dcterms:created>
  <dcterms:modified xsi:type="dcterms:W3CDTF">2026-09-25T20:04:21Z</dcterms:modified>
</cp:coreProperties>
</file>