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60"/>
  </p:notesMasterIdLst>
  <p:sldIdLst>
    <p:sldId id="256" r:id="rId2"/>
    <p:sldId id="257" r:id="rId3"/>
    <p:sldId id="3637" r:id="rId4"/>
    <p:sldId id="259" r:id="rId5"/>
    <p:sldId id="3638" r:id="rId6"/>
    <p:sldId id="3639" r:id="rId7"/>
    <p:sldId id="3640" r:id="rId8"/>
    <p:sldId id="3641" r:id="rId9"/>
    <p:sldId id="3642" r:id="rId10"/>
    <p:sldId id="3643" r:id="rId11"/>
    <p:sldId id="3644" r:id="rId12"/>
    <p:sldId id="3645" r:id="rId13"/>
    <p:sldId id="3646" r:id="rId14"/>
    <p:sldId id="3647" r:id="rId15"/>
    <p:sldId id="3648" r:id="rId16"/>
    <p:sldId id="3649" r:id="rId17"/>
    <p:sldId id="3650" r:id="rId18"/>
    <p:sldId id="3651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3632" r:id="rId50"/>
    <p:sldId id="3633" r:id="rId51"/>
    <p:sldId id="3625" r:id="rId52"/>
    <p:sldId id="3634" r:id="rId53"/>
    <p:sldId id="3624" r:id="rId54"/>
    <p:sldId id="3626" r:id="rId55"/>
    <p:sldId id="3628" r:id="rId56"/>
    <p:sldId id="3630" r:id="rId57"/>
    <p:sldId id="3635" r:id="rId58"/>
    <p:sldId id="3636" r:id="rId5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144"/>
    <a:srgbClr val="E91F00"/>
    <a:srgbClr val="8AA3B0"/>
    <a:srgbClr val="D6DBDB"/>
    <a:srgbClr val="000000"/>
    <a:srgbClr val="323232"/>
    <a:srgbClr val="505050"/>
    <a:srgbClr val="787878"/>
    <a:srgbClr val="B4B4B4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58"/>
  </p:normalViewPr>
  <p:slideViewPr>
    <p:cSldViewPr>
      <p:cViewPr varScale="1">
        <p:scale>
          <a:sx n="86" d="100"/>
          <a:sy n="86" d="100"/>
        </p:scale>
        <p:origin x="90" y="13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Book10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Sheet1!$B$114</c:f>
              <c:strCache>
                <c:ptCount val="1"/>
                <c:pt idx="0">
                  <c:v>donors_under_30yo</c:v>
                </c:pt>
              </c:strCache>
            </c:strRef>
          </c:tx>
          <c:spPr>
            <a:ln w="31750" cap="rnd" cmpd="sng" algn="ctr">
              <a:solidFill>
                <a:srgbClr val="B74B4B"/>
              </a:solidFill>
              <a:round/>
            </a:ln>
            <a:effectLst/>
          </c:spPr>
          <c:marker>
            <c:symbol val="none"/>
          </c:marker>
          <c:cat>
            <c:numRef>
              <c:f>Sheet1!$A$115:$A$125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Sheet1!$B$115:$B$125</c:f>
              <c:numCache>
                <c:formatCode>0</c:formatCode>
                <c:ptCount val="11"/>
                <c:pt idx="0">
                  <c:v>100</c:v>
                </c:pt>
                <c:pt idx="1">
                  <c:v>97.497143763754707</c:v>
                </c:pt>
                <c:pt idx="2">
                  <c:v>96.110938914572969</c:v>
                </c:pt>
                <c:pt idx="3">
                  <c:v>90.357575425491291</c:v>
                </c:pt>
                <c:pt idx="4">
                  <c:v>85.608821987580583</c:v>
                </c:pt>
                <c:pt idx="5">
                  <c:v>55.644797888061717</c:v>
                </c:pt>
                <c:pt idx="6">
                  <c:v>51.806686986766856</c:v>
                </c:pt>
                <c:pt idx="7">
                  <c:v>57.414723867176221</c:v>
                </c:pt>
                <c:pt idx="8">
                  <c:v>60.181327043752553</c:v>
                </c:pt>
                <c:pt idx="9">
                  <c:v>61.417216582444844</c:v>
                </c:pt>
                <c:pt idx="10">
                  <c:v>61.101456292020615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AF1F-49AE-91B7-54F4B4CF1890}"/>
            </c:ext>
          </c:extLst>
        </c:ser>
        <c:ser>
          <c:idx val="4"/>
          <c:order val="1"/>
          <c:tx>
            <c:strRef>
              <c:f>Sheet1!$F$114</c:f>
              <c:strCache>
                <c:ptCount val="1"/>
                <c:pt idx="0">
                  <c:v>donors_60+</c:v>
                </c:pt>
              </c:strCache>
            </c:strRef>
          </c:tx>
          <c:spPr>
            <a:ln w="31750" cap="rnd" cmpd="sng" algn="ctr">
              <a:solidFill>
                <a:srgbClr val="071842"/>
              </a:solidFill>
              <a:round/>
            </a:ln>
            <a:effectLst/>
          </c:spPr>
          <c:marker>
            <c:symbol val="none"/>
          </c:marker>
          <c:cat>
            <c:numRef>
              <c:f>Sheet1!$A$115:$A$125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Sheet1!$F$115:$F$125</c:f>
              <c:numCache>
                <c:formatCode>0</c:formatCode>
                <c:ptCount val="11"/>
                <c:pt idx="0">
                  <c:v>100</c:v>
                </c:pt>
                <c:pt idx="1">
                  <c:v>103.22816062195608</c:v>
                </c:pt>
                <c:pt idx="2">
                  <c:v>108.29468620785401</c:v>
                </c:pt>
                <c:pt idx="3">
                  <c:v>110.65216086209355</c:v>
                </c:pt>
                <c:pt idx="4">
                  <c:v>115.53933376858252</c:v>
                </c:pt>
                <c:pt idx="5">
                  <c:v>137.48864975198302</c:v>
                </c:pt>
                <c:pt idx="6">
                  <c:v>141.97396759644897</c:v>
                </c:pt>
                <c:pt idx="7">
                  <c:v>142.63978627764396</c:v>
                </c:pt>
                <c:pt idx="8">
                  <c:v>143.2179923005921</c:v>
                </c:pt>
                <c:pt idx="9">
                  <c:v>148.76498045130836</c:v>
                </c:pt>
                <c:pt idx="10">
                  <c:v>146.3589154791118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AF1F-49AE-91B7-54F4B4CF1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rgbClr val="FFFFFF">
                  <a:lumMod val="75000"/>
                  <a:alpha val="33000"/>
                </a:srgbClr>
              </a:solidFill>
              <a:round/>
            </a:ln>
            <a:effectLst/>
          </c:spPr>
        </c:dropLines>
        <c:smooth val="0"/>
        <c:axId val="2142586975"/>
        <c:axId val="2142589855"/>
      </c:lineChart>
      <c:catAx>
        <c:axId val="2142586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n-cs"/>
              </a:defRPr>
            </a:pPr>
            <a:endParaRPr lang="en-US"/>
          </a:p>
        </c:txPr>
        <c:crossAx val="2142589855"/>
        <c:crosses val="autoZero"/>
        <c:auto val="1"/>
        <c:lblAlgn val="ctr"/>
        <c:lblOffset val="100"/>
        <c:noMultiLvlLbl val="0"/>
      </c:catAx>
      <c:valAx>
        <c:axId val="214258985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cap="all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  <a:cs typeface="+mn-cs"/>
                  </a:defRPr>
                </a:pPr>
                <a:r>
                  <a:rPr lang="en-US" dirty="0"/>
                  <a:t>Donor Index (2015=100)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cap="all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n-cs"/>
              </a:defRPr>
            </a:pPr>
            <a:endParaRPr lang="en-US"/>
          </a:p>
        </c:txPr>
        <c:crossAx val="2142586975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>
      <a:noFill/>
    </a:ln>
    <a:effectLst/>
  </c:spPr>
  <c:txPr>
    <a:bodyPr/>
    <a:lstStyle/>
    <a:p>
      <a:pPr>
        <a:defRPr sz="1100">
          <a:latin typeface="Yu Gothic" panose="020B0400000000000000" pitchFamily="34" charset="-128"/>
          <a:ea typeface="Yu Gothic" panose="020B0400000000000000" pitchFamily="34" charset="-128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14079699590256"/>
          <c:y val="2.9681103439239933E-2"/>
          <c:w val="0.8928489598194137"/>
          <c:h val="0.8910515100470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Growth!$B$1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1B1464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pattFill prst="dkDnDiag">
                <a:fgClr>
                  <a:srgbClr val="1B1464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58-4239-9A93-F11990EFFAD5}"/>
              </c:ext>
            </c:extLst>
          </c:dPt>
          <c:dLbls>
            <c:dLbl>
              <c:idx val="8"/>
              <c:layout>
                <c:manualLayout>
                  <c:x val="-3.3992993696040715E-3"/>
                  <c:y val="-6.84839170643587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58-4239-9A93-F11990EFFAD5}"/>
                </c:ext>
              </c:extLst>
            </c:dLbl>
            <c:dLbl>
              <c:idx val="9"/>
              <c:layout>
                <c:manualLayout>
                  <c:x val="-6.798598739207894E-3"/>
                  <c:y val="-3.08177626789614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58-4239-9A93-F11990EFFAD5}"/>
                </c:ext>
              </c:extLst>
            </c:dLbl>
            <c:dLbl>
              <c:idx val="10"/>
              <c:layout>
                <c:manualLayout>
                  <c:x val="-6.798598739207894E-3"/>
                  <c:y val="-4.45145460918331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B58-4239-9A93-F11990EFFAD5}"/>
                </c:ext>
              </c:extLst>
            </c:dLbl>
            <c:dLbl>
              <c:idx val="11"/>
              <c:layout>
                <c:manualLayout>
                  <c:x val="-1.6996496848019735E-3"/>
                  <c:y val="-6.505972121114077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58-4239-9A93-F11990EFFA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rgbClr val="7C1499"/>
                    </a:solidFill>
                    <a:latin typeface="PT Sans" panose="020B05030202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9050" cap="rnd">
                <a:solidFill>
                  <a:schemeClr val="accent4">
                    <a:lumMod val="50000"/>
                  </a:schemeClr>
                </a:solidFill>
                <a:prstDash val="sysDash"/>
              </a:ln>
              <a:effectLst/>
            </c:spPr>
            <c:trendlineType val="exp"/>
            <c:dispRSqr val="0"/>
            <c:dispEq val="0"/>
          </c:trendline>
          <c:cat>
            <c:numRef>
              <c:f>Growth!$A$2:$A$13</c:f>
              <c:numCache>
                <c:formatCode>General</c:formatCod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</c:numCache>
            </c:numRef>
          </c:cat>
          <c:val>
            <c:numRef>
              <c:f>Growth!$B$2:$B$13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25</c:v>
                </c:pt>
                <c:pt idx="5">
                  <c:v>36</c:v>
                </c:pt>
                <c:pt idx="6">
                  <c:v>52</c:v>
                </c:pt>
                <c:pt idx="7">
                  <c:v>85</c:v>
                </c:pt>
                <c:pt idx="8">
                  <c:v>124</c:v>
                </c:pt>
                <c:pt idx="9">
                  <c:v>203</c:v>
                </c:pt>
                <c:pt idx="10">
                  <c:v>335</c:v>
                </c:pt>
                <c:pt idx="11">
                  <c:v>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58-4239-9A93-F11990EFFA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90"/>
        <c:axId val="1743960720"/>
        <c:axId val="1743959056"/>
      </c:barChart>
      <c:catAx>
        <c:axId val="1743960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all" spc="120" normalizeH="0" baseline="0">
                <a:solidFill>
                  <a:srgbClr val="7C1499"/>
                </a:solidFill>
                <a:latin typeface="PT Sans" panose="020B0503020203020204" pitchFamily="34" charset="0"/>
                <a:ea typeface="+mn-ea"/>
                <a:cs typeface="+mn-cs"/>
              </a:defRPr>
            </a:pPr>
            <a:endParaRPr lang="en-US"/>
          </a:p>
        </c:txPr>
        <c:crossAx val="1743959056"/>
        <c:crosses val="autoZero"/>
        <c:auto val="1"/>
        <c:lblAlgn val="ctr"/>
        <c:lblOffset val="100"/>
        <c:noMultiLvlLbl val="0"/>
      </c:catAx>
      <c:valAx>
        <c:axId val="174395905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rgbClr val="7C1499"/>
                    </a:solidFill>
                    <a:latin typeface="PT Sans" panose="020B0503020203020204" pitchFamily="34" charset="0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rgbClr val="7C1499"/>
                    </a:solidFill>
                    <a:latin typeface="PT Sans" panose="020B0503020203020204" pitchFamily="34" charset="0"/>
                  </a:rPr>
                  <a:t>Total number of EMS Programs</a:t>
                </a:r>
              </a:p>
            </c:rich>
          </c:tx>
          <c:layout>
            <c:manualLayout>
              <c:xMode val="edge"/>
              <c:yMode val="edge"/>
              <c:x val="3.8231411453336982E-3"/>
              <c:y val="0.15323788724419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rgbClr val="7C1499"/>
                  </a:solidFill>
                  <a:latin typeface="PT Sans" panose="020B0503020203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7C1499"/>
                </a:solidFill>
                <a:latin typeface="PT Sans" panose="020B0503020203020204" pitchFamily="34" charset="0"/>
                <a:ea typeface="+mn-ea"/>
                <a:cs typeface="+mn-cs"/>
              </a:defRPr>
            </a:pPr>
            <a:endParaRPr lang="en-US"/>
          </a:p>
        </c:txPr>
        <c:crossAx val="1743960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>
          <a:latin typeface="PT Sans" panose="020B0503020203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F035E-A023-8F49-BFF3-2B9C2D030E2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47F47-C0AC-5140-AA7A-FE9D19A65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3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47F47-C0AC-5140-AA7A-FE9D19A651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22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EMS could potentially save &gt;10000 lives a year by transfusing blood prior to arriving to the hospital </a:t>
            </a:r>
          </a:p>
          <a:p>
            <a:endParaRPr lang="en-US" dirty="0"/>
          </a:p>
          <a:p>
            <a:r>
              <a:rPr lang="en-US" dirty="0"/>
              <a:t>Efforts toward making policy level interventions aimed at increasing the availability , adoption and sustainment  of prehospital whole blood program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47F47-C0AC-5140-AA7A-FE9D19A651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SWIFT: UK Based RCT: PRBCs &amp; Plasma vs WB (not crystalloid) on helicopters. Very well done trial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Among participants with life threatening hemorrhage, pre hospital transfusions of  2 units of whole blood  was not superior to standard of care ( 2 plasma + 2 PRBC)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In reducing the risk of dead or massive transfusion in 24Hours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 panose="020F050202020403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314 WB and 302 in the standard-care group. Primary outcome: death from any cause or massive transfusion (≥10 units of blood components or products) within 24 hours. 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Outcomes appeared to be similar in the two groups. More serious adverse events occurred in the standard-care group than in the whole-blood group (37 and 31, respectively). 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Average time to blood administration was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67 minutes from injury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. Concern for survival bias. 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 panose="020F050202020403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Samall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 dose, 1 or 2 units , there is no whole blood in trauma center in UK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47F47-C0AC-5140-AA7A-FE9D19A651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5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TOWAR trial </a:t>
            </a:r>
          </a:p>
          <a:p>
            <a:r>
              <a:rPr lang="en-US" dirty="0"/>
              <a:t>Primary outcome was 30 day Mortality </a:t>
            </a:r>
          </a:p>
          <a:p>
            <a:r>
              <a:rPr lang="en-US" dirty="0"/>
              <a:t>Secondary was death at 3-6-24Hr</a:t>
            </a:r>
          </a:p>
          <a:p>
            <a:r>
              <a:rPr lang="en-US" dirty="0"/>
              <a:t>Blood transfusion requirements  (24Hrs</a:t>
            </a:r>
          </a:p>
          <a:p>
            <a:endParaRPr lang="en-US" dirty="0"/>
          </a:p>
          <a:p>
            <a:r>
              <a:rPr lang="en-US" dirty="0"/>
              <a:t>Inclusion  criteria was with SBP less 90</a:t>
            </a:r>
          </a:p>
          <a:p>
            <a:r>
              <a:rPr lang="en-US" dirty="0"/>
              <a:t>Clustered randomization </a:t>
            </a:r>
            <a:r>
              <a:rPr lang="en-US" dirty="0">
                <a:sym typeface="Wingdings" panose="05000000000000000000" pitchFamily="2" charset="2"/>
              </a:rPr>
              <a:t> Component vs Whole blood arm, young vs older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NO difference in the 30 day outcome. Unable to demonstrate the difference between both groups </a:t>
            </a:r>
          </a:p>
          <a:p>
            <a:endParaRPr lang="en-US" dirty="0"/>
          </a:p>
          <a:p>
            <a:r>
              <a:rPr lang="en-US" dirty="0"/>
              <a:t>Incidence adverse event was very low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47F47-C0AC-5140-AA7A-FE9D19A6519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807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PAMPER mortality was 30% (Saline vs plasma)  and we brought it down to 24% in all patients with TOWAR ( Component vs  whole blood)</a:t>
            </a:r>
          </a:p>
          <a:p>
            <a:endParaRPr lang="en-US" dirty="0"/>
          </a:p>
          <a:p>
            <a:r>
              <a:rPr lang="en-US" dirty="0"/>
              <a:t>Flexibility to use whole blood or component . We have the ability to change therapies depending on our needs and environment </a:t>
            </a:r>
          </a:p>
          <a:p>
            <a:endParaRPr lang="en-US" dirty="0"/>
          </a:p>
          <a:p>
            <a:r>
              <a:rPr lang="en-US" dirty="0" err="1"/>
              <a:t>TrooP</a:t>
            </a:r>
            <a:r>
              <a:rPr lang="en-US" dirty="0"/>
              <a:t> will give us an answer of in hospital whole blood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47F47-C0AC-5140-AA7A-FE9D19A651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652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least </a:t>
            </a:r>
            <a:r>
              <a:rPr lang="en-US"/>
              <a:t>20 coalition </a:t>
            </a:r>
            <a:endParaRPr lang="en-US" dirty="0"/>
          </a:p>
          <a:p>
            <a:r>
              <a:rPr lang="en-US" dirty="0"/>
              <a:t>Arkansas</a:t>
            </a:r>
          </a:p>
          <a:p>
            <a:r>
              <a:rPr lang="en-US" dirty="0"/>
              <a:t>Georgia</a:t>
            </a:r>
          </a:p>
          <a:p>
            <a:r>
              <a:rPr lang="en-US" dirty="0"/>
              <a:t>Colorado</a:t>
            </a:r>
          </a:p>
          <a:p>
            <a:r>
              <a:rPr lang="en-US" dirty="0"/>
              <a:t>California </a:t>
            </a:r>
          </a:p>
          <a:p>
            <a:r>
              <a:rPr lang="en-US" dirty="0"/>
              <a:t>Delaware</a:t>
            </a:r>
          </a:p>
          <a:p>
            <a:r>
              <a:rPr lang="en-US" dirty="0"/>
              <a:t>Michigan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47F47-C0AC-5140-AA7A-FE9D19A651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399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47F47-C0AC-5140-AA7A-FE9D19A651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52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47F47-C0AC-5140-AA7A-FE9D19A6519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65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Note to drive folks to our stand-alone website within the bigger ACS web universe.  It’s </a:t>
            </a:r>
            <a:r>
              <a:rPr lang="en-US" b="0" dirty="0"/>
              <a:t>under the “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Performance Improvement - Patient Safety” section of the COT sub-site.  All of the content discussed today, BPGs, mortality reporting system publications, and trauma protocols in publication, can be found there.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47F47-C0AC-5140-AA7A-FE9D19A6519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62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2" name="Google Shape;11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2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8" name="Google Shape;11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554038"/>
            <a:ext cx="5538788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0" name="Google Shape;1190;p4:notes"/>
          <p:cNvSpPr txBox="1">
            <a:spLocks noGrp="1"/>
          </p:cNvSpPr>
          <p:nvPr>
            <p:ph type="sldNum" idx="12"/>
          </p:nvPr>
        </p:nvSpPr>
        <p:spPr>
          <a:xfrm>
            <a:off x="3935633" y="8771235"/>
            <a:ext cx="30108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50" rIns="896150" bIns="461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4:notes"/>
          <p:cNvSpPr txBox="1">
            <a:spLocks noGrp="1"/>
          </p:cNvSpPr>
          <p:nvPr>
            <p:ph type="body" idx="1"/>
          </p:nvPr>
        </p:nvSpPr>
        <p:spPr>
          <a:xfrm>
            <a:off x="694187" y="4443959"/>
            <a:ext cx="55596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00" tIns="44800" rIns="89600" bIns="448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554038"/>
            <a:ext cx="5538788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6" name="Google Shape;1196;p5:notes"/>
          <p:cNvSpPr txBox="1">
            <a:spLocks noGrp="1"/>
          </p:cNvSpPr>
          <p:nvPr>
            <p:ph type="sldNum" idx="12"/>
          </p:nvPr>
        </p:nvSpPr>
        <p:spPr>
          <a:xfrm>
            <a:off x="3935633" y="8771235"/>
            <a:ext cx="30108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50" rIns="896150" bIns="461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7" name="Google Shape;1197;p5:notes"/>
          <p:cNvSpPr txBox="1">
            <a:spLocks noGrp="1"/>
          </p:cNvSpPr>
          <p:nvPr>
            <p:ph type="body" idx="1"/>
          </p:nvPr>
        </p:nvSpPr>
        <p:spPr>
          <a:xfrm>
            <a:off x="694187" y="4443959"/>
            <a:ext cx="55596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00" tIns="44800" rIns="89600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554038"/>
            <a:ext cx="5538900" cy="311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4" name="Google Shape;1204;p6:notes"/>
          <p:cNvSpPr txBox="1">
            <a:spLocks noGrp="1"/>
          </p:cNvSpPr>
          <p:nvPr>
            <p:ph type="sldNum" idx="12"/>
          </p:nvPr>
        </p:nvSpPr>
        <p:spPr>
          <a:xfrm>
            <a:off x="3935633" y="8771235"/>
            <a:ext cx="30108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50" rIns="896150" bIns="461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p6:notes"/>
          <p:cNvSpPr txBox="1">
            <a:spLocks noGrp="1"/>
          </p:cNvSpPr>
          <p:nvPr>
            <p:ph type="body" idx="1"/>
          </p:nvPr>
        </p:nvSpPr>
        <p:spPr>
          <a:xfrm>
            <a:off x="694187" y="4443959"/>
            <a:ext cx="55596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00" tIns="44800" rIns="89600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554038"/>
            <a:ext cx="5538788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3" name="Google Shape;1213;p7:notes"/>
          <p:cNvSpPr txBox="1">
            <a:spLocks noGrp="1"/>
          </p:cNvSpPr>
          <p:nvPr>
            <p:ph type="sldNum" idx="12"/>
          </p:nvPr>
        </p:nvSpPr>
        <p:spPr>
          <a:xfrm>
            <a:off x="3935633" y="8771235"/>
            <a:ext cx="30108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50" rIns="896150" bIns="461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7:notes"/>
          <p:cNvSpPr txBox="1">
            <a:spLocks noGrp="1"/>
          </p:cNvSpPr>
          <p:nvPr>
            <p:ph type="body" idx="1"/>
          </p:nvPr>
        </p:nvSpPr>
        <p:spPr>
          <a:xfrm>
            <a:off x="694187" y="4443959"/>
            <a:ext cx="55596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00" tIns="44800" rIns="89600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554038"/>
            <a:ext cx="5538788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1" name="Google Shape;1221;p8:notes"/>
          <p:cNvSpPr txBox="1">
            <a:spLocks noGrp="1"/>
          </p:cNvSpPr>
          <p:nvPr>
            <p:ph type="sldNum" idx="12"/>
          </p:nvPr>
        </p:nvSpPr>
        <p:spPr>
          <a:xfrm>
            <a:off x="3935633" y="8771235"/>
            <a:ext cx="30108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350" tIns="46150" rIns="896150" bIns="461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2" name="Google Shape;1222;p8:notes"/>
          <p:cNvSpPr txBox="1">
            <a:spLocks noGrp="1"/>
          </p:cNvSpPr>
          <p:nvPr>
            <p:ph type="body" idx="1"/>
          </p:nvPr>
        </p:nvSpPr>
        <p:spPr>
          <a:xfrm>
            <a:off x="694187" y="4443959"/>
            <a:ext cx="5559600" cy="36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00" tIns="44800" rIns="89600" bIns="448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10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 dirty="0">
              <a:highlight>
                <a:schemeClr val="accent4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highlight>
                <a:schemeClr val="accent4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 dirty="0">
              <a:highlight>
                <a:schemeClr val="accent4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 dirty="0">
              <a:highlight>
                <a:schemeClr val="accent4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 dirty="0">
              <a:highlight>
                <a:schemeClr val="accent4"/>
              </a:highlight>
            </a:endParaRPr>
          </a:p>
        </p:txBody>
      </p:sp>
      <p:sp>
        <p:nvSpPr>
          <p:cNvPr id="1229" name="Google Shape;1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1250" name="Google Shape;125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55" name="Google Shape;125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13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1260" name="Google Shape;126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g3fb7797f9f0_0_1068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1282" name="Google Shape;1282;g3fb7797f9f0_0_10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g3fb7797f9f0_0_10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8" name="Google Shape;1298;g3fb7797f9f0_0_10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3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 dirty="0"/>
          </a:p>
        </p:txBody>
      </p:sp>
      <p:sp>
        <p:nvSpPr>
          <p:cNvPr id="1304" name="Google Shape;13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3fb7797f9f0_0_1027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5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50" dirty="0">
              <a:solidFill>
                <a:schemeClr val="dk1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1329" name="Google Shape;1329;g3fb7797f9f0_0_10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3fb7797f9f0_0_1506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rgbClr val="04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115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1150" dirty="0">
              <a:solidFill>
                <a:schemeClr val="dk1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1347" name="Google Shape;1347;g3fb7797f9f0_0_1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g3fb7797f9f0_0_428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9" name="Google Shape;1389;g3fb7797f9f0_0_4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3fb7797f9f0_0_647:notes"/>
          <p:cNvSpPr txBox="1">
            <a:spLocks noGrp="1"/>
          </p:cNvSpPr>
          <p:nvPr>
            <p:ph type="body" idx="1"/>
          </p:nvPr>
        </p:nvSpPr>
        <p:spPr>
          <a:xfrm>
            <a:off x="685800" y="4400551"/>
            <a:ext cx="5486400" cy="36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5" name="Google Shape;1415;g3fb7797f9f0_0_6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A4CDED4-0FEC-122A-A4DC-67C6955A6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571750"/>
            <a:ext cx="83058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divider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68BAEC3-8D58-B374-60E5-1CDF95F237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3667125"/>
            <a:ext cx="8305800" cy="1125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00600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D7C12-0B31-F446-A0B9-6062FDE5E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6F3B5-036E-0B4B-A1AA-BE02DFB56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8381"/>
            <a:ext cx="8229600" cy="31067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656D5E-3972-24D7-8D59-4955955A060E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49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4F8F2-7437-8D44-BE08-3DEE8CBC8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71550"/>
            <a:ext cx="4114800" cy="3124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100" b="1" i="0" baseline="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 sz="2100" baseline="0">
                <a:solidFill>
                  <a:srgbClr val="0F2144"/>
                </a:solidFill>
              </a:defRPr>
            </a:lvl2pPr>
            <a:lvl3pPr>
              <a:buFontTx/>
              <a:buNone/>
              <a:defRPr>
                <a:solidFill>
                  <a:srgbClr val="0F2144"/>
                </a:solidFill>
              </a:defRPr>
            </a:lvl3pPr>
            <a:lvl4pPr>
              <a:buFontTx/>
              <a:buNone/>
              <a:defRPr>
                <a:solidFill>
                  <a:srgbClr val="0F2144"/>
                </a:solidFill>
              </a:defRPr>
            </a:lvl4pPr>
            <a:lvl5pPr>
              <a:buFontTx/>
              <a:buNone/>
              <a:defRPr>
                <a:solidFill>
                  <a:srgbClr val="0F214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102F945-D9C8-4A52-2795-C679AE24452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48200" y="971550"/>
            <a:ext cx="4114800" cy="3124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100" b="1" i="0" baseline="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 sz="2100" baseline="0">
                <a:solidFill>
                  <a:srgbClr val="0F2144"/>
                </a:solidFill>
              </a:defRPr>
            </a:lvl2pPr>
            <a:lvl3pPr>
              <a:buFontTx/>
              <a:buNone/>
              <a:defRPr>
                <a:solidFill>
                  <a:srgbClr val="0F2144"/>
                </a:solidFill>
              </a:defRPr>
            </a:lvl3pPr>
            <a:lvl4pPr>
              <a:buFontTx/>
              <a:buNone/>
              <a:defRPr>
                <a:solidFill>
                  <a:srgbClr val="0F2144"/>
                </a:solidFill>
              </a:defRPr>
            </a:lvl4pPr>
            <a:lvl5pPr>
              <a:buFontTx/>
              <a:buNone/>
              <a:defRPr>
                <a:solidFill>
                  <a:srgbClr val="0F214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8407728-51CB-EC80-A7F6-0AC6B84A0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367DBA-839E-DCDC-12F8-338987016142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51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35C24-BC42-7E43-808D-2951DB4B7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47750"/>
            <a:ext cx="4041775" cy="4667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 baseline="0">
                <a:solidFill>
                  <a:srgbClr val="0F21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4E74CD-9D09-4643-BD85-73D84E9AB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581150"/>
            <a:ext cx="4041775" cy="2438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F2144"/>
                </a:solidFill>
              </a:defRPr>
            </a:lvl1pPr>
            <a:lvl2pPr>
              <a:buFontTx/>
              <a:buNone/>
              <a:defRPr sz="1800">
                <a:solidFill>
                  <a:srgbClr val="0F2144"/>
                </a:solidFill>
              </a:defRPr>
            </a:lvl2pPr>
            <a:lvl3pPr>
              <a:defRPr sz="1600">
                <a:solidFill>
                  <a:srgbClr val="0F2144"/>
                </a:solidFill>
              </a:defRPr>
            </a:lvl3pPr>
            <a:lvl4pPr>
              <a:defRPr sz="1400">
                <a:solidFill>
                  <a:srgbClr val="0F2144"/>
                </a:solidFill>
              </a:defRPr>
            </a:lvl4pPr>
            <a:lvl5pPr>
              <a:defRPr sz="1400">
                <a:solidFill>
                  <a:srgbClr val="0F214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6D7D76-38C7-5143-8472-897199D0D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047750"/>
            <a:ext cx="4057650" cy="4667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 baseline="0">
                <a:solidFill>
                  <a:srgbClr val="0F21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6169B5-0FF4-9C4E-9668-5C5D1BA1B5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1150"/>
            <a:ext cx="4057650" cy="2438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0F2144"/>
                </a:solidFill>
              </a:defRPr>
            </a:lvl1pPr>
            <a:lvl2pPr>
              <a:buFontTx/>
              <a:buNone/>
              <a:defRPr sz="1800">
                <a:solidFill>
                  <a:srgbClr val="0F2144"/>
                </a:solidFill>
              </a:defRPr>
            </a:lvl2pPr>
            <a:lvl3pPr>
              <a:buFontTx/>
              <a:buNone/>
              <a:defRPr sz="1600">
                <a:solidFill>
                  <a:srgbClr val="0F2144"/>
                </a:solidFill>
              </a:defRPr>
            </a:lvl3pPr>
            <a:lvl4pPr>
              <a:buFontTx/>
              <a:buNone/>
              <a:defRPr sz="1400">
                <a:solidFill>
                  <a:srgbClr val="0F2144"/>
                </a:solidFill>
              </a:defRPr>
            </a:lvl4pPr>
            <a:lvl5pPr>
              <a:buFontTx/>
              <a:buNone/>
              <a:defRPr sz="1400">
                <a:solidFill>
                  <a:srgbClr val="0F214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8443FC-C223-50F9-43A5-BE2C1ABCB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2D6C0E-4552-80C4-C499-BF623919AD26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0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651D45E-64DF-9B55-E88C-484F4936B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0F420-575F-6CA6-8308-D458D518A3B2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1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E4E4C3-96FB-02E7-59FF-E248B38BCD1E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420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40E05-4010-C240-9BB7-3D3546425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0" y="345622"/>
            <a:ext cx="4799012" cy="37353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 baseline="0">
                <a:solidFill>
                  <a:srgbClr val="0F2144"/>
                </a:solidFill>
              </a:defRPr>
            </a:lvl1pPr>
            <a:lvl2pPr>
              <a:buFontTx/>
              <a:buNone/>
              <a:defRPr sz="2400">
                <a:solidFill>
                  <a:srgbClr val="0F2144"/>
                </a:solidFill>
              </a:defRPr>
            </a:lvl2pPr>
            <a:lvl3pPr>
              <a:buFontTx/>
              <a:buNone/>
              <a:defRPr sz="2000">
                <a:solidFill>
                  <a:srgbClr val="0F2144"/>
                </a:solidFill>
              </a:defRPr>
            </a:lvl3pPr>
            <a:lvl4pPr>
              <a:buFontTx/>
              <a:buNone/>
              <a:defRPr sz="1800">
                <a:solidFill>
                  <a:srgbClr val="0F2144"/>
                </a:solidFill>
              </a:defRPr>
            </a:lvl4pPr>
            <a:lvl5pPr>
              <a:buFontTx/>
              <a:buNone/>
              <a:defRPr sz="1800">
                <a:solidFill>
                  <a:srgbClr val="0F214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011DA-ED52-174D-8273-CF94D152E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2900"/>
            <a:ext cx="3122613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1B2EB1E-BA5D-FF42-B850-90F8C3925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657350"/>
            <a:ext cx="3122613" cy="24236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0F214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2ADED-6BE1-2CA7-F04A-9F26B6E71067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373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48F46-DE51-2945-8A97-F95152C5D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2900"/>
            <a:ext cx="3122613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8AC003-8764-8F4C-A73C-4DFC12EC9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342901"/>
            <a:ext cx="4799012" cy="37528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BA6C3-7C9E-2D40-B1BA-E8B374377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657349"/>
            <a:ext cx="3122613" cy="2464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C28446-4C31-94B5-96F6-AC7CC57B5BFF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94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os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24CFF5-5EE2-0D8C-6535-D4A8E80651C9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6B34E1-EB0E-744E-0D62-6772006DB0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Disclosure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6A3C23-C8A5-F62D-1023-54311E1FF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8381"/>
            <a:ext cx="8229600" cy="31067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661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231822" y="6905"/>
            <a:ext cx="8680200" cy="7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2500" b="1" i="0">
                <a:solidFill>
                  <a:srgbClr val="0037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352900" y="1029443"/>
            <a:ext cx="7578000" cy="22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2100" b="0" i="0">
                <a:solidFill>
                  <a:srgbClr val="04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sldNum" idx="12"/>
          </p:nvPr>
        </p:nvSpPr>
        <p:spPr>
          <a:xfrm>
            <a:off x="8802965" y="4855177"/>
            <a:ext cx="2796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0" marR="0" lvl="0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7000" marR="0" lvl="1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7000" marR="0" lvl="2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7000" marR="0" lvl="3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7000" marR="0" lvl="4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27000" marR="0" lvl="5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27000" marR="0" lvl="6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27000" marR="0" lvl="7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27000" marR="0" lvl="8" indent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3874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Slide">
  <p:cSld name="Divider Slide">
    <p:bg>
      <p:bgPr>
        <a:solidFill>
          <a:schemeClr val="accent2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>
            <a:spLocks noGrp="1"/>
          </p:cNvSpPr>
          <p:nvPr>
            <p:ph type="ctrTitle"/>
          </p:nvPr>
        </p:nvSpPr>
        <p:spPr>
          <a:xfrm>
            <a:off x="410766" y="1859273"/>
            <a:ext cx="3387900" cy="14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3000" i="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88" name="Google Shape;188;p24"/>
          <p:cNvGrpSpPr/>
          <p:nvPr/>
        </p:nvGrpSpPr>
        <p:grpSpPr>
          <a:xfrm>
            <a:off x="4450072" y="183767"/>
            <a:ext cx="4486661" cy="4481526"/>
            <a:chOff x="6715868" y="864701"/>
            <a:chExt cx="292491" cy="292156"/>
          </a:xfrm>
        </p:grpSpPr>
        <p:sp>
          <p:nvSpPr>
            <p:cNvPr id="189" name="Google Shape;189;p24"/>
            <p:cNvSpPr/>
            <p:nvPr/>
          </p:nvSpPr>
          <p:spPr>
            <a:xfrm>
              <a:off x="6715868" y="864701"/>
              <a:ext cx="292491" cy="292156"/>
            </a:xfrm>
            <a:custGeom>
              <a:avLst/>
              <a:gdLst/>
              <a:ahLst/>
              <a:cxnLst/>
              <a:rect l="l" t="t" r="r" b="b"/>
              <a:pathLst>
                <a:path w="224561" h="224304" extrusionOk="0">
                  <a:moveTo>
                    <a:pt x="173075" y="112088"/>
                  </a:moveTo>
                  <a:lnTo>
                    <a:pt x="224433" y="81659"/>
                  </a:lnTo>
                  <a:lnTo>
                    <a:pt x="194003" y="29145"/>
                  </a:lnTo>
                  <a:lnTo>
                    <a:pt x="141490" y="59575"/>
                  </a:lnTo>
                  <a:lnTo>
                    <a:pt x="141490" y="0"/>
                  </a:lnTo>
                  <a:lnTo>
                    <a:pt x="81787" y="0"/>
                  </a:lnTo>
                  <a:lnTo>
                    <a:pt x="81787" y="59446"/>
                  </a:lnTo>
                  <a:lnTo>
                    <a:pt x="30429" y="29145"/>
                  </a:lnTo>
                  <a:lnTo>
                    <a:pt x="0" y="81659"/>
                  </a:lnTo>
                  <a:lnTo>
                    <a:pt x="51358" y="112088"/>
                  </a:lnTo>
                  <a:lnTo>
                    <a:pt x="0" y="141234"/>
                  </a:lnTo>
                  <a:lnTo>
                    <a:pt x="30429" y="194004"/>
                  </a:lnTo>
                  <a:lnTo>
                    <a:pt x="81787" y="163574"/>
                  </a:lnTo>
                  <a:lnTo>
                    <a:pt x="81787" y="224305"/>
                  </a:lnTo>
                  <a:lnTo>
                    <a:pt x="142646" y="224305"/>
                  </a:lnTo>
                  <a:lnTo>
                    <a:pt x="142646" y="163574"/>
                  </a:lnTo>
                  <a:lnTo>
                    <a:pt x="194003" y="194004"/>
                  </a:lnTo>
                  <a:lnTo>
                    <a:pt x="224561" y="141234"/>
                  </a:lnTo>
                  <a:lnTo>
                    <a:pt x="173075" y="112088"/>
                  </a:lnTo>
                  <a:close/>
                </a:path>
              </a:pathLst>
            </a:custGeom>
            <a:solidFill>
              <a:schemeClr val="accent1">
                <a:alpha val="2902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0" name="Google Shape;190;p24"/>
            <p:cNvSpPr/>
            <p:nvPr/>
          </p:nvSpPr>
          <p:spPr>
            <a:xfrm>
              <a:off x="6831588" y="885942"/>
              <a:ext cx="56764" cy="252354"/>
            </a:xfrm>
            <a:custGeom>
              <a:avLst/>
              <a:gdLst/>
              <a:ahLst/>
              <a:cxnLst/>
              <a:rect l="l" t="t" r="r" b="b"/>
              <a:pathLst>
                <a:path w="43581" h="193746" extrusionOk="0">
                  <a:moveTo>
                    <a:pt x="29930" y="116197"/>
                  </a:moveTo>
                  <a:lnTo>
                    <a:pt x="30187" y="105797"/>
                  </a:lnTo>
                  <a:cubicBezTo>
                    <a:pt x="32498" y="104256"/>
                    <a:pt x="34938" y="102587"/>
                    <a:pt x="37120" y="100533"/>
                  </a:cubicBezTo>
                  <a:cubicBezTo>
                    <a:pt x="41614" y="96039"/>
                    <a:pt x="43925" y="90133"/>
                    <a:pt x="43540" y="83841"/>
                  </a:cubicBezTo>
                  <a:cubicBezTo>
                    <a:pt x="43155" y="76266"/>
                    <a:pt x="39046" y="68948"/>
                    <a:pt x="31856" y="63042"/>
                  </a:cubicBezTo>
                  <a:lnTo>
                    <a:pt x="31086" y="62400"/>
                  </a:lnTo>
                  <a:lnTo>
                    <a:pt x="32242" y="8731"/>
                  </a:lnTo>
                  <a:cubicBezTo>
                    <a:pt x="32242" y="2953"/>
                    <a:pt x="27876" y="0"/>
                    <a:pt x="23511" y="0"/>
                  </a:cubicBezTo>
                  <a:cubicBezTo>
                    <a:pt x="19145" y="0"/>
                    <a:pt x="14780" y="3081"/>
                    <a:pt x="14780" y="8859"/>
                  </a:cubicBezTo>
                  <a:lnTo>
                    <a:pt x="15037" y="20671"/>
                  </a:lnTo>
                  <a:cubicBezTo>
                    <a:pt x="9387" y="21955"/>
                    <a:pt x="3866" y="25550"/>
                    <a:pt x="2069" y="31585"/>
                  </a:cubicBezTo>
                  <a:cubicBezTo>
                    <a:pt x="-3452" y="44039"/>
                    <a:pt x="2454" y="62400"/>
                    <a:pt x="15293" y="72543"/>
                  </a:cubicBezTo>
                  <a:lnTo>
                    <a:pt x="16321" y="73313"/>
                  </a:lnTo>
                  <a:lnTo>
                    <a:pt x="16834" y="96167"/>
                  </a:lnTo>
                  <a:cubicBezTo>
                    <a:pt x="12340" y="99505"/>
                    <a:pt x="8489" y="102844"/>
                    <a:pt x="8489" y="107594"/>
                  </a:cubicBezTo>
                  <a:cubicBezTo>
                    <a:pt x="8489" y="109520"/>
                    <a:pt x="8874" y="119150"/>
                    <a:pt x="16706" y="123900"/>
                  </a:cubicBezTo>
                  <a:lnTo>
                    <a:pt x="17476" y="124414"/>
                  </a:lnTo>
                  <a:lnTo>
                    <a:pt x="17861" y="142903"/>
                  </a:lnTo>
                  <a:cubicBezTo>
                    <a:pt x="14266" y="146369"/>
                    <a:pt x="12084" y="150350"/>
                    <a:pt x="11442" y="154458"/>
                  </a:cubicBezTo>
                  <a:cubicBezTo>
                    <a:pt x="10671" y="160107"/>
                    <a:pt x="12726" y="165757"/>
                    <a:pt x="17733" y="171149"/>
                  </a:cubicBezTo>
                  <a:lnTo>
                    <a:pt x="18503" y="172048"/>
                  </a:lnTo>
                  <a:lnTo>
                    <a:pt x="18760" y="182063"/>
                  </a:lnTo>
                  <a:lnTo>
                    <a:pt x="18760" y="185915"/>
                  </a:lnTo>
                  <a:cubicBezTo>
                    <a:pt x="18760" y="191307"/>
                    <a:pt x="21328" y="193747"/>
                    <a:pt x="23768" y="193747"/>
                  </a:cubicBezTo>
                  <a:cubicBezTo>
                    <a:pt x="25693" y="193747"/>
                    <a:pt x="27619" y="192078"/>
                    <a:pt x="28261" y="188739"/>
                  </a:cubicBezTo>
                  <a:cubicBezTo>
                    <a:pt x="30958" y="187455"/>
                    <a:pt x="33269" y="184631"/>
                    <a:pt x="34296" y="180907"/>
                  </a:cubicBezTo>
                  <a:cubicBezTo>
                    <a:pt x="35451" y="176670"/>
                    <a:pt x="34681" y="171149"/>
                    <a:pt x="29417" y="168196"/>
                  </a:cubicBezTo>
                  <a:lnTo>
                    <a:pt x="29160" y="168196"/>
                  </a:lnTo>
                  <a:cubicBezTo>
                    <a:pt x="29160" y="168196"/>
                    <a:pt x="29545" y="150350"/>
                    <a:pt x="29545" y="150350"/>
                  </a:cubicBezTo>
                  <a:cubicBezTo>
                    <a:pt x="34039" y="146626"/>
                    <a:pt x="37377" y="140592"/>
                    <a:pt x="38019" y="134685"/>
                  </a:cubicBezTo>
                  <a:cubicBezTo>
                    <a:pt x="38533" y="130063"/>
                    <a:pt x="37762" y="123258"/>
                    <a:pt x="30958" y="117224"/>
                  </a:cubicBezTo>
                  <a:lnTo>
                    <a:pt x="30316" y="116582"/>
                  </a:lnTo>
                  <a:close/>
                  <a:moveTo>
                    <a:pt x="23511" y="2054"/>
                  </a:moveTo>
                  <a:cubicBezTo>
                    <a:pt x="26721" y="2054"/>
                    <a:pt x="30059" y="4109"/>
                    <a:pt x="30059" y="8602"/>
                  </a:cubicBezTo>
                  <a:lnTo>
                    <a:pt x="29674" y="27605"/>
                  </a:lnTo>
                  <a:cubicBezTo>
                    <a:pt x="29545" y="22983"/>
                    <a:pt x="25437" y="19901"/>
                    <a:pt x="19145" y="19901"/>
                  </a:cubicBezTo>
                  <a:cubicBezTo>
                    <a:pt x="18503" y="19901"/>
                    <a:pt x="17733" y="19901"/>
                    <a:pt x="17091" y="20029"/>
                  </a:cubicBezTo>
                  <a:lnTo>
                    <a:pt x="16834" y="8602"/>
                  </a:lnTo>
                  <a:cubicBezTo>
                    <a:pt x="16834" y="4109"/>
                    <a:pt x="20301" y="2054"/>
                    <a:pt x="23382" y="2054"/>
                  </a:cubicBezTo>
                  <a:moveTo>
                    <a:pt x="29545" y="28118"/>
                  </a:moveTo>
                  <a:lnTo>
                    <a:pt x="28261" y="85125"/>
                  </a:lnTo>
                  <a:cubicBezTo>
                    <a:pt x="26207" y="88720"/>
                    <a:pt x="22484" y="91673"/>
                    <a:pt x="18632" y="94370"/>
                  </a:cubicBezTo>
                  <a:lnTo>
                    <a:pt x="17348" y="36592"/>
                  </a:lnTo>
                  <a:cubicBezTo>
                    <a:pt x="18118" y="36336"/>
                    <a:pt x="18889" y="36079"/>
                    <a:pt x="19659" y="35822"/>
                  </a:cubicBezTo>
                  <a:cubicBezTo>
                    <a:pt x="24281" y="34410"/>
                    <a:pt x="29417" y="32869"/>
                    <a:pt x="29545" y="27990"/>
                  </a:cubicBezTo>
                  <a:moveTo>
                    <a:pt x="12726" y="47763"/>
                  </a:moveTo>
                  <a:cubicBezTo>
                    <a:pt x="11057" y="44681"/>
                    <a:pt x="10543" y="42242"/>
                    <a:pt x="11313" y="40573"/>
                  </a:cubicBezTo>
                  <a:cubicBezTo>
                    <a:pt x="11955" y="39160"/>
                    <a:pt x="13368" y="38261"/>
                    <a:pt x="15165" y="37491"/>
                  </a:cubicBezTo>
                  <a:lnTo>
                    <a:pt x="15550" y="52385"/>
                  </a:lnTo>
                  <a:lnTo>
                    <a:pt x="12854" y="47763"/>
                  </a:lnTo>
                  <a:close/>
                  <a:moveTo>
                    <a:pt x="9259" y="39674"/>
                  </a:moveTo>
                  <a:cubicBezTo>
                    <a:pt x="8232" y="41985"/>
                    <a:pt x="8745" y="44938"/>
                    <a:pt x="10800" y="48790"/>
                  </a:cubicBezTo>
                  <a:lnTo>
                    <a:pt x="14523" y="54953"/>
                  </a:lnTo>
                  <a:lnTo>
                    <a:pt x="14523" y="68948"/>
                  </a:lnTo>
                  <a:cubicBezTo>
                    <a:pt x="3738" y="59061"/>
                    <a:pt x="-1141" y="43012"/>
                    <a:pt x="3866" y="31970"/>
                  </a:cubicBezTo>
                  <a:lnTo>
                    <a:pt x="3866" y="31970"/>
                  </a:lnTo>
                  <a:cubicBezTo>
                    <a:pt x="5792" y="25294"/>
                    <a:pt x="12982" y="21955"/>
                    <a:pt x="19017" y="21955"/>
                  </a:cubicBezTo>
                  <a:cubicBezTo>
                    <a:pt x="22869" y="21955"/>
                    <a:pt x="27363" y="23496"/>
                    <a:pt x="27363" y="27733"/>
                  </a:cubicBezTo>
                  <a:cubicBezTo>
                    <a:pt x="27363" y="30943"/>
                    <a:pt x="24153" y="32227"/>
                    <a:pt x="19017" y="33768"/>
                  </a:cubicBezTo>
                  <a:cubicBezTo>
                    <a:pt x="14908" y="34923"/>
                    <a:pt x="10671" y="36207"/>
                    <a:pt x="9259" y="39674"/>
                  </a:cubicBezTo>
                  <a:moveTo>
                    <a:pt x="15935" y="120562"/>
                  </a:moveTo>
                  <a:cubicBezTo>
                    <a:pt x="10671" y="116197"/>
                    <a:pt x="10286" y="108750"/>
                    <a:pt x="10286" y="107209"/>
                  </a:cubicBezTo>
                  <a:cubicBezTo>
                    <a:pt x="10286" y="102972"/>
                    <a:pt x="14780" y="99762"/>
                    <a:pt x="19402" y="96296"/>
                  </a:cubicBezTo>
                  <a:cubicBezTo>
                    <a:pt x="25308" y="91930"/>
                    <a:pt x="32113" y="87051"/>
                    <a:pt x="32113" y="78962"/>
                  </a:cubicBezTo>
                  <a:lnTo>
                    <a:pt x="32113" y="65995"/>
                  </a:lnTo>
                  <a:cubicBezTo>
                    <a:pt x="37634" y="71130"/>
                    <a:pt x="40844" y="77293"/>
                    <a:pt x="41229" y="83585"/>
                  </a:cubicBezTo>
                  <a:cubicBezTo>
                    <a:pt x="41486" y="89234"/>
                    <a:pt x="39432" y="94626"/>
                    <a:pt x="35323" y="98607"/>
                  </a:cubicBezTo>
                  <a:cubicBezTo>
                    <a:pt x="33012" y="100918"/>
                    <a:pt x="30444" y="102587"/>
                    <a:pt x="27876" y="104256"/>
                  </a:cubicBezTo>
                  <a:cubicBezTo>
                    <a:pt x="22355" y="107851"/>
                    <a:pt x="16706" y="111574"/>
                    <a:pt x="15935" y="120434"/>
                  </a:cubicBezTo>
                  <a:moveTo>
                    <a:pt x="27876" y="106952"/>
                  </a:moveTo>
                  <a:lnTo>
                    <a:pt x="27363" y="131732"/>
                  </a:lnTo>
                  <a:cubicBezTo>
                    <a:pt x="26464" y="134300"/>
                    <a:pt x="25051" y="136483"/>
                    <a:pt x="22740" y="138280"/>
                  </a:cubicBezTo>
                  <a:cubicBezTo>
                    <a:pt x="21585" y="138922"/>
                    <a:pt x="20686" y="139821"/>
                    <a:pt x="19787" y="140592"/>
                  </a:cubicBezTo>
                  <a:lnTo>
                    <a:pt x="19274" y="116197"/>
                  </a:lnTo>
                  <a:cubicBezTo>
                    <a:pt x="20943" y="111960"/>
                    <a:pt x="24153" y="109520"/>
                    <a:pt x="27876" y="107081"/>
                  </a:cubicBezTo>
                  <a:moveTo>
                    <a:pt x="23639" y="187584"/>
                  </a:moveTo>
                  <a:lnTo>
                    <a:pt x="22997" y="189125"/>
                  </a:lnTo>
                  <a:lnTo>
                    <a:pt x="24666" y="189125"/>
                  </a:lnTo>
                  <a:cubicBezTo>
                    <a:pt x="24666" y="189125"/>
                    <a:pt x="25180" y="189125"/>
                    <a:pt x="25565" y="189125"/>
                  </a:cubicBezTo>
                  <a:cubicBezTo>
                    <a:pt x="25051" y="190408"/>
                    <a:pt x="24281" y="191179"/>
                    <a:pt x="23382" y="191179"/>
                  </a:cubicBezTo>
                  <a:cubicBezTo>
                    <a:pt x="22098" y="191179"/>
                    <a:pt x="20686" y="189253"/>
                    <a:pt x="20686" y="185530"/>
                  </a:cubicBezTo>
                  <a:lnTo>
                    <a:pt x="20686" y="181678"/>
                  </a:lnTo>
                  <a:lnTo>
                    <a:pt x="20172" y="159080"/>
                  </a:lnTo>
                  <a:cubicBezTo>
                    <a:pt x="21071" y="155999"/>
                    <a:pt x="22740" y="153688"/>
                    <a:pt x="26592" y="151890"/>
                  </a:cubicBezTo>
                  <a:cubicBezTo>
                    <a:pt x="26721" y="151890"/>
                    <a:pt x="26849" y="151762"/>
                    <a:pt x="26977" y="151633"/>
                  </a:cubicBezTo>
                  <a:lnTo>
                    <a:pt x="26335" y="179623"/>
                  </a:lnTo>
                  <a:cubicBezTo>
                    <a:pt x="25693" y="182320"/>
                    <a:pt x="24795" y="185016"/>
                    <a:pt x="23768" y="187712"/>
                  </a:cubicBezTo>
                  <a:moveTo>
                    <a:pt x="29674" y="171021"/>
                  </a:moveTo>
                  <a:cubicBezTo>
                    <a:pt x="32370" y="173460"/>
                    <a:pt x="32627" y="177184"/>
                    <a:pt x="31856" y="180137"/>
                  </a:cubicBezTo>
                  <a:cubicBezTo>
                    <a:pt x="31086" y="182962"/>
                    <a:pt x="29160" y="185915"/>
                    <a:pt x="26464" y="186813"/>
                  </a:cubicBezTo>
                  <a:cubicBezTo>
                    <a:pt x="28261" y="181934"/>
                    <a:pt x="29417" y="177312"/>
                    <a:pt x="29674" y="171149"/>
                  </a:cubicBezTo>
                  <a:moveTo>
                    <a:pt x="35451" y="134172"/>
                  </a:moveTo>
                  <a:cubicBezTo>
                    <a:pt x="34681" y="140592"/>
                    <a:pt x="30701" y="147140"/>
                    <a:pt x="25565" y="150093"/>
                  </a:cubicBezTo>
                  <a:cubicBezTo>
                    <a:pt x="18118" y="153816"/>
                    <a:pt x="17348" y="158824"/>
                    <a:pt x="17219" y="167298"/>
                  </a:cubicBezTo>
                  <a:cubicBezTo>
                    <a:pt x="14138" y="163061"/>
                    <a:pt x="12854" y="158824"/>
                    <a:pt x="13368" y="154587"/>
                  </a:cubicBezTo>
                  <a:cubicBezTo>
                    <a:pt x="14138" y="149322"/>
                    <a:pt x="17861" y="144315"/>
                    <a:pt x="24024" y="140463"/>
                  </a:cubicBezTo>
                  <a:lnTo>
                    <a:pt x="24024" y="140463"/>
                  </a:lnTo>
                  <a:cubicBezTo>
                    <a:pt x="30187" y="135456"/>
                    <a:pt x="30701" y="128523"/>
                    <a:pt x="30829" y="120434"/>
                  </a:cubicBezTo>
                  <a:cubicBezTo>
                    <a:pt x="35195" y="125313"/>
                    <a:pt x="35708" y="130577"/>
                    <a:pt x="35323" y="13430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1" name="Google Shape;191;p24"/>
          <p:cNvSpPr/>
          <p:nvPr/>
        </p:nvSpPr>
        <p:spPr>
          <a:xfrm>
            <a:off x="0" y="4888850"/>
            <a:ext cx="6103500" cy="96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35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24"/>
          <p:cNvSpPr txBox="1"/>
          <p:nvPr/>
        </p:nvSpPr>
        <p:spPr>
          <a:xfrm>
            <a:off x="8831996" y="4793816"/>
            <a:ext cx="252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9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24"/>
          <p:cNvSpPr txBox="1"/>
          <p:nvPr/>
        </p:nvSpPr>
        <p:spPr>
          <a:xfrm>
            <a:off x="7609400" y="3800735"/>
            <a:ext cx="685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378"/>
              </a:buClr>
              <a:buSzPts val="5400"/>
              <a:buFont typeface="Roboto"/>
              <a:buNone/>
            </a:pPr>
            <a:r>
              <a:rPr lang="en" sz="4050" b="0" i="0" u="none" strike="noStrike" cap="none">
                <a:solidFill>
                  <a:srgbClr val="004378"/>
                </a:solidFill>
                <a:latin typeface="Roboto"/>
                <a:ea typeface="Roboto"/>
                <a:cs typeface="Roboto"/>
                <a:sym typeface="Roboto"/>
              </a:rPr>
              <a:t>®</a:t>
            </a:r>
            <a:endParaRPr sz="3600" b="0" i="0" u="none" strike="noStrike" cap="none">
              <a:solidFill>
                <a:srgbClr val="00437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94" name="Google Shape;194;p24"/>
          <p:cNvGrpSpPr/>
          <p:nvPr/>
        </p:nvGrpSpPr>
        <p:grpSpPr>
          <a:xfrm>
            <a:off x="6231875" y="4785747"/>
            <a:ext cx="2547151" cy="267940"/>
            <a:chOff x="8309168" y="6401321"/>
            <a:chExt cx="3396201" cy="357252"/>
          </a:xfrm>
        </p:grpSpPr>
        <p:cxnSp>
          <p:nvCxnSpPr>
            <p:cNvPr id="195" name="Google Shape;195;p24"/>
            <p:cNvCxnSpPr/>
            <p:nvPr/>
          </p:nvCxnSpPr>
          <p:spPr>
            <a:xfrm>
              <a:off x="11705369" y="6401321"/>
              <a:ext cx="0" cy="3525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</p:cxnSp>
        <p:grpSp>
          <p:nvGrpSpPr>
            <p:cNvPr id="196" name="Google Shape;196;p24"/>
            <p:cNvGrpSpPr/>
            <p:nvPr/>
          </p:nvGrpSpPr>
          <p:grpSpPr>
            <a:xfrm>
              <a:off x="8309168" y="6406566"/>
              <a:ext cx="3281588" cy="352007"/>
              <a:chOff x="643751" y="1497911"/>
              <a:chExt cx="3286189" cy="352500"/>
            </a:xfrm>
          </p:grpSpPr>
          <p:grpSp>
            <p:nvGrpSpPr>
              <p:cNvPr id="197" name="Google Shape;197;p24"/>
              <p:cNvGrpSpPr/>
              <p:nvPr/>
            </p:nvGrpSpPr>
            <p:grpSpPr>
              <a:xfrm>
                <a:off x="643751" y="1497911"/>
                <a:ext cx="2341505" cy="352500"/>
                <a:chOff x="8549115" y="6345238"/>
                <a:chExt cx="2341505" cy="352500"/>
              </a:xfrm>
            </p:grpSpPr>
            <p:grpSp>
              <p:nvGrpSpPr>
                <p:cNvPr id="198" name="Google Shape;198;p24"/>
                <p:cNvGrpSpPr/>
                <p:nvPr/>
              </p:nvGrpSpPr>
              <p:grpSpPr>
                <a:xfrm>
                  <a:off x="8549115" y="6438006"/>
                  <a:ext cx="1101681" cy="204677"/>
                  <a:chOff x="10739438" y="6422078"/>
                  <a:chExt cx="1101681" cy="204677"/>
                </a:xfrm>
              </p:grpSpPr>
              <p:sp>
                <p:nvSpPr>
                  <p:cNvPr id="199" name="Google Shape;199;p24"/>
                  <p:cNvSpPr/>
                  <p:nvPr/>
                </p:nvSpPr>
                <p:spPr>
                  <a:xfrm>
                    <a:off x="10739438" y="6422078"/>
                    <a:ext cx="204912" cy="2046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4561" h="224304" extrusionOk="0">
                        <a:moveTo>
                          <a:pt x="173075" y="112088"/>
                        </a:moveTo>
                        <a:lnTo>
                          <a:pt x="224433" y="81659"/>
                        </a:lnTo>
                        <a:lnTo>
                          <a:pt x="194003" y="29145"/>
                        </a:lnTo>
                        <a:lnTo>
                          <a:pt x="141490" y="59575"/>
                        </a:lnTo>
                        <a:lnTo>
                          <a:pt x="141490" y="0"/>
                        </a:lnTo>
                        <a:lnTo>
                          <a:pt x="81787" y="0"/>
                        </a:lnTo>
                        <a:lnTo>
                          <a:pt x="81787" y="59446"/>
                        </a:lnTo>
                        <a:lnTo>
                          <a:pt x="30429" y="29145"/>
                        </a:lnTo>
                        <a:lnTo>
                          <a:pt x="0" y="81659"/>
                        </a:lnTo>
                        <a:lnTo>
                          <a:pt x="51358" y="112088"/>
                        </a:lnTo>
                        <a:lnTo>
                          <a:pt x="0" y="141234"/>
                        </a:lnTo>
                        <a:lnTo>
                          <a:pt x="30429" y="194004"/>
                        </a:lnTo>
                        <a:lnTo>
                          <a:pt x="81787" y="163574"/>
                        </a:lnTo>
                        <a:lnTo>
                          <a:pt x="81787" y="224305"/>
                        </a:lnTo>
                        <a:lnTo>
                          <a:pt x="142646" y="224305"/>
                        </a:lnTo>
                        <a:lnTo>
                          <a:pt x="142646" y="163574"/>
                        </a:lnTo>
                        <a:lnTo>
                          <a:pt x="194003" y="194004"/>
                        </a:lnTo>
                        <a:lnTo>
                          <a:pt x="224561" y="141234"/>
                        </a:lnTo>
                        <a:lnTo>
                          <a:pt x="173075" y="112088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350" b="0" i="0" u="none" strike="noStrike" cap="none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200" name="Google Shape;200;p24"/>
                  <p:cNvSpPr/>
                  <p:nvPr/>
                </p:nvSpPr>
                <p:spPr>
                  <a:xfrm>
                    <a:off x="10849688" y="6495812"/>
                    <a:ext cx="468" cy="2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3" h="256" extrusionOk="0">
                        <a:moveTo>
                          <a:pt x="0" y="0"/>
                        </a:moveTo>
                        <a:lnTo>
                          <a:pt x="0" y="0"/>
                        </a:lnTo>
                        <a:cubicBezTo>
                          <a:pt x="0" y="0"/>
                          <a:pt x="514" y="257"/>
                          <a:pt x="514" y="257"/>
                        </a:cubicBezTo>
                        <a:cubicBezTo>
                          <a:pt x="257" y="128"/>
                          <a:pt x="128" y="128"/>
                          <a:pt x="0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350" b="0" i="0" u="none" strike="noStrike" cap="none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201" name="Google Shape;201;p24"/>
                  <p:cNvSpPr/>
                  <p:nvPr/>
                </p:nvSpPr>
                <p:spPr>
                  <a:xfrm>
                    <a:off x="10820415" y="6436942"/>
                    <a:ext cx="39768" cy="17679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581" h="193746" extrusionOk="0">
                        <a:moveTo>
                          <a:pt x="29930" y="116197"/>
                        </a:moveTo>
                        <a:lnTo>
                          <a:pt x="30187" y="105797"/>
                        </a:lnTo>
                        <a:cubicBezTo>
                          <a:pt x="32498" y="104256"/>
                          <a:pt x="34938" y="102587"/>
                          <a:pt x="37120" y="100533"/>
                        </a:cubicBezTo>
                        <a:cubicBezTo>
                          <a:pt x="41614" y="96039"/>
                          <a:pt x="43925" y="90133"/>
                          <a:pt x="43540" y="83841"/>
                        </a:cubicBezTo>
                        <a:cubicBezTo>
                          <a:pt x="43155" y="76266"/>
                          <a:pt x="39046" y="68948"/>
                          <a:pt x="31856" y="63042"/>
                        </a:cubicBezTo>
                        <a:lnTo>
                          <a:pt x="31086" y="62400"/>
                        </a:lnTo>
                        <a:lnTo>
                          <a:pt x="32242" y="8731"/>
                        </a:lnTo>
                        <a:cubicBezTo>
                          <a:pt x="32242" y="2953"/>
                          <a:pt x="27876" y="0"/>
                          <a:pt x="23511" y="0"/>
                        </a:cubicBezTo>
                        <a:cubicBezTo>
                          <a:pt x="19145" y="0"/>
                          <a:pt x="14780" y="3081"/>
                          <a:pt x="14780" y="8859"/>
                        </a:cubicBezTo>
                        <a:lnTo>
                          <a:pt x="15037" y="20671"/>
                        </a:lnTo>
                        <a:cubicBezTo>
                          <a:pt x="9387" y="21955"/>
                          <a:pt x="3866" y="25550"/>
                          <a:pt x="2069" y="31585"/>
                        </a:cubicBezTo>
                        <a:cubicBezTo>
                          <a:pt x="-3452" y="44039"/>
                          <a:pt x="2454" y="62400"/>
                          <a:pt x="15293" y="72543"/>
                        </a:cubicBezTo>
                        <a:lnTo>
                          <a:pt x="16321" y="73313"/>
                        </a:lnTo>
                        <a:lnTo>
                          <a:pt x="16834" y="96167"/>
                        </a:lnTo>
                        <a:cubicBezTo>
                          <a:pt x="12340" y="99505"/>
                          <a:pt x="8489" y="102844"/>
                          <a:pt x="8489" y="107594"/>
                        </a:cubicBezTo>
                        <a:cubicBezTo>
                          <a:pt x="8489" y="109520"/>
                          <a:pt x="8874" y="119150"/>
                          <a:pt x="16706" y="123900"/>
                        </a:cubicBezTo>
                        <a:lnTo>
                          <a:pt x="17476" y="124414"/>
                        </a:lnTo>
                        <a:lnTo>
                          <a:pt x="17861" y="142903"/>
                        </a:lnTo>
                        <a:cubicBezTo>
                          <a:pt x="14266" y="146369"/>
                          <a:pt x="12084" y="150350"/>
                          <a:pt x="11442" y="154458"/>
                        </a:cubicBezTo>
                        <a:cubicBezTo>
                          <a:pt x="10671" y="160107"/>
                          <a:pt x="12726" y="165757"/>
                          <a:pt x="17733" y="171149"/>
                        </a:cubicBezTo>
                        <a:lnTo>
                          <a:pt x="18503" y="172048"/>
                        </a:lnTo>
                        <a:lnTo>
                          <a:pt x="18760" y="182063"/>
                        </a:lnTo>
                        <a:lnTo>
                          <a:pt x="18760" y="185915"/>
                        </a:lnTo>
                        <a:cubicBezTo>
                          <a:pt x="18760" y="191307"/>
                          <a:pt x="21328" y="193747"/>
                          <a:pt x="23768" y="193747"/>
                        </a:cubicBezTo>
                        <a:cubicBezTo>
                          <a:pt x="25693" y="193747"/>
                          <a:pt x="27619" y="192078"/>
                          <a:pt x="28261" y="188739"/>
                        </a:cubicBezTo>
                        <a:cubicBezTo>
                          <a:pt x="30958" y="187455"/>
                          <a:pt x="33269" y="184631"/>
                          <a:pt x="34296" y="180907"/>
                        </a:cubicBezTo>
                        <a:cubicBezTo>
                          <a:pt x="35451" y="176670"/>
                          <a:pt x="34681" y="171149"/>
                          <a:pt x="29417" y="168196"/>
                        </a:cubicBezTo>
                        <a:lnTo>
                          <a:pt x="29160" y="168196"/>
                        </a:lnTo>
                        <a:cubicBezTo>
                          <a:pt x="29160" y="168196"/>
                          <a:pt x="29545" y="150350"/>
                          <a:pt x="29545" y="150350"/>
                        </a:cubicBezTo>
                        <a:cubicBezTo>
                          <a:pt x="34039" y="146626"/>
                          <a:pt x="37377" y="140592"/>
                          <a:pt x="38019" y="134685"/>
                        </a:cubicBezTo>
                        <a:cubicBezTo>
                          <a:pt x="38533" y="130063"/>
                          <a:pt x="37762" y="123258"/>
                          <a:pt x="30958" y="117224"/>
                        </a:cubicBezTo>
                        <a:lnTo>
                          <a:pt x="30316" y="116582"/>
                        </a:lnTo>
                        <a:close/>
                        <a:moveTo>
                          <a:pt x="23511" y="2054"/>
                        </a:moveTo>
                        <a:cubicBezTo>
                          <a:pt x="26721" y="2054"/>
                          <a:pt x="30059" y="4109"/>
                          <a:pt x="30059" y="8602"/>
                        </a:cubicBezTo>
                        <a:lnTo>
                          <a:pt x="29674" y="27605"/>
                        </a:lnTo>
                        <a:cubicBezTo>
                          <a:pt x="29545" y="22983"/>
                          <a:pt x="25437" y="19901"/>
                          <a:pt x="19145" y="19901"/>
                        </a:cubicBezTo>
                        <a:cubicBezTo>
                          <a:pt x="18503" y="19901"/>
                          <a:pt x="17733" y="19901"/>
                          <a:pt x="17091" y="20029"/>
                        </a:cubicBezTo>
                        <a:lnTo>
                          <a:pt x="16834" y="8602"/>
                        </a:lnTo>
                        <a:cubicBezTo>
                          <a:pt x="16834" y="4109"/>
                          <a:pt x="20301" y="2054"/>
                          <a:pt x="23382" y="2054"/>
                        </a:cubicBezTo>
                        <a:moveTo>
                          <a:pt x="29545" y="28118"/>
                        </a:moveTo>
                        <a:lnTo>
                          <a:pt x="28261" y="85125"/>
                        </a:lnTo>
                        <a:cubicBezTo>
                          <a:pt x="26207" y="88720"/>
                          <a:pt x="22484" y="91673"/>
                          <a:pt x="18632" y="94370"/>
                        </a:cubicBezTo>
                        <a:lnTo>
                          <a:pt x="17348" y="36592"/>
                        </a:lnTo>
                        <a:cubicBezTo>
                          <a:pt x="18118" y="36336"/>
                          <a:pt x="18889" y="36079"/>
                          <a:pt x="19659" y="35822"/>
                        </a:cubicBezTo>
                        <a:cubicBezTo>
                          <a:pt x="24281" y="34410"/>
                          <a:pt x="29417" y="32869"/>
                          <a:pt x="29545" y="27990"/>
                        </a:cubicBezTo>
                        <a:moveTo>
                          <a:pt x="12726" y="47763"/>
                        </a:moveTo>
                        <a:cubicBezTo>
                          <a:pt x="11057" y="44681"/>
                          <a:pt x="10543" y="42242"/>
                          <a:pt x="11313" y="40573"/>
                        </a:cubicBezTo>
                        <a:cubicBezTo>
                          <a:pt x="11955" y="39160"/>
                          <a:pt x="13368" y="38261"/>
                          <a:pt x="15165" y="37491"/>
                        </a:cubicBezTo>
                        <a:lnTo>
                          <a:pt x="15550" y="52385"/>
                        </a:lnTo>
                        <a:lnTo>
                          <a:pt x="12854" y="47763"/>
                        </a:lnTo>
                        <a:close/>
                        <a:moveTo>
                          <a:pt x="9259" y="39674"/>
                        </a:moveTo>
                        <a:cubicBezTo>
                          <a:pt x="8232" y="41985"/>
                          <a:pt x="8745" y="44938"/>
                          <a:pt x="10800" y="48790"/>
                        </a:cubicBezTo>
                        <a:lnTo>
                          <a:pt x="14523" y="54953"/>
                        </a:lnTo>
                        <a:lnTo>
                          <a:pt x="14523" y="68948"/>
                        </a:lnTo>
                        <a:cubicBezTo>
                          <a:pt x="3738" y="59061"/>
                          <a:pt x="-1141" y="43012"/>
                          <a:pt x="3866" y="31970"/>
                        </a:cubicBezTo>
                        <a:lnTo>
                          <a:pt x="3866" y="31970"/>
                        </a:lnTo>
                        <a:cubicBezTo>
                          <a:pt x="5792" y="25294"/>
                          <a:pt x="12982" y="21955"/>
                          <a:pt x="19017" y="21955"/>
                        </a:cubicBezTo>
                        <a:cubicBezTo>
                          <a:pt x="22869" y="21955"/>
                          <a:pt x="27363" y="23496"/>
                          <a:pt x="27363" y="27733"/>
                        </a:cubicBezTo>
                        <a:cubicBezTo>
                          <a:pt x="27363" y="30943"/>
                          <a:pt x="24153" y="32227"/>
                          <a:pt x="19017" y="33768"/>
                        </a:cubicBezTo>
                        <a:cubicBezTo>
                          <a:pt x="14908" y="34923"/>
                          <a:pt x="10671" y="36207"/>
                          <a:pt x="9259" y="39674"/>
                        </a:cubicBezTo>
                        <a:moveTo>
                          <a:pt x="15935" y="120562"/>
                        </a:moveTo>
                        <a:cubicBezTo>
                          <a:pt x="10671" y="116197"/>
                          <a:pt x="10286" y="108750"/>
                          <a:pt x="10286" y="107209"/>
                        </a:cubicBezTo>
                        <a:cubicBezTo>
                          <a:pt x="10286" y="102972"/>
                          <a:pt x="14780" y="99762"/>
                          <a:pt x="19402" y="96296"/>
                        </a:cubicBezTo>
                        <a:cubicBezTo>
                          <a:pt x="25308" y="91930"/>
                          <a:pt x="32113" y="87051"/>
                          <a:pt x="32113" y="78962"/>
                        </a:cubicBezTo>
                        <a:lnTo>
                          <a:pt x="32113" y="65995"/>
                        </a:lnTo>
                        <a:cubicBezTo>
                          <a:pt x="37634" y="71130"/>
                          <a:pt x="40844" y="77293"/>
                          <a:pt x="41229" y="83585"/>
                        </a:cubicBezTo>
                        <a:cubicBezTo>
                          <a:pt x="41486" y="89234"/>
                          <a:pt x="39432" y="94626"/>
                          <a:pt x="35323" y="98607"/>
                        </a:cubicBezTo>
                        <a:cubicBezTo>
                          <a:pt x="33012" y="100918"/>
                          <a:pt x="30444" y="102587"/>
                          <a:pt x="27876" y="104256"/>
                        </a:cubicBezTo>
                        <a:cubicBezTo>
                          <a:pt x="22355" y="107851"/>
                          <a:pt x="16706" y="111574"/>
                          <a:pt x="15935" y="120434"/>
                        </a:cubicBezTo>
                        <a:moveTo>
                          <a:pt x="27876" y="106952"/>
                        </a:moveTo>
                        <a:lnTo>
                          <a:pt x="27363" y="131732"/>
                        </a:lnTo>
                        <a:cubicBezTo>
                          <a:pt x="26464" y="134300"/>
                          <a:pt x="25051" y="136483"/>
                          <a:pt x="22740" y="138280"/>
                        </a:cubicBezTo>
                        <a:cubicBezTo>
                          <a:pt x="21585" y="138922"/>
                          <a:pt x="20686" y="139821"/>
                          <a:pt x="19787" y="140592"/>
                        </a:cubicBezTo>
                        <a:lnTo>
                          <a:pt x="19274" y="116197"/>
                        </a:lnTo>
                        <a:cubicBezTo>
                          <a:pt x="20943" y="111960"/>
                          <a:pt x="24153" y="109520"/>
                          <a:pt x="27876" y="107081"/>
                        </a:cubicBezTo>
                        <a:moveTo>
                          <a:pt x="23639" y="187584"/>
                        </a:moveTo>
                        <a:lnTo>
                          <a:pt x="22997" y="189125"/>
                        </a:lnTo>
                        <a:lnTo>
                          <a:pt x="24666" y="189125"/>
                        </a:lnTo>
                        <a:cubicBezTo>
                          <a:pt x="24666" y="189125"/>
                          <a:pt x="25180" y="189125"/>
                          <a:pt x="25565" y="189125"/>
                        </a:cubicBezTo>
                        <a:cubicBezTo>
                          <a:pt x="25051" y="190408"/>
                          <a:pt x="24281" y="191179"/>
                          <a:pt x="23382" y="191179"/>
                        </a:cubicBezTo>
                        <a:cubicBezTo>
                          <a:pt x="22098" y="191179"/>
                          <a:pt x="20686" y="189253"/>
                          <a:pt x="20686" y="185530"/>
                        </a:cubicBezTo>
                        <a:lnTo>
                          <a:pt x="20686" y="181678"/>
                        </a:lnTo>
                        <a:lnTo>
                          <a:pt x="20172" y="159080"/>
                        </a:lnTo>
                        <a:cubicBezTo>
                          <a:pt x="21071" y="155999"/>
                          <a:pt x="22740" y="153688"/>
                          <a:pt x="26592" y="151890"/>
                        </a:cubicBezTo>
                        <a:cubicBezTo>
                          <a:pt x="26721" y="151890"/>
                          <a:pt x="26849" y="151762"/>
                          <a:pt x="26977" y="151633"/>
                        </a:cubicBezTo>
                        <a:lnTo>
                          <a:pt x="26335" y="179623"/>
                        </a:lnTo>
                        <a:cubicBezTo>
                          <a:pt x="25693" y="182320"/>
                          <a:pt x="24795" y="185016"/>
                          <a:pt x="23768" y="187712"/>
                        </a:cubicBezTo>
                        <a:moveTo>
                          <a:pt x="29674" y="171021"/>
                        </a:moveTo>
                        <a:cubicBezTo>
                          <a:pt x="32370" y="173460"/>
                          <a:pt x="32627" y="177184"/>
                          <a:pt x="31856" y="180137"/>
                        </a:cubicBezTo>
                        <a:cubicBezTo>
                          <a:pt x="31086" y="182962"/>
                          <a:pt x="29160" y="185915"/>
                          <a:pt x="26464" y="186813"/>
                        </a:cubicBezTo>
                        <a:cubicBezTo>
                          <a:pt x="28261" y="181934"/>
                          <a:pt x="29417" y="177312"/>
                          <a:pt x="29674" y="171149"/>
                        </a:cubicBezTo>
                        <a:moveTo>
                          <a:pt x="35451" y="134172"/>
                        </a:moveTo>
                        <a:cubicBezTo>
                          <a:pt x="34681" y="140592"/>
                          <a:pt x="30701" y="147140"/>
                          <a:pt x="25565" y="150093"/>
                        </a:cubicBezTo>
                        <a:cubicBezTo>
                          <a:pt x="18118" y="153816"/>
                          <a:pt x="17348" y="158824"/>
                          <a:pt x="17219" y="167298"/>
                        </a:cubicBezTo>
                        <a:cubicBezTo>
                          <a:pt x="14138" y="163061"/>
                          <a:pt x="12854" y="158824"/>
                          <a:pt x="13368" y="154587"/>
                        </a:cubicBezTo>
                        <a:cubicBezTo>
                          <a:pt x="14138" y="149322"/>
                          <a:pt x="17861" y="144315"/>
                          <a:pt x="24024" y="140463"/>
                        </a:cubicBezTo>
                        <a:lnTo>
                          <a:pt x="24024" y="140463"/>
                        </a:lnTo>
                        <a:cubicBezTo>
                          <a:pt x="30187" y="135456"/>
                          <a:pt x="30701" y="128523"/>
                          <a:pt x="30829" y="120434"/>
                        </a:cubicBezTo>
                        <a:cubicBezTo>
                          <a:pt x="35195" y="125313"/>
                          <a:pt x="35708" y="130577"/>
                          <a:pt x="35323" y="134300"/>
                        </a:cubicBezTo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350" b="0" i="0" u="none" strike="noStrike" cap="none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202" name="Google Shape;202;p24"/>
                  <p:cNvSpPr/>
                  <p:nvPr/>
                </p:nvSpPr>
                <p:spPr>
                  <a:xfrm>
                    <a:off x="10886671" y="6597283"/>
                    <a:ext cx="15465" cy="154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948" h="16948" extrusionOk="0">
                        <a:moveTo>
                          <a:pt x="14509" y="14509"/>
                        </a:moveTo>
                        <a:cubicBezTo>
                          <a:pt x="12839" y="16178"/>
                          <a:pt x="10913" y="16948"/>
                          <a:pt x="8474" y="16948"/>
                        </a:cubicBezTo>
                        <a:cubicBezTo>
                          <a:pt x="6035" y="16948"/>
                          <a:pt x="4109" y="16049"/>
                          <a:pt x="2439" y="14509"/>
                        </a:cubicBezTo>
                        <a:cubicBezTo>
                          <a:pt x="770" y="12839"/>
                          <a:pt x="0" y="10913"/>
                          <a:pt x="0" y="8474"/>
                        </a:cubicBezTo>
                        <a:cubicBezTo>
                          <a:pt x="0" y="6035"/>
                          <a:pt x="770" y="4109"/>
                          <a:pt x="2439" y="2439"/>
                        </a:cubicBezTo>
                        <a:cubicBezTo>
                          <a:pt x="4109" y="770"/>
                          <a:pt x="6035" y="0"/>
                          <a:pt x="8474" y="0"/>
                        </a:cubicBezTo>
                        <a:cubicBezTo>
                          <a:pt x="10913" y="0"/>
                          <a:pt x="12839" y="770"/>
                          <a:pt x="14509" y="2439"/>
                        </a:cubicBezTo>
                        <a:cubicBezTo>
                          <a:pt x="16178" y="4109"/>
                          <a:pt x="16948" y="6035"/>
                          <a:pt x="16948" y="8474"/>
                        </a:cubicBezTo>
                        <a:cubicBezTo>
                          <a:pt x="16948" y="10913"/>
                          <a:pt x="16178" y="12839"/>
                          <a:pt x="14509" y="14509"/>
                        </a:cubicBezTo>
                        <a:moveTo>
                          <a:pt x="3338" y="3338"/>
                        </a:moveTo>
                        <a:cubicBezTo>
                          <a:pt x="1926" y="4751"/>
                          <a:pt x="1156" y="6420"/>
                          <a:pt x="1156" y="8474"/>
                        </a:cubicBezTo>
                        <a:cubicBezTo>
                          <a:pt x="1156" y="10528"/>
                          <a:pt x="1798" y="12197"/>
                          <a:pt x="3210" y="13610"/>
                        </a:cubicBezTo>
                        <a:cubicBezTo>
                          <a:pt x="4622" y="15022"/>
                          <a:pt x="6291" y="15792"/>
                          <a:pt x="8346" y="15792"/>
                        </a:cubicBezTo>
                        <a:cubicBezTo>
                          <a:pt x="10400" y="15792"/>
                          <a:pt x="12069" y="15022"/>
                          <a:pt x="13481" y="13610"/>
                        </a:cubicBezTo>
                        <a:cubicBezTo>
                          <a:pt x="14894" y="12197"/>
                          <a:pt x="15664" y="10400"/>
                          <a:pt x="15664" y="8474"/>
                        </a:cubicBezTo>
                        <a:cubicBezTo>
                          <a:pt x="15664" y="6548"/>
                          <a:pt x="15022" y="4751"/>
                          <a:pt x="13481" y="3338"/>
                        </a:cubicBezTo>
                        <a:cubicBezTo>
                          <a:pt x="12069" y="1926"/>
                          <a:pt x="10400" y="1156"/>
                          <a:pt x="8346" y="1156"/>
                        </a:cubicBezTo>
                        <a:cubicBezTo>
                          <a:pt x="6291" y="1156"/>
                          <a:pt x="4622" y="1926"/>
                          <a:pt x="3210" y="3338"/>
                        </a:cubicBezTo>
                        <a:moveTo>
                          <a:pt x="8217" y="3852"/>
                        </a:moveTo>
                        <a:cubicBezTo>
                          <a:pt x="9373" y="3852"/>
                          <a:pt x="10272" y="3852"/>
                          <a:pt x="10785" y="4237"/>
                        </a:cubicBezTo>
                        <a:cubicBezTo>
                          <a:pt x="11684" y="4622"/>
                          <a:pt x="12197" y="5393"/>
                          <a:pt x="12197" y="6548"/>
                        </a:cubicBezTo>
                        <a:cubicBezTo>
                          <a:pt x="12197" y="7318"/>
                          <a:pt x="11941" y="7960"/>
                          <a:pt x="11299" y="8346"/>
                        </a:cubicBezTo>
                        <a:cubicBezTo>
                          <a:pt x="11042" y="8602"/>
                          <a:pt x="10528" y="8731"/>
                          <a:pt x="10015" y="8731"/>
                        </a:cubicBezTo>
                        <a:cubicBezTo>
                          <a:pt x="10785" y="8859"/>
                          <a:pt x="11299" y="9116"/>
                          <a:pt x="11555" y="9630"/>
                        </a:cubicBezTo>
                        <a:cubicBezTo>
                          <a:pt x="11941" y="10143"/>
                          <a:pt x="12069" y="10657"/>
                          <a:pt x="12069" y="11042"/>
                        </a:cubicBezTo>
                        <a:lnTo>
                          <a:pt x="12069" y="11684"/>
                        </a:lnTo>
                        <a:cubicBezTo>
                          <a:pt x="12069" y="11684"/>
                          <a:pt x="12069" y="12069"/>
                          <a:pt x="12069" y="12326"/>
                        </a:cubicBezTo>
                        <a:cubicBezTo>
                          <a:pt x="12069" y="12583"/>
                          <a:pt x="12069" y="12711"/>
                          <a:pt x="12069" y="12839"/>
                        </a:cubicBezTo>
                        <a:lnTo>
                          <a:pt x="12069" y="12839"/>
                        </a:lnTo>
                        <a:cubicBezTo>
                          <a:pt x="12069" y="12839"/>
                          <a:pt x="10528" y="12839"/>
                          <a:pt x="10528" y="12839"/>
                        </a:cubicBezTo>
                        <a:cubicBezTo>
                          <a:pt x="10528" y="12839"/>
                          <a:pt x="10528" y="12839"/>
                          <a:pt x="10528" y="12839"/>
                        </a:cubicBezTo>
                        <a:cubicBezTo>
                          <a:pt x="10528" y="12839"/>
                          <a:pt x="10528" y="12839"/>
                          <a:pt x="10528" y="12839"/>
                        </a:cubicBezTo>
                        <a:lnTo>
                          <a:pt x="10528" y="12583"/>
                        </a:lnTo>
                        <a:cubicBezTo>
                          <a:pt x="10528" y="12583"/>
                          <a:pt x="10528" y="11812"/>
                          <a:pt x="10528" y="11812"/>
                        </a:cubicBezTo>
                        <a:cubicBezTo>
                          <a:pt x="10528" y="10785"/>
                          <a:pt x="10272" y="10015"/>
                          <a:pt x="9630" y="9630"/>
                        </a:cubicBezTo>
                        <a:cubicBezTo>
                          <a:pt x="9244" y="9373"/>
                          <a:pt x="8731" y="9373"/>
                          <a:pt x="7832" y="9373"/>
                        </a:cubicBezTo>
                        <a:lnTo>
                          <a:pt x="6548" y="9373"/>
                        </a:lnTo>
                        <a:lnTo>
                          <a:pt x="6548" y="12968"/>
                        </a:lnTo>
                        <a:lnTo>
                          <a:pt x="4879" y="12968"/>
                        </a:lnTo>
                        <a:lnTo>
                          <a:pt x="4879" y="3723"/>
                        </a:lnTo>
                        <a:lnTo>
                          <a:pt x="8089" y="3723"/>
                        </a:lnTo>
                        <a:close/>
                        <a:moveTo>
                          <a:pt x="10015" y="5264"/>
                        </a:moveTo>
                        <a:cubicBezTo>
                          <a:pt x="10015" y="5264"/>
                          <a:pt x="8988" y="4879"/>
                          <a:pt x="7960" y="4879"/>
                        </a:cubicBezTo>
                        <a:lnTo>
                          <a:pt x="6548" y="4879"/>
                        </a:lnTo>
                        <a:lnTo>
                          <a:pt x="6548" y="8217"/>
                        </a:lnTo>
                        <a:lnTo>
                          <a:pt x="7960" y="8217"/>
                        </a:lnTo>
                        <a:cubicBezTo>
                          <a:pt x="8602" y="8217"/>
                          <a:pt x="9116" y="8217"/>
                          <a:pt x="9501" y="7960"/>
                        </a:cubicBezTo>
                        <a:cubicBezTo>
                          <a:pt x="10143" y="7704"/>
                          <a:pt x="10400" y="7190"/>
                          <a:pt x="10400" y="6548"/>
                        </a:cubicBezTo>
                        <a:cubicBezTo>
                          <a:pt x="10400" y="5906"/>
                          <a:pt x="10143" y="5393"/>
                          <a:pt x="9758" y="5136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350" b="0" i="0" u="none" strike="noStrike" cap="none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203" name="Google Shape;203;p24"/>
                  <p:cNvSpPr/>
                  <p:nvPr/>
                </p:nvSpPr>
                <p:spPr>
                  <a:xfrm>
                    <a:off x="11422471" y="6534434"/>
                    <a:ext cx="39248" cy="405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012" h="44424" extrusionOk="0">
                        <a:moveTo>
                          <a:pt x="0" y="0"/>
                        </a:moveTo>
                        <a:lnTo>
                          <a:pt x="43012" y="0"/>
                        </a:lnTo>
                        <a:lnTo>
                          <a:pt x="43012" y="44424"/>
                        </a:lnTo>
                        <a:lnTo>
                          <a:pt x="0" y="44424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350" b="0" i="0" u="none" strike="noStrike" cap="none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204" name="Google Shape;204;p24"/>
                  <p:cNvSpPr/>
                  <p:nvPr/>
                </p:nvSpPr>
                <p:spPr>
                  <a:xfrm>
                    <a:off x="10978313" y="6464445"/>
                    <a:ext cx="117511" cy="1149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779" h="125954" extrusionOk="0">
                        <a:moveTo>
                          <a:pt x="126211" y="93984"/>
                        </a:moveTo>
                        <a:cubicBezTo>
                          <a:pt x="112473" y="114913"/>
                          <a:pt x="92187" y="125955"/>
                          <a:pt x="64325" y="125955"/>
                        </a:cubicBezTo>
                        <a:cubicBezTo>
                          <a:pt x="21057" y="125955"/>
                          <a:pt x="0" y="94883"/>
                          <a:pt x="0" y="62528"/>
                        </a:cubicBezTo>
                        <a:cubicBezTo>
                          <a:pt x="0" y="24523"/>
                          <a:pt x="26321" y="0"/>
                          <a:pt x="64197" y="0"/>
                        </a:cubicBezTo>
                        <a:cubicBezTo>
                          <a:pt x="78320" y="0"/>
                          <a:pt x="96809" y="3595"/>
                          <a:pt x="111061" y="17333"/>
                        </a:cubicBezTo>
                        <a:cubicBezTo>
                          <a:pt x="128137" y="34281"/>
                          <a:pt x="128394" y="53540"/>
                          <a:pt x="128779" y="71387"/>
                        </a:cubicBezTo>
                        <a:lnTo>
                          <a:pt x="47249" y="71387"/>
                        </a:lnTo>
                        <a:cubicBezTo>
                          <a:pt x="47506" y="76523"/>
                          <a:pt x="47763" y="82686"/>
                          <a:pt x="52898" y="87822"/>
                        </a:cubicBezTo>
                        <a:cubicBezTo>
                          <a:pt x="54054" y="88977"/>
                          <a:pt x="58291" y="93214"/>
                          <a:pt x="66893" y="93214"/>
                        </a:cubicBezTo>
                        <a:cubicBezTo>
                          <a:pt x="77550" y="93214"/>
                          <a:pt x="83328" y="87565"/>
                          <a:pt x="88078" y="78192"/>
                        </a:cubicBezTo>
                        <a:lnTo>
                          <a:pt x="126340" y="94241"/>
                        </a:lnTo>
                        <a:close/>
                        <a:moveTo>
                          <a:pt x="81402" y="46735"/>
                        </a:moveTo>
                        <a:cubicBezTo>
                          <a:pt x="81145" y="44938"/>
                          <a:pt x="81145" y="43140"/>
                          <a:pt x="80760" y="41343"/>
                        </a:cubicBezTo>
                        <a:cubicBezTo>
                          <a:pt x="78706" y="32997"/>
                          <a:pt x="71515" y="29402"/>
                          <a:pt x="65224" y="29402"/>
                        </a:cubicBezTo>
                        <a:cubicBezTo>
                          <a:pt x="51229" y="29402"/>
                          <a:pt x="48790" y="41600"/>
                          <a:pt x="47634" y="46735"/>
                        </a:cubicBezTo>
                        <a:lnTo>
                          <a:pt x="81402" y="46735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350" b="0" i="0" u="none" strike="noStrike" cap="none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205" name="Google Shape;205;p24"/>
                  <p:cNvSpPr/>
                  <p:nvPr/>
                </p:nvSpPr>
                <p:spPr>
                  <a:xfrm>
                    <a:off x="11107639" y="6466201"/>
                    <a:ext cx="187572" cy="109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5558" h="119534" extrusionOk="0">
                        <a:moveTo>
                          <a:pt x="44039" y="19516"/>
                        </a:moveTo>
                        <a:cubicBezTo>
                          <a:pt x="47634" y="13610"/>
                          <a:pt x="55466" y="0"/>
                          <a:pt x="81017" y="0"/>
                        </a:cubicBezTo>
                        <a:cubicBezTo>
                          <a:pt x="85125" y="0"/>
                          <a:pt x="91545" y="385"/>
                          <a:pt x="98863" y="2696"/>
                        </a:cubicBezTo>
                        <a:cubicBezTo>
                          <a:pt x="113886" y="7447"/>
                          <a:pt x="118379" y="15792"/>
                          <a:pt x="121589" y="21827"/>
                        </a:cubicBezTo>
                        <a:cubicBezTo>
                          <a:pt x="124927" y="14123"/>
                          <a:pt x="135584" y="0"/>
                          <a:pt x="162162" y="0"/>
                        </a:cubicBezTo>
                        <a:cubicBezTo>
                          <a:pt x="174744" y="0"/>
                          <a:pt x="186942" y="3980"/>
                          <a:pt x="194517" y="11684"/>
                        </a:cubicBezTo>
                        <a:cubicBezTo>
                          <a:pt x="205045" y="22084"/>
                          <a:pt x="205302" y="34666"/>
                          <a:pt x="205559" y="45708"/>
                        </a:cubicBezTo>
                        <a:lnTo>
                          <a:pt x="205559" y="119278"/>
                        </a:lnTo>
                        <a:lnTo>
                          <a:pt x="159209" y="119278"/>
                        </a:lnTo>
                        <a:lnTo>
                          <a:pt x="159209" y="58291"/>
                        </a:lnTo>
                        <a:cubicBezTo>
                          <a:pt x="159209" y="50844"/>
                          <a:pt x="158952" y="38261"/>
                          <a:pt x="143031" y="38261"/>
                        </a:cubicBezTo>
                        <a:cubicBezTo>
                          <a:pt x="126211" y="38261"/>
                          <a:pt x="125955" y="52000"/>
                          <a:pt x="125955" y="57135"/>
                        </a:cubicBezTo>
                        <a:lnTo>
                          <a:pt x="125955" y="119535"/>
                        </a:lnTo>
                        <a:lnTo>
                          <a:pt x="79604" y="119535"/>
                        </a:lnTo>
                        <a:lnTo>
                          <a:pt x="79604" y="56493"/>
                        </a:lnTo>
                        <a:cubicBezTo>
                          <a:pt x="79604" y="54311"/>
                          <a:pt x="79348" y="52000"/>
                          <a:pt x="78962" y="49689"/>
                        </a:cubicBezTo>
                        <a:cubicBezTo>
                          <a:pt x="76908" y="40701"/>
                          <a:pt x="69076" y="38261"/>
                          <a:pt x="63427" y="38261"/>
                        </a:cubicBezTo>
                        <a:cubicBezTo>
                          <a:pt x="58676" y="38261"/>
                          <a:pt x="53926" y="39802"/>
                          <a:pt x="50844" y="43012"/>
                        </a:cubicBezTo>
                        <a:cubicBezTo>
                          <a:pt x="46607" y="47249"/>
                          <a:pt x="46607" y="52000"/>
                          <a:pt x="46350" y="56108"/>
                        </a:cubicBezTo>
                        <a:lnTo>
                          <a:pt x="46350" y="119535"/>
                        </a:lnTo>
                        <a:lnTo>
                          <a:pt x="0" y="119535"/>
                        </a:lnTo>
                        <a:lnTo>
                          <a:pt x="0" y="2825"/>
                        </a:lnTo>
                        <a:lnTo>
                          <a:pt x="44296" y="2825"/>
                        </a:lnTo>
                        <a:lnTo>
                          <a:pt x="44296" y="19516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350" b="0" i="0" u="none" strike="noStrike" cap="none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206" name="Google Shape;206;p24"/>
                  <p:cNvSpPr/>
                  <p:nvPr/>
                </p:nvSpPr>
                <p:spPr>
                  <a:xfrm>
                    <a:off x="11304146" y="6464211"/>
                    <a:ext cx="107435" cy="1146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7737" h="125697" extrusionOk="0">
                        <a:moveTo>
                          <a:pt x="25679" y="78834"/>
                        </a:moveTo>
                        <a:cubicBezTo>
                          <a:pt x="29916" y="83071"/>
                          <a:pt x="34281" y="86923"/>
                          <a:pt x="43269" y="90775"/>
                        </a:cubicBezTo>
                        <a:cubicBezTo>
                          <a:pt x="51614" y="94113"/>
                          <a:pt x="57906" y="94626"/>
                          <a:pt x="61758" y="94626"/>
                        </a:cubicBezTo>
                        <a:cubicBezTo>
                          <a:pt x="67407" y="94626"/>
                          <a:pt x="73955" y="92572"/>
                          <a:pt x="73955" y="87436"/>
                        </a:cubicBezTo>
                        <a:cubicBezTo>
                          <a:pt x="73955" y="81530"/>
                          <a:pt x="67022" y="80503"/>
                          <a:pt x="62271" y="79733"/>
                        </a:cubicBezTo>
                        <a:cubicBezTo>
                          <a:pt x="58162" y="79091"/>
                          <a:pt x="48533" y="77422"/>
                          <a:pt x="38005" y="74340"/>
                        </a:cubicBezTo>
                        <a:cubicBezTo>
                          <a:pt x="27220" y="71259"/>
                          <a:pt x="5778" y="64839"/>
                          <a:pt x="5778" y="40059"/>
                        </a:cubicBezTo>
                        <a:cubicBezTo>
                          <a:pt x="5778" y="29659"/>
                          <a:pt x="10528" y="20286"/>
                          <a:pt x="17462" y="13481"/>
                        </a:cubicBezTo>
                        <a:cubicBezTo>
                          <a:pt x="31200" y="385"/>
                          <a:pt x="50972" y="0"/>
                          <a:pt x="58676" y="0"/>
                        </a:cubicBezTo>
                        <a:cubicBezTo>
                          <a:pt x="67407" y="0"/>
                          <a:pt x="76266" y="1156"/>
                          <a:pt x="84997" y="3081"/>
                        </a:cubicBezTo>
                        <a:cubicBezTo>
                          <a:pt x="100918" y="6933"/>
                          <a:pt x="107723" y="11812"/>
                          <a:pt x="114271" y="16820"/>
                        </a:cubicBezTo>
                        <a:lnTo>
                          <a:pt x="89234" y="39545"/>
                        </a:lnTo>
                        <a:cubicBezTo>
                          <a:pt x="81402" y="34538"/>
                          <a:pt x="71644" y="28503"/>
                          <a:pt x="59318" y="28503"/>
                        </a:cubicBezTo>
                        <a:cubicBezTo>
                          <a:pt x="57521" y="28503"/>
                          <a:pt x="49432" y="28503"/>
                          <a:pt x="49432" y="34538"/>
                        </a:cubicBezTo>
                        <a:cubicBezTo>
                          <a:pt x="49432" y="38775"/>
                          <a:pt x="52642" y="39545"/>
                          <a:pt x="68177" y="43269"/>
                        </a:cubicBezTo>
                        <a:cubicBezTo>
                          <a:pt x="88849" y="48019"/>
                          <a:pt x="93856" y="49175"/>
                          <a:pt x="99505" y="52000"/>
                        </a:cubicBezTo>
                        <a:cubicBezTo>
                          <a:pt x="111189" y="58291"/>
                          <a:pt x="117737" y="69076"/>
                          <a:pt x="117737" y="82429"/>
                        </a:cubicBezTo>
                        <a:cubicBezTo>
                          <a:pt x="117737" y="105412"/>
                          <a:pt x="98607" y="125698"/>
                          <a:pt x="62400" y="125698"/>
                        </a:cubicBezTo>
                        <a:cubicBezTo>
                          <a:pt x="29017" y="125698"/>
                          <a:pt x="9886" y="110419"/>
                          <a:pt x="0" y="102330"/>
                        </a:cubicBezTo>
                        <a:lnTo>
                          <a:pt x="25936" y="78706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350" b="0" i="0" u="none" strike="noStrike" cap="none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207" name="Google Shape;207;p24"/>
                  <p:cNvSpPr/>
                  <p:nvPr/>
                </p:nvSpPr>
                <p:spPr>
                  <a:xfrm>
                    <a:off x="11472681" y="6465850"/>
                    <a:ext cx="115870" cy="1494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6981" h="163830" extrusionOk="0">
                        <a:moveTo>
                          <a:pt x="42498" y="121204"/>
                        </a:moveTo>
                        <a:cubicBezTo>
                          <a:pt x="42498" y="126340"/>
                          <a:pt x="42755" y="136098"/>
                          <a:pt x="60730" y="136098"/>
                        </a:cubicBezTo>
                        <a:cubicBezTo>
                          <a:pt x="67022" y="136098"/>
                          <a:pt x="74212" y="134557"/>
                          <a:pt x="78064" y="130962"/>
                        </a:cubicBezTo>
                        <a:cubicBezTo>
                          <a:pt x="82557" y="126468"/>
                          <a:pt x="82557" y="120819"/>
                          <a:pt x="82557" y="112987"/>
                        </a:cubicBezTo>
                        <a:cubicBezTo>
                          <a:pt x="82557" y="109135"/>
                          <a:pt x="82557" y="105540"/>
                          <a:pt x="82814" y="101945"/>
                        </a:cubicBezTo>
                        <a:cubicBezTo>
                          <a:pt x="81915" y="103229"/>
                          <a:pt x="81017" y="104384"/>
                          <a:pt x="80118" y="105540"/>
                        </a:cubicBezTo>
                        <a:cubicBezTo>
                          <a:pt x="78962" y="106696"/>
                          <a:pt x="72029" y="113886"/>
                          <a:pt x="52385" y="113886"/>
                        </a:cubicBezTo>
                        <a:cubicBezTo>
                          <a:pt x="17076" y="113886"/>
                          <a:pt x="0" y="89619"/>
                          <a:pt x="0" y="57649"/>
                        </a:cubicBezTo>
                        <a:cubicBezTo>
                          <a:pt x="0" y="34024"/>
                          <a:pt x="10143" y="0"/>
                          <a:pt x="54953" y="0"/>
                        </a:cubicBezTo>
                        <a:cubicBezTo>
                          <a:pt x="65353" y="0"/>
                          <a:pt x="75881" y="2183"/>
                          <a:pt x="83071" y="9501"/>
                        </a:cubicBezTo>
                        <a:cubicBezTo>
                          <a:pt x="84612" y="10785"/>
                          <a:pt x="86024" y="12454"/>
                          <a:pt x="87180" y="14252"/>
                        </a:cubicBezTo>
                        <a:lnTo>
                          <a:pt x="86923" y="3210"/>
                        </a:lnTo>
                        <a:lnTo>
                          <a:pt x="126982" y="3210"/>
                        </a:lnTo>
                        <a:lnTo>
                          <a:pt x="126982" y="113115"/>
                        </a:lnTo>
                        <a:cubicBezTo>
                          <a:pt x="126468" y="126597"/>
                          <a:pt x="125569" y="145471"/>
                          <a:pt x="103100" y="156127"/>
                        </a:cubicBezTo>
                        <a:cubicBezTo>
                          <a:pt x="91673" y="161520"/>
                          <a:pt x="75624" y="163831"/>
                          <a:pt x="60602" y="163831"/>
                        </a:cubicBezTo>
                        <a:cubicBezTo>
                          <a:pt x="55595" y="163831"/>
                          <a:pt x="36336" y="163446"/>
                          <a:pt x="23881" y="159080"/>
                        </a:cubicBezTo>
                        <a:cubicBezTo>
                          <a:pt x="1412" y="151248"/>
                          <a:pt x="899" y="133915"/>
                          <a:pt x="514" y="121461"/>
                        </a:cubicBezTo>
                        <a:lnTo>
                          <a:pt x="42627" y="121461"/>
                        </a:lnTo>
                        <a:close/>
                        <a:moveTo>
                          <a:pt x="44039" y="58805"/>
                        </a:moveTo>
                        <a:cubicBezTo>
                          <a:pt x="44039" y="75753"/>
                          <a:pt x="49945" y="83071"/>
                          <a:pt x="62271" y="83071"/>
                        </a:cubicBezTo>
                        <a:cubicBezTo>
                          <a:pt x="81017" y="83071"/>
                          <a:pt x="81402" y="65481"/>
                          <a:pt x="81402" y="56750"/>
                        </a:cubicBezTo>
                        <a:cubicBezTo>
                          <a:pt x="81402" y="50459"/>
                          <a:pt x="81402" y="31713"/>
                          <a:pt x="63427" y="31713"/>
                        </a:cubicBezTo>
                        <a:cubicBezTo>
                          <a:pt x="44039" y="31713"/>
                          <a:pt x="44039" y="54182"/>
                          <a:pt x="44039" y="58676"/>
                        </a:cubicBezTo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350" b="0" i="0" u="none" strike="noStrike" cap="none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208" name="Google Shape;208;p24"/>
                  <p:cNvSpPr/>
                  <p:nvPr/>
                </p:nvSpPr>
                <p:spPr>
                  <a:xfrm>
                    <a:off x="11601305" y="6463977"/>
                    <a:ext cx="124072" cy="1150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969" h="126083" extrusionOk="0">
                        <a:moveTo>
                          <a:pt x="117737" y="16948"/>
                        </a:moveTo>
                        <a:cubicBezTo>
                          <a:pt x="128779" y="27477"/>
                          <a:pt x="135969" y="45067"/>
                          <a:pt x="135969" y="63556"/>
                        </a:cubicBezTo>
                        <a:cubicBezTo>
                          <a:pt x="135969" y="100276"/>
                          <a:pt x="110547" y="126083"/>
                          <a:pt x="66380" y="126083"/>
                        </a:cubicBezTo>
                        <a:cubicBezTo>
                          <a:pt x="19388" y="126083"/>
                          <a:pt x="0" y="95526"/>
                          <a:pt x="0" y="64198"/>
                        </a:cubicBezTo>
                        <a:cubicBezTo>
                          <a:pt x="0" y="25936"/>
                          <a:pt x="25936" y="-128"/>
                          <a:pt x="68819" y="0"/>
                        </a:cubicBezTo>
                        <a:cubicBezTo>
                          <a:pt x="92444" y="257"/>
                          <a:pt x="108621" y="8346"/>
                          <a:pt x="117609" y="16820"/>
                        </a:cubicBezTo>
                        <a:moveTo>
                          <a:pt x="46094" y="62785"/>
                        </a:moveTo>
                        <a:cubicBezTo>
                          <a:pt x="46094" y="74084"/>
                          <a:pt x="48790" y="93600"/>
                          <a:pt x="67664" y="93600"/>
                        </a:cubicBezTo>
                        <a:cubicBezTo>
                          <a:pt x="83841" y="93600"/>
                          <a:pt x="89106" y="79862"/>
                          <a:pt x="89106" y="62272"/>
                        </a:cubicBezTo>
                        <a:cubicBezTo>
                          <a:pt x="89106" y="55338"/>
                          <a:pt x="88720" y="31842"/>
                          <a:pt x="67535" y="32613"/>
                        </a:cubicBezTo>
                        <a:cubicBezTo>
                          <a:pt x="49945" y="33126"/>
                          <a:pt x="46222" y="49689"/>
                          <a:pt x="46222" y="62785"/>
                        </a:cubicBezTo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350" b="0" i="0" u="none" strike="noStrike" cap="none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209" name="Google Shape;209;p24"/>
                  <p:cNvSpPr/>
                  <p:nvPr/>
                </p:nvSpPr>
                <p:spPr>
                  <a:xfrm>
                    <a:off x="11725131" y="6468542"/>
                    <a:ext cx="115988" cy="1063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110" h="116581" extrusionOk="0">
                        <a:moveTo>
                          <a:pt x="0" y="0"/>
                        </a:moveTo>
                        <a:lnTo>
                          <a:pt x="49047" y="0"/>
                        </a:lnTo>
                        <a:lnTo>
                          <a:pt x="58291" y="43269"/>
                        </a:lnTo>
                        <a:cubicBezTo>
                          <a:pt x="60730" y="57007"/>
                          <a:pt x="61244" y="60602"/>
                          <a:pt x="63298" y="78192"/>
                        </a:cubicBezTo>
                        <a:cubicBezTo>
                          <a:pt x="65096" y="62400"/>
                          <a:pt x="65738" y="58163"/>
                          <a:pt x="68948" y="41215"/>
                        </a:cubicBezTo>
                        <a:lnTo>
                          <a:pt x="78449" y="0"/>
                        </a:lnTo>
                        <a:lnTo>
                          <a:pt x="127110" y="0"/>
                        </a:lnTo>
                        <a:lnTo>
                          <a:pt x="88207" y="116582"/>
                        </a:lnTo>
                        <a:lnTo>
                          <a:pt x="39160" y="116582"/>
                        </a:lnTo>
                        <a:lnTo>
                          <a:pt x="257" y="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endParaRPr sz="1350" b="0" i="0" u="none" strike="noStrike" cap="none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</p:grpSp>
            <p:cxnSp>
              <p:nvCxnSpPr>
                <p:cNvPr id="210" name="Google Shape;210;p24"/>
                <p:cNvCxnSpPr/>
                <p:nvPr/>
              </p:nvCxnSpPr>
              <p:spPr>
                <a:xfrm>
                  <a:off x="9795894" y="6345238"/>
                  <a:ext cx="0" cy="3525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</p:cxnSp>
            <p:cxnSp>
              <p:nvCxnSpPr>
                <p:cNvPr id="211" name="Google Shape;211;p24"/>
                <p:cNvCxnSpPr/>
                <p:nvPr/>
              </p:nvCxnSpPr>
              <p:spPr>
                <a:xfrm>
                  <a:off x="10890620" y="6345238"/>
                  <a:ext cx="0" cy="3525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</p:cxnSp>
          </p:grpSp>
          <p:pic>
            <p:nvPicPr>
              <p:cNvPr id="212" name="Google Shape;212;p24"/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>
                <a:off x="3150511" y="1584214"/>
                <a:ext cx="779429" cy="18939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213" name="Google Shape;21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82988" y="4874119"/>
            <a:ext cx="603452" cy="1132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6219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Title Slide 3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5"/>
          <p:cNvSpPr txBox="1">
            <a:spLocks noGrp="1"/>
          </p:cNvSpPr>
          <p:nvPr>
            <p:ph type="ctrTitle"/>
          </p:nvPr>
        </p:nvSpPr>
        <p:spPr>
          <a:xfrm>
            <a:off x="78724" y="70342"/>
            <a:ext cx="7219200" cy="7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25"/>
          <p:cNvSpPr txBox="1">
            <a:spLocks noGrp="1"/>
          </p:cNvSpPr>
          <p:nvPr>
            <p:ph type="subTitle" idx="1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A1F2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8" name="Google Shape;218;p2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9" name="Google Shape;219;p25"/>
          <p:cNvSpPr txBox="1">
            <a:spLocks noGrp="1"/>
          </p:cNvSpPr>
          <p:nvPr>
            <p:ph type="sldNum" idx="12"/>
          </p:nvPr>
        </p:nvSpPr>
        <p:spPr>
          <a:xfrm>
            <a:off x="8855743" y="4852411"/>
            <a:ext cx="2166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73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735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735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735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735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735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735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735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735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735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8187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7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27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13" name="Google Shape;313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2015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1_Two Content"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3fb7797f9f0_0_1582"/>
          <p:cNvSpPr txBox="1">
            <a:spLocks noGrp="1"/>
          </p:cNvSpPr>
          <p:nvPr>
            <p:ph type="title"/>
          </p:nvPr>
        </p:nvSpPr>
        <p:spPr>
          <a:xfrm>
            <a:off x="78724" y="70342"/>
            <a:ext cx="8628900" cy="15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5" name="Google Shape;1045;g3fb7797f9f0_0_1582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6" name="Google Shape;1046;g3fb7797f9f0_0_1582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7" name="Google Shape;1047;g3fb7797f9f0_0_1582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8" name="Google Shape;1048;g3fb7797f9f0_0_1582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9" name="Google Shape;1049;g3fb7797f9f0_0_1582"/>
          <p:cNvSpPr txBox="1">
            <a:spLocks noGrp="1"/>
          </p:cNvSpPr>
          <p:nvPr>
            <p:ph type="sldNum" idx="12"/>
          </p:nvPr>
        </p:nvSpPr>
        <p:spPr>
          <a:xfrm>
            <a:off x="8855743" y="4852411"/>
            <a:ext cx="2166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735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8735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38735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8735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8735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8735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8735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735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735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735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3356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40F420-575F-6CA6-8308-D458D518A3B2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12 Marcador de texto">
            <a:extLst>
              <a:ext uri="{FF2B5EF4-FFF2-40B4-BE49-F238E27FC236}">
                <a16:creationId xmlns:a16="http://schemas.microsoft.com/office/drawing/2014/main" id="{88BD44D2-AAA3-D1D0-A05B-1A98B9CAB7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7951" y="200884"/>
            <a:ext cx="8589912" cy="354985"/>
          </a:xfrm>
          <a:prstGeom prst="rect">
            <a:avLst/>
          </a:prstGeom>
        </p:spPr>
        <p:txBody>
          <a:bodyPr lIns="90757" tIns="45336" rIns="90757" bIns="45336" anchor="ctr"/>
          <a:lstStyle>
            <a:lvl1pPr marL="0" algn="l" defTabSz="906370" rtl="0" eaLnBrk="1" latinLnBrk="0" hangingPunct="1">
              <a:buNone/>
              <a:defRPr lang="en-US" sz="2249" b="0" kern="1200" noProof="0" dirty="0" smtClean="0">
                <a:solidFill>
                  <a:schemeClr val="tx2"/>
                </a:solidFill>
                <a:latin typeface="Oswald" panose="02000503000000000000" pitchFamily="2" charset="0"/>
                <a:ea typeface="Roboto Light" panose="02000000000000000000" pitchFamily="2" charset="0"/>
                <a:cs typeface="Oswald" panose="02000503000000000000" pitchFamily="2" charset="0"/>
              </a:defRPr>
            </a:lvl1pPr>
          </a:lstStyle>
          <a:p>
            <a:pPr lvl="0"/>
            <a:r>
              <a:rPr lang="en-US" noProof="0" dirty="0"/>
              <a:t>YOUR TITLE GOES HERE</a:t>
            </a:r>
          </a:p>
        </p:txBody>
      </p:sp>
      <p:sp>
        <p:nvSpPr>
          <p:cNvPr id="5" name="12 Marcador de texto">
            <a:extLst>
              <a:ext uri="{FF2B5EF4-FFF2-40B4-BE49-F238E27FC236}">
                <a16:creationId xmlns:a16="http://schemas.microsoft.com/office/drawing/2014/main" id="{F9C6C43E-346D-D0EE-D46B-52C80CB9B8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7951" y="900144"/>
            <a:ext cx="2311982" cy="207425"/>
          </a:xfrm>
          <a:prstGeom prst="rect">
            <a:avLst/>
          </a:prstGeom>
        </p:spPr>
        <p:txBody>
          <a:bodyPr lIns="90757" tIns="45336" rIns="90757" bIns="45336" anchor="t"/>
          <a:lstStyle>
            <a:lvl1pPr marL="0" algn="l" defTabSz="906370" rtl="0" eaLnBrk="1" latinLnBrk="0" hangingPunct="1">
              <a:lnSpc>
                <a:spcPct val="125000"/>
              </a:lnSpc>
              <a:defRPr lang="en-US" sz="750" b="0" i="0" kern="1200" noProof="0" dirty="0" smtClean="0">
                <a:solidFill>
                  <a:schemeClr val="bg2"/>
                </a:solidFill>
                <a:latin typeface="PT Sans" panose="020B0503020203020204" pitchFamily="34" charset="0"/>
                <a:ea typeface="Roboto Light" panose="02000000000000000000" pitchFamily="2" charset="0"/>
                <a:cs typeface="PT Sans" panose="020B0503020203020204" pitchFamily="34" charset="0"/>
              </a:defRPr>
            </a:lvl1pPr>
          </a:lstStyle>
          <a:p>
            <a:pPr lvl="0"/>
            <a:r>
              <a:rPr lang="en-US" noProof="0"/>
              <a:t>Some subtitle text about your company</a:t>
            </a:r>
          </a:p>
        </p:txBody>
      </p:sp>
      <p:cxnSp>
        <p:nvCxnSpPr>
          <p:cNvPr id="6" name="18 Conector recto">
            <a:extLst>
              <a:ext uri="{FF2B5EF4-FFF2-40B4-BE49-F238E27FC236}">
                <a16:creationId xmlns:a16="http://schemas.microsoft.com/office/drawing/2014/main" id="{54A8E8E7-92A2-5A6B-B204-E1F9671F2CC3}"/>
              </a:ext>
            </a:extLst>
          </p:cNvPr>
          <p:cNvCxnSpPr/>
          <p:nvPr userDrawn="1"/>
        </p:nvCxnSpPr>
        <p:spPr>
          <a:xfrm>
            <a:off x="267951" y="728006"/>
            <a:ext cx="2311982" cy="0"/>
          </a:xfrm>
          <a:prstGeom prst="line">
            <a:avLst/>
          </a:prstGeom>
          <a:ln w="19050">
            <a:solidFill>
              <a:srgbClr val="CBD0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20 Rectángulo">
            <a:extLst>
              <a:ext uri="{FF2B5EF4-FFF2-40B4-BE49-F238E27FC236}">
                <a16:creationId xmlns:a16="http://schemas.microsoft.com/office/drawing/2014/main" id="{385D1554-98AC-F568-830A-105513760072}"/>
              </a:ext>
            </a:extLst>
          </p:cNvPr>
          <p:cNvSpPr/>
          <p:nvPr userDrawn="1"/>
        </p:nvSpPr>
        <p:spPr bwMode="auto">
          <a:xfrm>
            <a:off x="267951" y="715858"/>
            <a:ext cx="772714" cy="242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</p:spTree>
    <p:extLst>
      <p:ext uri="{BB962C8B-B14F-4D97-AF65-F5344CB8AC3E}">
        <p14:creationId xmlns:p14="http://schemas.microsoft.com/office/powerpoint/2010/main" val="29219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3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33D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hyperlink" Target="https://prehospitaltransfusion.org/" TargetMode="External"/><Relationship Id="rId4" Type="http://schemas.openxmlformats.org/officeDocument/2006/relationships/image" Target="../media/image47.png"/><Relationship Id="rId9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9.jp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abs/pii/S0002961025003538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2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6.jp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ems.gov/" TargetMode="External"/><Relationship Id="rId3" Type="http://schemas.openxmlformats.org/officeDocument/2006/relationships/image" Target="../media/image6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465E5-8EF2-333A-E0CF-0FBD402DB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Blood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7F508-6BCA-F20F-AD54-F3D1B4A69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49077"/>
            <a:ext cx="8305800" cy="1125537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Moderator: </a:t>
            </a:r>
            <a:r>
              <a:rPr lang="de-DE" dirty="0"/>
              <a:t>Peter E. Fischer, MD, MS, NRP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700" dirty="0">
                <a:solidFill>
                  <a:srgbClr val="FFFFFF"/>
                </a:solidFill>
              </a:rPr>
              <a:t>Chair, Systems Program Area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COT Member Meeting at ACS Clinical Congress  ·  Saturday, September 26, 2026  ·  3:00 PM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00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84622B20-5EFC-2B22-A27F-78061BC19F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186670"/>
              </p:ext>
            </p:extLst>
          </p:nvPr>
        </p:nvGraphicFramePr>
        <p:xfrm>
          <a:off x="647700" y="133350"/>
          <a:ext cx="7848600" cy="42571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4000">
                  <a:extLst>
                    <a:ext uri="{9D8B030D-6E8A-4147-A177-3AD203B41FA5}">
                      <a16:colId xmlns:a16="http://schemas.microsoft.com/office/drawing/2014/main" val="2858240801"/>
                    </a:ext>
                  </a:extLst>
                </a:gridCol>
                <a:gridCol w="3880217">
                  <a:extLst>
                    <a:ext uri="{9D8B030D-6E8A-4147-A177-3AD203B41FA5}">
                      <a16:colId xmlns:a16="http://schemas.microsoft.com/office/drawing/2014/main" val="3171058369"/>
                    </a:ext>
                  </a:extLst>
                </a:gridCol>
                <a:gridCol w="2774383">
                  <a:extLst>
                    <a:ext uri="{9D8B030D-6E8A-4147-A177-3AD203B41FA5}">
                      <a16:colId xmlns:a16="http://schemas.microsoft.com/office/drawing/2014/main" val="1864483075"/>
                    </a:ext>
                  </a:extLst>
                </a:gridCol>
              </a:tblGrid>
              <a:tr h="3061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Speaker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Topic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44601514"/>
                  </a:ext>
                </a:extLst>
              </a:tr>
              <a:tr h="7264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Systems Program Area Chair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Peter Fischer MD, MS, NRP, FACS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</a:rPr>
                        <a:t>Session Introduction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2129707"/>
                  </a:ext>
                </a:extLst>
              </a:tr>
              <a:tr h="5989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EMS Program Area Chair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Carlos H. Palacio, MD, FACS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State of Prehospital Blood Programs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9426675"/>
                  </a:ext>
                </a:extLst>
              </a:tr>
              <a:tr h="7264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PIPS Program Area Chair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</a:rPr>
                        <a:t>Bryce Robinson, MD, MS, FACS, FCCM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</a:rPr>
                        <a:t>Transfusion Guidelines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3756314"/>
                  </a:ext>
                </a:extLst>
              </a:tr>
              <a:tr h="6266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NHTSA Office of EMS Director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 err="1">
                          <a:effectLst/>
                        </a:rPr>
                        <a:t>Gamunu</a:t>
                      </a:r>
                      <a:r>
                        <a:rPr lang="en-US" sz="2000" dirty="0">
                          <a:effectLst/>
                        </a:rPr>
                        <a:t> Wijetunga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EMS and Prehospital Blood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6449186"/>
                  </a:ext>
                </a:extLst>
              </a:tr>
              <a:tr h="7264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Blood Centers of America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President/CEO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Bill Block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</a:rPr>
                        <a:t>Vulnerabilities in Blood Supply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8012357"/>
                  </a:ext>
                </a:extLst>
              </a:tr>
              <a:tr h="4799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Systems Program Area Chair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Peter Fischer MD, MS, NRP, FACS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Questions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6024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1001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465E5-8EF2-333A-E0CF-0FBD402DB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Carlos H. Palacio, MD, FACS</a:t>
            </a:r>
            <a:br>
              <a:rPr lang="en-US" dirty="0"/>
            </a:br>
            <a:r>
              <a:rPr lang="en-US" sz="2700" dirty="0"/>
              <a:t>Chair for the Southern Texas Committee on Trauma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7F508-6BCA-F20F-AD54-F3D1B4A69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of Prehospital Whole Blood Program</a:t>
            </a:r>
          </a:p>
        </p:txBody>
      </p:sp>
    </p:spTree>
    <p:extLst>
      <p:ext uri="{BB962C8B-B14F-4D97-AF65-F5344CB8AC3E}">
        <p14:creationId xmlns:p14="http://schemas.microsoft.com/office/powerpoint/2010/main" val="596717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85330-00CB-D021-31EF-3F1FBD557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85328"/>
            <a:ext cx="8229600" cy="620712"/>
          </a:xfrm>
        </p:spPr>
        <p:txBody>
          <a:bodyPr/>
          <a:lstStyle/>
          <a:p>
            <a:pPr algn="ctr"/>
            <a:r>
              <a:rPr lang="en-US" dirty="0"/>
              <a:t>NO DISCLOSURES </a:t>
            </a:r>
          </a:p>
        </p:txBody>
      </p:sp>
    </p:spTree>
    <p:extLst>
      <p:ext uri="{BB962C8B-B14F-4D97-AF65-F5344CB8AC3E}">
        <p14:creationId xmlns:p14="http://schemas.microsoft.com/office/powerpoint/2010/main" val="1637555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C4494-E706-4F75-CD04-1B82AD8D5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</p:spPr>
        <p:txBody>
          <a:bodyPr>
            <a:normAutofit/>
          </a:bodyPr>
          <a:lstStyle/>
          <a:p>
            <a:r>
              <a:rPr lang="en-US" dirty="0"/>
              <a:t>Prehospital whole blood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56BF14E-4C5B-58A0-D8D4-5F78E38D02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1357" y="1018381"/>
            <a:ext cx="7441286" cy="3106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1715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6BD78-A0BD-26D2-3A9C-8CEBBE40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</p:spPr>
        <p:txBody>
          <a:bodyPr>
            <a:normAutofit/>
          </a:bodyPr>
          <a:lstStyle/>
          <a:p>
            <a:r>
              <a:rPr lang="en-US" dirty="0"/>
              <a:t>Prehospital whole blood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92EA74-D377-A047-6890-1B16CBFCCD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46"/>
          <a:stretch>
            <a:fillRect/>
          </a:stretch>
        </p:blipFill>
        <p:spPr>
          <a:xfrm>
            <a:off x="457200" y="1018381"/>
            <a:ext cx="8229600" cy="3106737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D06379-74C3-4D5F-4DAA-8682C064F4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547" y="6397234"/>
            <a:ext cx="1983837" cy="19838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9F6EF2-457C-5418-06C9-695F776DCC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947" y="6549634"/>
            <a:ext cx="1983837" cy="19838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7A1166-B65F-9915-E788-667659999E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347" y="6702034"/>
            <a:ext cx="1983837" cy="19838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8451E5-EC53-1E55-E39E-B07A260EEB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747" y="6854434"/>
            <a:ext cx="1983837" cy="198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51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FF2F5-B624-3427-780C-69CBDF7DF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Prehospital whole blood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4508BC-161C-A166-1B49-E9E74161D5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1" t="21504" r="5263" b="12502"/>
          <a:stretch>
            <a:fillRect/>
          </a:stretch>
        </p:blipFill>
        <p:spPr>
          <a:xfrm>
            <a:off x="874558" y="1017588"/>
            <a:ext cx="7394884" cy="310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89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C9DEA-9377-A324-BA52-A0B5E76F6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Prehospital blood Efficacy Landscape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C2AC1C9-56B7-3D19-C1C1-E911B90E5F0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1000" y="1017588"/>
          <a:ext cx="8305800" cy="341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1681593899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69836025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910827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Trial/Study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3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PAMPer</a:t>
                      </a:r>
                      <a:r>
                        <a:rPr lang="en-US" sz="1600" dirty="0"/>
                        <a:t> Trial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Thawed Plasma Vs. Crystalloid (Air Transport)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Decreased 24-hour and 30-day mortality.</a:t>
                      </a:r>
                    </a:p>
                    <a:p>
                      <a:r>
                        <a:rPr lang="en-US" sz="1600" dirty="0"/>
                        <a:t>Lower Prothrombin time ratio.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10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COMBAT Trial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Thawed Plasma Vs. Crystalloid (Ground Transport)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Stopped for futility. No mortality benefit at 28D for plasma alone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55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RePHILL</a:t>
                      </a:r>
                      <a:r>
                        <a:rPr lang="en-US" sz="1600" dirty="0"/>
                        <a:t> trial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RBC + Lyophilized Plasma Vs. Saline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 difference in primary composite outcome, but limited by incomplete enrollment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96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PAMPer</a:t>
                      </a:r>
                      <a:r>
                        <a:rPr lang="en-US" sz="1600" dirty="0"/>
                        <a:t> Secondary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RBC’s alone or RBC + Plasma Vs. Crystalloids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Decreased 30-day morality. Highest survival benefit in the RBC + Plasma Cohort.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010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040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113B7-F75D-11F0-8CB8-8E8EC8FB6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Prehospital whole blood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14BC97-B462-0F5C-B8E4-874A09BE2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971550"/>
            <a:ext cx="8229600" cy="22887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7C4C88-4479-5B86-DE6F-20780B765CFE}"/>
              </a:ext>
            </a:extLst>
          </p:cNvPr>
          <p:cNvSpPr txBox="1"/>
          <p:nvPr/>
        </p:nvSpPr>
        <p:spPr>
          <a:xfrm>
            <a:off x="304800" y="3486150"/>
            <a:ext cx="8534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Clinical interpretation </a:t>
            </a:r>
          </a:p>
          <a:p>
            <a:r>
              <a:rPr lang="en-US" sz="16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Do not confuse “whole blood not superior to components” with “ Prehospital blood is not beneficial </a:t>
            </a:r>
          </a:p>
        </p:txBody>
      </p:sp>
    </p:spTree>
    <p:extLst>
      <p:ext uri="{BB962C8B-B14F-4D97-AF65-F5344CB8AC3E}">
        <p14:creationId xmlns:p14="http://schemas.microsoft.com/office/powerpoint/2010/main" val="882654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94C97-C9B9-7227-E8D6-D007CF107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</p:spPr>
        <p:txBody>
          <a:bodyPr>
            <a:normAutofit/>
          </a:bodyPr>
          <a:lstStyle/>
          <a:p>
            <a:r>
              <a:rPr lang="en-US" dirty="0"/>
              <a:t>Prehospital whole blood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FA3AEBF-CD25-A71A-61D9-8CA1980D2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09800" y="734020"/>
            <a:ext cx="4314912" cy="3106737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802053-F258-D6DB-A4E1-EAAC9C38C53D}"/>
              </a:ext>
            </a:extLst>
          </p:cNvPr>
          <p:cNvSpPr txBox="1"/>
          <p:nvPr/>
        </p:nvSpPr>
        <p:spPr>
          <a:xfrm>
            <a:off x="304800" y="3486150"/>
            <a:ext cx="8534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Clinical interpretation </a:t>
            </a:r>
          </a:p>
          <a:p>
            <a:r>
              <a:rPr lang="en-US" sz="1600" dirty="0"/>
              <a:t>The use of whole blood for prehospital transfusion did not result in lower 30-day mortality than the use of blood components</a:t>
            </a:r>
          </a:p>
        </p:txBody>
      </p:sp>
    </p:spTree>
    <p:extLst>
      <p:ext uri="{BB962C8B-B14F-4D97-AF65-F5344CB8AC3E}">
        <p14:creationId xmlns:p14="http://schemas.microsoft.com/office/powerpoint/2010/main" val="1963751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611AB-2CFF-1E87-9D93-F6A4A4F3F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C249FD-F25F-A9F8-F1FC-6D846102A1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U.S Pragmatic Phase 3 trial</a:t>
            </a:r>
          </a:p>
          <a:p>
            <a:r>
              <a:rPr lang="en-US" dirty="0"/>
              <a:t>NEJM, 2026 </a:t>
            </a:r>
          </a:p>
          <a:p>
            <a:endParaRPr lang="en-US" dirty="0"/>
          </a:p>
          <a:p>
            <a:r>
              <a:rPr lang="en-US" sz="1600" dirty="0"/>
              <a:t>Whole blood Vs As-indicated components, tested across 44 air-medical bases nationwide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44852-BA2C-2551-3A3F-45CDFC4258E9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US" dirty="0"/>
              <a:t>UK </a:t>
            </a:r>
            <a:r>
              <a:rPr lang="en-US" dirty="0" err="1"/>
              <a:t>SWiFT</a:t>
            </a:r>
            <a:r>
              <a:rPr lang="en-US" dirty="0"/>
              <a:t> trial </a:t>
            </a:r>
          </a:p>
          <a:p>
            <a:r>
              <a:rPr lang="en-US" dirty="0"/>
              <a:t>NEJM, 2026</a:t>
            </a:r>
          </a:p>
          <a:p>
            <a:endParaRPr lang="en-US" dirty="0"/>
          </a:p>
          <a:p>
            <a:r>
              <a:rPr lang="en-US" sz="1600" dirty="0"/>
              <a:t>Two units of whole blood was not superior to standard component care for death or massive transfusion inn Traumatic hemorrhage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D4BC41-84F8-05DC-FF42-8D36BD541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2026 Landmark Trials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FB865A7C-B5FD-A78C-53B5-29B981C68624}"/>
              </a:ext>
            </a:extLst>
          </p:cNvPr>
          <p:cNvSpPr txBox="1">
            <a:spLocks/>
          </p:cNvSpPr>
          <p:nvPr/>
        </p:nvSpPr>
        <p:spPr>
          <a:xfrm>
            <a:off x="457200" y="3257550"/>
            <a:ext cx="8229600" cy="6207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Bottom Line</a:t>
            </a:r>
          </a:p>
          <a:p>
            <a:r>
              <a:rPr lang="en-US" sz="1400" dirty="0"/>
              <a:t>Both trials support equipoise between whole blood and components – protocol should favor whichever product is available and get to the patient faster </a:t>
            </a:r>
          </a:p>
        </p:txBody>
      </p:sp>
    </p:spTree>
    <p:extLst>
      <p:ext uri="{BB962C8B-B14F-4D97-AF65-F5344CB8AC3E}">
        <p14:creationId xmlns:p14="http://schemas.microsoft.com/office/powerpoint/2010/main" val="4128835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78BC2E-F0B9-6EBF-E50B-0A94C6620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"/>
            <a:ext cx="9144000" cy="4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82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8A994-6780-B0C9-438C-2F14E4510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programs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CFDEA8-86F4-3A4E-BF7D-49C8A7DCA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895351"/>
            <a:ext cx="6019800" cy="31688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4506BB-E3DE-F65C-71DF-C057F35B0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900" y="3098544"/>
            <a:ext cx="1562100" cy="9656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BCCCE4-C594-9D7A-61B2-A64D4DAF6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06781"/>
            <a:ext cx="1562100" cy="23288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133E2D1-F47F-BCEC-7B77-8396DCE99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883106"/>
            <a:ext cx="1562100" cy="11811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434011A-90C8-055F-D16E-31C3A15D44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1900" y="895351"/>
            <a:ext cx="1562100" cy="22031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2A18F0-312C-3628-01B2-DD8DC72C81FB}"/>
              </a:ext>
            </a:extLst>
          </p:cNvPr>
          <p:cNvSpPr txBox="1"/>
          <p:nvPr/>
        </p:nvSpPr>
        <p:spPr>
          <a:xfrm>
            <a:off x="3657600" y="883921"/>
            <a:ext cx="5486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schemeClr val="accent2"/>
                </a:solidFill>
              </a:rPr>
              <a:t>www.prehospitaltransfusion.org</a:t>
            </a:r>
            <a:endParaRPr lang="en-US" sz="4000" i="1" dirty="0">
              <a:solidFill>
                <a:schemeClr val="accent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2A69A5-FBA2-D328-9105-FE2EA7F971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1337" y="56333"/>
            <a:ext cx="2214563" cy="82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43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423FF-310E-5713-816F-00858114E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Prehospital whole blood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C45B0-690A-75D0-8104-CE56DB42C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Major Challenges </a:t>
            </a:r>
          </a:p>
          <a:p>
            <a:pPr marL="457200" indent="-457200">
              <a:buAutoNum type="arabicPeriod"/>
            </a:pPr>
            <a:r>
              <a:rPr lang="en-US" sz="2400" dirty="0"/>
              <a:t>EMS reimbursement based on transportation to ED</a:t>
            </a:r>
          </a:p>
          <a:p>
            <a:pPr lvl="1"/>
            <a:r>
              <a:rPr lang="en-US" dirty="0"/>
              <a:t>	</a:t>
            </a:r>
            <a:r>
              <a:rPr lang="en-US" sz="2000" dirty="0"/>
              <a:t>Mileage and level of care based. TRICARE</a:t>
            </a:r>
          </a:p>
          <a:p>
            <a:pPr marL="457200" indent="-457200">
              <a:buAutoNum type="arabicPeriod"/>
            </a:pPr>
            <a:r>
              <a:rPr lang="en-US" sz="2400" dirty="0"/>
              <a:t>CMS Regulatory modification for ground ambulances</a:t>
            </a:r>
          </a:p>
          <a:p>
            <a:pPr lvl="1"/>
            <a:r>
              <a:rPr lang="en-US" dirty="0"/>
              <a:t>	</a:t>
            </a:r>
            <a:r>
              <a:rPr lang="en-US" sz="2000" dirty="0"/>
              <a:t>Blood added to ALS / no additional reimbursement </a:t>
            </a:r>
          </a:p>
          <a:p>
            <a:pPr marL="457200" indent="-457200">
              <a:buAutoNum type="arabicPeriod"/>
            </a:pPr>
            <a:r>
              <a:rPr lang="en-US" sz="2400" dirty="0"/>
              <a:t>Hospital transfusion committee participation </a:t>
            </a:r>
          </a:p>
          <a:p>
            <a:pPr lvl="1"/>
            <a:r>
              <a:rPr lang="en-US" dirty="0"/>
              <a:t>	</a:t>
            </a:r>
            <a:r>
              <a:rPr lang="en-US" sz="2000" dirty="0"/>
              <a:t>Trauma surgeons influence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711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EB866-AAE0-3DFB-DCF3-E3FC1F6FA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BF900-640E-11C1-C0AA-B420DC9DD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670"/>
            <a:ext cx="9144000" cy="44032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9831E0-035F-1E15-7DB1-43A3275E5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575" y="346828"/>
            <a:ext cx="1800225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209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8210D-4203-A4E9-4A51-6796C316C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" y="270827"/>
            <a:ext cx="8229600" cy="620712"/>
          </a:xfrm>
        </p:spPr>
        <p:txBody>
          <a:bodyPr/>
          <a:lstStyle/>
          <a:p>
            <a:r>
              <a:rPr lang="en-US" dirty="0"/>
              <a:t>What Remains Unsettled? 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8B95A1D-CE73-528A-5509-37F6E38D6BB6}"/>
              </a:ext>
            </a:extLst>
          </p:cNvPr>
          <p:cNvSpPr/>
          <p:nvPr/>
        </p:nvSpPr>
        <p:spPr>
          <a:xfrm>
            <a:off x="137160" y="104775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 blood vs. balanced components</a:t>
            </a:r>
            <a:endParaRPr lang="en-US" sz="135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BE742793-7D00-C7CD-9C11-6B0B187A95A1}"/>
              </a:ext>
            </a:extLst>
          </p:cNvPr>
          <p:cNvSpPr/>
          <p:nvPr/>
        </p:nvSpPr>
        <p:spPr>
          <a:xfrm>
            <a:off x="3208020" y="1047750"/>
            <a:ext cx="56083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Recent randomized trials do not show clear superiority of 1–2 units of whole blood.</a:t>
            </a:r>
            <a:endParaRPr lang="en-US" sz="12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BBDE94EA-63A6-1012-B504-2493B0FB51F8}"/>
              </a:ext>
            </a:extLst>
          </p:cNvPr>
          <p:cNvSpPr/>
          <p:nvPr/>
        </p:nvSpPr>
        <p:spPr>
          <a:xfrm>
            <a:off x="137160" y="1687830"/>
            <a:ext cx="28727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 and timing</a:t>
            </a:r>
            <a:endParaRPr lang="en-US" sz="135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5E9D00D3-EEF9-F3A2-E8D4-5279A201FAFF}"/>
              </a:ext>
            </a:extLst>
          </p:cNvPr>
          <p:cNvSpPr/>
          <p:nvPr/>
        </p:nvSpPr>
        <p:spPr>
          <a:xfrm>
            <a:off x="3200400" y="1687830"/>
            <a:ext cx="56083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 may depend more on how early blood is given — and whether enough is given — than on product label alone.</a:t>
            </a:r>
            <a:endParaRPr lang="en-US" sz="120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3E767673-41BC-EEE8-9044-70598EC538D1}"/>
              </a:ext>
            </a:extLst>
          </p:cNvPr>
          <p:cNvSpPr/>
          <p:nvPr/>
        </p:nvSpPr>
        <p:spPr>
          <a:xfrm>
            <a:off x="137160" y="2495551"/>
            <a:ext cx="17297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and cost</a:t>
            </a:r>
            <a:endParaRPr lang="en-US" sz="135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794DAD11-8670-062B-D89F-5FBF2C1564AE}"/>
              </a:ext>
            </a:extLst>
          </p:cNvPr>
          <p:cNvSpPr/>
          <p:nvPr/>
        </p:nvSpPr>
        <p:spPr>
          <a:xfrm>
            <a:off x="3162300" y="2419350"/>
            <a:ext cx="55245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scale-up could require substantial new LTOWB donor recruitment; rotation models are critical to stewardship.</a:t>
            </a:r>
            <a:endParaRPr lang="en-US" sz="12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60C78EF-C2F1-67BA-5F26-1A5746278FC3}"/>
              </a:ext>
            </a:extLst>
          </p:cNvPr>
          <p:cNvSpPr/>
          <p:nvPr/>
        </p:nvSpPr>
        <p:spPr>
          <a:xfrm>
            <a:off x="822960" y="470916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</a:t>
            </a:r>
            <a:endParaRPr lang="en-US" sz="135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7AF913F7-8919-617F-FFC3-5636D756C836}"/>
              </a:ext>
            </a:extLst>
          </p:cNvPr>
          <p:cNvSpPr/>
          <p:nvPr/>
        </p:nvSpPr>
        <p:spPr>
          <a:xfrm>
            <a:off x="137160" y="3303272"/>
            <a:ext cx="13944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</a:t>
            </a:r>
            <a:endParaRPr lang="en-US" sz="1350" dirty="0"/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B0C1AE53-1B66-E9BD-F864-F9D41982E512}"/>
              </a:ext>
            </a:extLst>
          </p:cNvPr>
          <p:cNvSpPr/>
          <p:nvPr/>
        </p:nvSpPr>
        <p:spPr>
          <a:xfrm>
            <a:off x="3162300" y="3307082"/>
            <a:ext cx="5775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and long-transport regions may have the most to gain yet face the hardest logistics.</a:t>
            </a:r>
            <a:endParaRPr lang="en-US" sz="1200" dirty="0"/>
          </a:p>
        </p:txBody>
      </p:sp>
      <p:sp>
        <p:nvSpPr>
          <p:cNvPr id="23" name="Text 18">
            <a:extLst>
              <a:ext uri="{FF2B5EF4-FFF2-40B4-BE49-F238E27FC236}">
                <a16:creationId xmlns:a16="http://schemas.microsoft.com/office/drawing/2014/main" id="{3D1D3AE5-A3DC-AA74-10DC-11B2B550F03A}"/>
              </a:ext>
            </a:extLst>
          </p:cNvPr>
          <p:cNvSpPr/>
          <p:nvPr/>
        </p:nvSpPr>
        <p:spPr>
          <a:xfrm>
            <a:off x="198120" y="3477581"/>
            <a:ext cx="8610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i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The next frontier is not “Can EMS give blood?” — it is “Can we deliver it reliably, early, and equitably?”</a:t>
            </a:r>
            <a:endParaRPr lang="en-US" sz="1450" dirty="0"/>
          </a:p>
        </p:txBody>
      </p:sp>
      <p:sp>
        <p:nvSpPr>
          <p:cNvPr id="27" name="Text 19">
            <a:extLst>
              <a:ext uri="{FF2B5EF4-FFF2-40B4-BE49-F238E27FC236}">
                <a16:creationId xmlns:a16="http://schemas.microsoft.com/office/drawing/2014/main" id="{04473638-6E4F-BB55-82D0-1457359FB628}"/>
              </a:ext>
            </a:extLst>
          </p:cNvPr>
          <p:cNvSpPr/>
          <p:nvPr/>
        </p:nvSpPr>
        <p:spPr>
          <a:xfrm>
            <a:off x="4897279" y="3977642"/>
            <a:ext cx="4038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CREDIT-EMS 2025; NEJM 2026 trials; Transfusion 2026 scaling model</a:t>
            </a:r>
            <a:endParaRPr lang="en-US" sz="950" dirty="0"/>
          </a:p>
        </p:txBody>
      </p:sp>
    </p:spTree>
    <p:extLst>
      <p:ext uri="{BB962C8B-B14F-4D97-AF65-F5344CB8AC3E}">
        <p14:creationId xmlns:p14="http://schemas.microsoft.com/office/powerpoint/2010/main" val="238272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ABB23-12D0-4867-890E-08BF002C4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in 2026 ?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B191D94-D4D0-F301-5FF6-EE89708F12B6}"/>
              </a:ext>
            </a:extLst>
          </p:cNvPr>
          <p:cNvSpPr txBox="1"/>
          <p:nvPr/>
        </p:nvSpPr>
        <p:spPr>
          <a:xfrm>
            <a:off x="438150" y="104775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722C1AAB-AF48-65C0-8903-F64BEC551F98}"/>
              </a:ext>
            </a:extLst>
          </p:cNvPr>
          <p:cNvSpPr txBox="1"/>
          <p:nvPr/>
        </p:nvSpPr>
        <p:spPr>
          <a:xfrm>
            <a:off x="1143000" y="1093470"/>
            <a:ext cx="381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Prehospital blood is becoming mainstream.</a:t>
            </a:r>
            <a:endParaRPr lang="en-US" sz="155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8D6FA64C-93C6-6A1D-F538-CFF7EB59A0BC}"/>
              </a:ext>
            </a:extLst>
          </p:cNvPr>
          <p:cNvSpPr txBox="1"/>
          <p:nvPr/>
        </p:nvSpPr>
        <p:spPr>
          <a:xfrm>
            <a:off x="1143000" y="1383029"/>
            <a:ext cx="533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use is rising quickly, but most EMS agencies still do not carry it.</a:t>
            </a:r>
            <a:endParaRPr lang="en-US" sz="1250" dirty="0">
              <a:solidFill>
                <a:schemeClr val="accent1"/>
              </a:solidFill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239406EA-FACB-0377-50DF-26BB9D069456}"/>
              </a:ext>
            </a:extLst>
          </p:cNvPr>
          <p:cNvSpPr txBox="1"/>
          <p:nvPr/>
        </p:nvSpPr>
        <p:spPr>
          <a:xfrm>
            <a:off x="438150" y="211455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13789BBD-C7A7-3679-E0C6-9A13F2CCE265}"/>
              </a:ext>
            </a:extLst>
          </p:cNvPr>
          <p:cNvSpPr txBox="1"/>
          <p:nvPr/>
        </p:nvSpPr>
        <p:spPr>
          <a:xfrm>
            <a:off x="1143000" y="216027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LTOWB is operationally attractive, re imbursement challenge still present.</a:t>
            </a:r>
            <a:endParaRPr lang="en-US" sz="1550" dirty="0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D394F7E9-A1CA-A08A-476F-F6F0D58C94F6}"/>
              </a:ext>
            </a:extLst>
          </p:cNvPr>
          <p:cNvSpPr txBox="1"/>
          <p:nvPr/>
        </p:nvSpPr>
        <p:spPr>
          <a:xfrm>
            <a:off x="1143000" y="2495074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product delivers RBCs, plasma and platelets; current guidance favors LTOWB when available</a:t>
            </a:r>
            <a:r>
              <a:rPr lang="en-US" sz="1250" dirty="0">
                <a:solidFill>
                  <a:srgbClr val="E8D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1A7E57F9-E684-66CF-AD19-8BF172462F50}"/>
              </a:ext>
            </a:extLst>
          </p:cNvPr>
          <p:cNvSpPr txBox="1"/>
          <p:nvPr/>
        </p:nvSpPr>
        <p:spPr>
          <a:xfrm>
            <a:off x="454819" y="325755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F04A302F-DF05-FFE4-10D5-5D4EB2B9DAB9}"/>
              </a:ext>
            </a:extLst>
          </p:cNvPr>
          <p:cNvSpPr txBox="1"/>
          <p:nvPr/>
        </p:nvSpPr>
        <p:spPr>
          <a:xfrm>
            <a:off x="1143000" y="325755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Superiority over components is not proven.</a:t>
            </a:r>
            <a:endParaRPr lang="en-US" sz="1550" dirty="0"/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6DE18459-41A8-BA33-8E08-19EC977BBDC0}"/>
              </a:ext>
            </a:extLst>
          </p:cNvPr>
          <p:cNvSpPr txBox="1"/>
          <p:nvPr/>
        </p:nvSpPr>
        <p:spPr>
          <a:xfrm>
            <a:off x="1143000" y="3562826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Recent RCTs support equipoise between whole blood and component-based prehospital transfusion</a:t>
            </a:r>
            <a:r>
              <a:rPr lang="en-US" sz="1250" dirty="0">
                <a:solidFill>
                  <a:srgbClr val="E8D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321742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13400-8D0E-4F1F-DA18-B18B7F46D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14550"/>
            <a:ext cx="8229600" cy="620712"/>
          </a:xfrm>
        </p:spPr>
        <p:txBody>
          <a:bodyPr/>
          <a:lstStyle/>
          <a:p>
            <a:pPr algn="ctr"/>
            <a:r>
              <a:rPr lang="en-US" dirty="0"/>
              <a:t>THANK YOU SO MUCH !</a:t>
            </a:r>
          </a:p>
        </p:txBody>
      </p:sp>
    </p:spTree>
    <p:extLst>
      <p:ext uri="{BB962C8B-B14F-4D97-AF65-F5344CB8AC3E}">
        <p14:creationId xmlns:p14="http://schemas.microsoft.com/office/powerpoint/2010/main" val="2033322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465E5-8EF2-333A-E0CF-0FBD402DB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Transfusion Best Practice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7F508-6BCA-F20F-AD54-F3D1B4A69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Bryce Robinson, MD, FACS, FCCM; PIPS Chair</a:t>
            </a:r>
          </a:p>
        </p:txBody>
      </p:sp>
    </p:spTree>
    <p:extLst>
      <p:ext uri="{BB962C8B-B14F-4D97-AF65-F5344CB8AC3E}">
        <p14:creationId xmlns:p14="http://schemas.microsoft.com/office/powerpoint/2010/main" val="1082004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85330-00CB-D021-31EF-3F1FBD557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AE9F2-5040-A27E-3857-A5470CDE4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2880298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F21F9D35-A8B9-B83B-5E14-FC3A5AEBB8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135379"/>
            <a:ext cx="2880753" cy="2509044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525E306-DCEF-4029-607B-F111D8433DC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7200" y="883921"/>
            <a:ext cx="5867400" cy="31242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Expansion of the 2014 “Massive Transfusion in Trauma” BPG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Expert Panel Leads:	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Matthew Neal, MD, FACS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John Hess, MD, MPH, FACP, FAAAS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Panel of 30+ to include surgeons (adult and pediatric), blood bankers, and nurse leaders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Release at TQIP 2026 (Anaheim, 11/13)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817B4E-1679-D267-990C-DD421BF37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Best Practice Guideline: Transfusion in Trauma</a:t>
            </a:r>
          </a:p>
        </p:txBody>
      </p:sp>
    </p:spTree>
    <p:extLst>
      <p:ext uri="{BB962C8B-B14F-4D97-AF65-F5344CB8AC3E}">
        <p14:creationId xmlns:p14="http://schemas.microsoft.com/office/powerpoint/2010/main" val="1201835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2B192-D4E9-D036-34EF-A48134A97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556" y="872491"/>
            <a:ext cx="5546643" cy="31242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Scalable guideline for all centers caring for the injured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Much more than an “MTP guideline”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Consideration of special populations (pediatrics and geriatrics)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Alignment with “Resources for Optimal Care” documents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Implementation and integration into centers’ education and PIPS plans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348F5C-84FE-E50B-6A54-D02694E1B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BPG Transfusion in Trauma - Focus</a:t>
            </a:r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37738B56-EFF7-7147-9303-15F8196F5840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058" y="819150"/>
            <a:ext cx="2587098" cy="337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613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D17B31-134E-14C7-1FE5-AE399F294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</p:spPr>
        <p:txBody>
          <a:bodyPr>
            <a:normAutofit/>
          </a:bodyPr>
          <a:lstStyle/>
          <a:p>
            <a:r>
              <a:rPr lang="en-US" dirty="0"/>
              <a:t>BPG Transfusion in Trauma - Contents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AD0B4C-23AA-CD1A-6BE1-78B34732DC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83"/>
          <a:stretch>
            <a:fillRect/>
          </a:stretch>
        </p:blipFill>
        <p:spPr>
          <a:xfrm>
            <a:off x="457200" y="898779"/>
            <a:ext cx="8229600" cy="2282571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255558-A0EE-5D4C-C44C-88459E0B4E80}"/>
              </a:ext>
            </a:extLst>
          </p:cNvPr>
          <p:cNvSpPr txBox="1"/>
          <p:nvPr/>
        </p:nvSpPr>
        <p:spPr>
          <a:xfrm>
            <a:off x="685800" y="310515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Initiating Transfusion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Blood and Hemostatic Adjuncts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Special Patient Considerations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Medical Oversight</a:t>
            </a: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299D06-0DEC-6D24-7979-C2F7EC82E59C}"/>
              </a:ext>
            </a:extLst>
          </p:cNvPr>
          <p:cNvSpPr txBox="1"/>
          <p:nvPr/>
        </p:nvSpPr>
        <p:spPr>
          <a:xfrm>
            <a:off x="3200400" y="310515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Massive Hemorrhage Protocols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Hemostatic Adjuncts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Laboratory Evaluation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MHP Cessation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285011-9F37-5995-3395-13CB14759BA2}"/>
              </a:ext>
            </a:extLst>
          </p:cNvPr>
          <p:cNvSpPr txBox="1"/>
          <p:nvPr/>
        </p:nvSpPr>
        <p:spPr>
          <a:xfrm>
            <a:off x="5741126" y="3168043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Transfusion Triggers after Hemostasis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Special Patient Considerations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63B7F1-ADED-0289-6DF7-31022C3E841B}"/>
              </a:ext>
            </a:extLst>
          </p:cNvPr>
          <p:cNvSpPr/>
          <p:nvPr/>
        </p:nvSpPr>
        <p:spPr>
          <a:xfrm>
            <a:off x="533400" y="1082248"/>
            <a:ext cx="2667000" cy="3013502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86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489813E-E10D-158B-620F-8453B86B4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BPG Transfusion in Trauma - Transfusion </a:t>
            </a:r>
            <a:r>
              <a:rPr lang="en-US" sz="2800" dirty="0" err="1"/>
              <a:t>Svcs</a:t>
            </a:r>
            <a:endParaRPr lang="en-US" sz="2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00A9BD-8913-E60F-CDF0-2E403159A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2813"/>
            <a:ext cx="5410200" cy="310673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chemeClr val="tx2"/>
                </a:solidFill>
              </a:rPr>
              <a:t>Needed collaboration between Transfusion Medicine, Trauma Support Services, and the Trauma Team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2"/>
                </a:solidFill>
              </a:rPr>
              <a:t>MHP generation and management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2"/>
                </a:solidFill>
              </a:rPr>
              <a:t>Blood product storage and release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2"/>
                </a:solidFill>
              </a:rPr>
              <a:t>Blood administration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2"/>
                </a:solidFill>
              </a:rPr>
              <a:t>Transfusion services integration into PIPS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D9E06D-36B8-F4D4-3804-298746F1B0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6" t="14035" r="10526" b="11112"/>
          <a:stretch>
            <a:fillRect/>
          </a:stretch>
        </p:blipFill>
        <p:spPr>
          <a:xfrm>
            <a:off x="5867400" y="1053968"/>
            <a:ext cx="2988716" cy="1593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23F9D9-AC4A-8BAE-BB46-8AE18D36A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9" b="25389"/>
          <a:stretch>
            <a:fillRect/>
          </a:stretch>
        </p:blipFill>
        <p:spPr>
          <a:xfrm>
            <a:off x="5791200" y="2724150"/>
            <a:ext cx="3113358" cy="145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439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4DEC3-57F3-8F1A-7CB7-369A5FAB3A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71550"/>
            <a:ext cx="4114800" cy="31242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Anticoagulation Reversal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Vitamin K antagonist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Direct oral anticoagulants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Direct thrombin inhibitors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Bleeding management of those with antiplatelet agents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5ECA56-9A78-A175-9DE4-5CDC4F8CB7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"/>
          <a:stretch>
            <a:fillRect/>
          </a:stretch>
        </p:blipFill>
        <p:spPr>
          <a:xfrm>
            <a:off x="4648200" y="971550"/>
            <a:ext cx="4114800" cy="31242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991014-0838-1CE9-A2DA-F96B25C3C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</p:spPr>
        <p:txBody>
          <a:bodyPr>
            <a:normAutofit/>
          </a:bodyPr>
          <a:lstStyle/>
          <a:p>
            <a:r>
              <a:rPr lang="en-US" sz="3000" dirty="0"/>
              <a:t>BPG Transfusion in Trauma - New Content</a:t>
            </a:r>
          </a:p>
        </p:txBody>
      </p:sp>
    </p:spTree>
    <p:extLst>
      <p:ext uri="{BB962C8B-B14F-4D97-AF65-F5344CB8AC3E}">
        <p14:creationId xmlns:p14="http://schemas.microsoft.com/office/powerpoint/2010/main" val="342542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7EF3F1-88A7-9E55-F62B-EAB75E4F2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BPG Transfusion in Trauma – New Content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4E1D28-CF81-E7D1-C178-DF1646E0C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8381"/>
            <a:ext cx="4724400" cy="310673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chemeClr val="tx2"/>
                </a:solidFill>
              </a:rPr>
              <a:t>Transfusion Support for Surge Capacity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2"/>
                </a:solidFill>
              </a:rPr>
              <a:t>Disaster preparedness planning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2"/>
                </a:solidFill>
              </a:rPr>
              <a:t>Low-resource and remote settings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chemeClr val="tx2"/>
                </a:solidFill>
              </a:rPr>
              <a:t>Future Directions for Transfusion Care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D94638-1551-B14B-C618-6E1AB0A24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5"/>
          <a:stretch>
            <a:fillRect/>
          </a:stretch>
        </p:blipFill>
        <p:spPr>
          <a:xfrm>
            <a:off x="5257800" y="1048861"/>
            <a:ext cx="3690257" cy="267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533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C4494-E706-4F75-CD04-1B82AD8D5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ACS PIPS Webpage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88FEB5-1CB8-EC0A-08E2-7795B66AC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95351"/>
            <a:ext cx="4071079" cy="33113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close up of hands&#10;&#10;Description automatically generated">
            <a:extLst>
              <a:ext uri="{FF2B5EF4-FFF2-40B4-BE49-F238E27FC236}">
                <a16:creationId xmlns:a16="http://schemas.microsoft.com/office/drawing/2014/main" id="{B4936C94-E08D-7BB1-F01E-1E2F71F18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883419"/>
            <a:ext cx="3972544" cy="16883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EC8C00-8437-C9AF-7955-94793D7AD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5856" y="1746522"/>
            <a:ext cx="3808816" cy="15965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837AD5-E4D3-A7BC-BA72-D578429B6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6158" y="2544804"/>
            <a:ext cx="3921541" cy="16462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A9A559-2A93-B85E-D59A-EEDAACAAD1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9625" y="544"/>
            <a:ext cx="127635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947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6D096-61CE-7B36-BFF1-3FA1DE821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126D9-42C1-B014-3F2F-068B9ED84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All the BPG panelist, especially the leads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Babak Sarani, MD, FACS, FCCM, PIPS Vice Chair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Avery Nathens, MD, PhD, FRCS, FACS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Tammy Morgan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Audrey Phillips, MS, OTR/L</a:t>
            </a:r>
          </a:p>
        </p:txBody>
      </p:sp>
    </p:spTree>
    <p:extLst>
      <p:ext uri="{BB962C8B-B14F-4D97-AF65-F5344CB8AC3E}">
        <p14:creationId xmlns:p14="http://schemas.microsoft.com/office/powerpoint/2010/main" val="3191862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1"/>
          <p:cNvSpPr txBox="1">
            <a:spLocks noGrp="1"/>
          </p:cNvSpPr>
          <p:nvPr>
            <p:ph type="title"/>
          </p:nvPr>
        </p:nvSpPr>
        <p:spPr>
          <a:xfrm>
            <a:off x="457200" y="2571750"/>
            <a:ext cx="83058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0"/>
              <a:t>EMS and Prehospital Blood</a:t>
            </a:r>
            <a:endParaRPr/>
          </a:p>
        </p:txBody>
      </p:sp>
      <p:sp>
        <p:nvSpPr>
          <p:cNvPr id="1155" name="Google Shape;1155;p1"/>
          <p:cNvSpPr txBox="1">
            <a:spLocks noGrp="1"/>
          </p:cNvSpPr>
          <p:nvPr>
            <p:ph type="body" idx="1"/>
          </p:nvPr>
        </p:nvSpPr>
        <p:spPr>
          <a:xfrm>
            <a:off x="381000" y="3565525"/>
            <a:ext cx="6392779" cy="112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b="1"/>
              <a:t>Gamunu Wijetunge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Director 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Office of EMS, NHTSA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0" name="Google Shape;1160;p2"/>
          <p:cNvGrpSpPr/>
          <p:nvPr/>
        </p:nvGrpSpPr>
        <p:grpSpPr>
          <a:xfrm>
            <a:off x="4449703" y="184020"/>
            <a:ext cx="4487704" cy="4481989"/>
            <a:chOff x="5932938" y="245360"/>
            <a:chExt cx="5983605" cy="5975985"/>
          </a:xfrm>
        </p:grpSpPr>
        <p:sp>
          <p:nvSpPr>
            <p:cNvPr id="1161" name="Google Shape;1161;p2"/>
            <p:cNvSpPr/>
            <p:nvPr/>
          </p:nvSpPr>
          <p:spPr>
            <a:xfrm>
              <a:off x="5932938" y="245360"/>
              <a:ext cx="5983605" cy="5975985"/>
            </a:xfrm>
            <a:custGeom>
              <a:avLst/>
              <a:gdLst/>
              <a:ahLst/>
              <a:cxnLst/>
              <a:rect l="l" t="t" r="r" b="b"/>
              <a:pathLst>
                <a:path w="5983605" h="5975985" extrusionOk="0">
                  <a:moveTo>
                    <a:pt x="3769867" y="0"/>
                  </a:moveTo>
                  <a:lnTo>
                    <a:pt x="2179129" y="0"/>
                  </a:lnTo>
                  <a:lnTo>
                    <a:pt x="2179129" y="1583677"/>
                  </a:lnTo>
                  <a:lnTo>
                    <a:pt x="810742" y="776439"/>
                  </a:lnTo>
                  <a:lnTo>
                    <a:pt x="0" y="2175446"/>
                  </a:lnTo>
                  <a:lnTo>
                    <a:pt x="1368386" y="2986100"/>
                  </a:lnTo>
                  <a:lnTo>
                    <a:pt x="0" y="3762565"/>
                  </a:lnTo>
                  <a:lnTo>
                    <a:pt x="810742" y="5168392"/>
                  </a:lnTo>
                  <a:lnTo>
                    <a:pt x="2179129" y="4357725"/>
                  </a:lnTo>
                  <a:lnTo>
                    <a:pt x="2179129" y="5975629"/>
                  </a:lnTo>
                  <a:lnTo>
                    <a:pt x="3800665" y="5975629"/>
                  </a:lnTo>
                  <a:lnTo>
                    <a:pt x="3800665" y="4357725"/>
                  </a:lnTo>
                  <a:lnTo>
                    <a:pt x="5169027" y="5168392"/>
                  </a:lnTo>
                  <a:lnTo>
                    <a:pt x="5983224" y="3762565"/>
                  </a:lnTo>
                  <a:lnTo>
                    <a:pt x="4611420" y="2986100"/>
                  </a:lnTo>
                  <a:lnTo>
                    <a:pt x="5979807" y="2175446"/>
                  </a:lnTo>
                  <a:lnTo>
                    <a:pt x="5169027" y="776439"/>
                  </a:lnTo>
                  <a:lnTo>
                    <a:pt x="3769867" y="1587118"/>
                  </a:lnTo>
                  <a:lnTo>
                    <a:pt x="3769867" y="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8299885" y="685314"/>
              <a:ext cx="1161415" cy="5156200"/>
            </a:xfrm>
            <a:custGeom>
              <a:avLst/>
              <a:gdLst/>
              <a:ahLst/>
              <a:cxnLst/>
              <a:rect l="l" t="t" r="r" b="b"/>
              <a:pathLst>
                <a:path w="1161415" h="5156200" extrusionOk="0">
                  <a:moveTo>
                    <a:pt x="669697" y="0"/>
                  </a:moveTo>
                  <a:lnTo>
                    <a:pt x="582907" y="0"/>
                  </a:lnTo>
                  <a:lnTo>
                    <a:pt x="540873" y="12699"/>
                  </a:lnTo>
                  <a:lnTo>
                    <a:pt x="501568" y="38099"/>
                  </a:lnTo>
                  <a:lnTo>
                    <a:pt x="466353" y="63499"/>
                  </a:lnTo>
                  <a:lnTo>
                    <a:pt x="436592" y="88899"/>
                  </a:lnTo>
                  <a:lnTo>
                    <a:pt x="413647" y="139699"/>
                  </a:lnTo>
                  <a:lnTo>
                    <a:pt x="398881" y="177799"/>
                  </a:lnTo>
                  <a:lnTo>
                    <a:pt x="393657" y="241299"/>
                  </a:lnTo>
                  <a:lnTo>
                    <a:pt x="400502" y="546099"/>
                  </a:lnTo>
                  <a:lnTo>
                    <a:pt x="355534" y="558799"/>
                  </a:lnTo>
                  <a:lnTo>
                    <a:pt x="311347" y="584199"/>
                  </a:lnTo>
                  <a:lnTo>
                    <a:pt x="268517" y="596899"/>
                  </a:lnTo>
                  <a:lnTo>
                    <a:pt x="227618" y="622299"/>
                  </a:lnTo>
                  <a:lnTo>
                    <a:pt x="189225" y="647699"/>
                  </a:lnTo>
                  <a:lnTo>
                    <a:pt x="153911" y="685799"/>
                  </a:lnTo>
                  <a:lnTo>
                    <a:pt x="122252" y="711199"/>
                  </a:lnTo>
                  <a:lnTo>
                    <a:pt x="94822" y="749299"/>
                  </a:lnTo>
                  <a:lnTo>
                    <a:pt x="72196" y="800099"/>
                  </a:lnTo>
                  <a:lnTo>
                    <a:pt x="54948" y="838199"/>
                  </a:lnTo>
                  <a:lnTo>
                    <a:pt x="39317" y="876299"/>
                  </a:lnTo>
                  <a:lnTo>
                    <a:pt x="26348" y="927099"/>
                  </a:lnTo>
                  <a:lnTo>
                    <a:pt x="16000" y="965199"/>
                  </a:lnTo>
                  <a:lnTo>
                    <a:pt x="8232" y="1003299"/>
                  </a:lnTo>
                  <a:lnTo>
                    <a:pt x="3004" y="1054099"/>
                  </a:lnTo>
                  <a:lnTo>
                    <a:pt x="273" y="1092199"/>
                  </a:lnTo>
                  <a:lnTo>
                    <a:pt x="0" y="1142999"/>
                  </a:lnTo>
                  <a:lnTo>
                    <a:pt x="2143" y="1181099"/>
                  </a:lnTo>
                  <a:lnTo>
                    <a:pt x="6661" y="1231899"/>
                  </a:lnTo>
                  <a:lnTo>
                    <a:pt x="22662" y="1320799"/>
                  </a:lnTo>
                  <a:lnTo>
                    <a:pt x="34062" y="1358899"/>
                  </a:lnTo>
                  <a:lnTo>
                    <a:pt x="47674" y="1409699"/>
                  </a:lnTo>
                  <a:lnTo>
                    <a:pt x="63457" y="1460499"/>
                  </a:lnTo>
                  <a:lnTo>
                    <a:pt x="81370" y="1498599"/>
                  </a:lnTo>
                  <a:lnTo>
                    <a:pt x="101373" y="1549399"/>
                  </a:lnTo>
                  <a:lnTo>
                    <a:pt x="123424" y="1587499"/>
                  </a:lnTo>
                  <a:lnTo>
                    <a:pt x="147483" y="1638299"/>
                  </a:lnTo>
                  <a:lnTo>
                    <a:pt x="173509" y="1676399"/>
                  </a:lnTo>
                  <a:lnTo>
                    <a:pt x="201460" y="1714499"/>
                  </a:lnTo>
                  <a:lnTo>
                    <a:pt x="231297" y="1752599"/>
                  </a:lnTo>
                  <a:lnTo>
                    <a:pt x="262977" y="1790699"/>
                  </a:lnTo>
                  <a:lnTo>
                    <a:pt x="296461" y="1828799"/>
                  </a:lnTo>
                  <a:lnTo>
                    <a:pt x="331707" y="1866899"/>
                  </a:lnTo>
                  <a:lnTo>
                    <a:pt x="368674" y="1904999"/>
                  </a:lnTo>
                  <a:lnTo>
                    <a:pt x="407322" y="1930399"/>
                  </a:lnTo>
                  <a:lnTo>
                    <a:pt x="434716" y="1955799"/>
                  </a:lnTo>
                  <a:lnTo>
                    <a:pt x="448381" y="2565399"/>
                  </a:lnTo>
                  <a:lnTo>
                    <a:pt x="404445" y="2590799"/>
                  </a:lnTo>
                  <a:lnTo>
                    <a:pt x="363118" y="2628899"/>
                  </a:lnTo>
                  <a:lnTo>
                    <a:pt x="325400" y="2666999"/>
                  </a:lnTo>
                  <a:lnTo>
                    <a:pt x="292293" y="2705099"/>
                  </a:lnTo>
                  <a:lnTo>
                    <a:pt x="264800" y="2743199"/>
                  </a:lnTo>
                  <a:lnTo>
                    <a:pt x="243921" y="2781299"/>
                  </a:lnTo>
                  <a:lnTo>
                    <a:pt x="230660" y="2819399"/>
                  </a:lnTo>
                  <a:lnTo>
                    <a:pt x="226017" y="2870199"/>
                  </a:lnTo>
                  <a:lnTo>
                    <a:pt x="226412" y="2882899"/>
                  </a:lnTo>
                  <a:lnTo>
                    <a:pt x="232124" y="2946399"/>
                  </a:lnTo>
                  <a:lnTo>
                    <a:pt x="239136" y="2984499"/>
                  </a:lnTo>
                  <a:lnTo>
                    <a:pt x="250049" y="3035299"/>
                  </a:lnTo>
                  <a:lnTo>
                    <a:pt x="265714" y="3086099"/>
                  </a:lnTo>
                  <a:lnTo>
                    <a:pt x="286976" y="3124199"/>
                  </a:lnTo>
                  <a:lnTo>
                    <a:pt x="314686" y="3174999"/>
                  </a:lnTo>
                  <a:lnTo>
                    <a:pt x="349690" y="3225799"/>
                  </a:lnTo>
                  <a:lnTo>
                    <a:pt x="392838" y="3263900"/>
                  </a:lnTo>
                  <a:lnTo>
                    <a:pt x="444977" y="3302000"/>
                  </a:lnTo>
                  <a:lnTo>
                    <a:pt x="465500" y="3314700"/>
                  </a:lnTo>
                  <a:lnTo>
                    <a:pt x="475749" y="3810000"/>
                  </a:lnTo>
                  <a:lnTo>
                    <a:pt x="437009" y="3848100"/>
                  </a:lnTo>
                  <a:lnTo>
                    <a:pt x="402939" y="3886200"/>
                  </a:lnTo>
                  <a:lnTo>
                    <a:pt x="373598" y="3937000"/>
                  </a:lnTo>
                  <a:lnTo>
                    <a:pt x="349045" y="3975100"/>
                  </a:lnTo>
                  <a:lnTo>
                    <a:pt x="314540" y="4064000"/>
                  </a:lnTo>
                  <a:lnTo>
                    <a:pt x="304706" y="4114800"/>
                  </a:lnTo>
                  <a:lnTo>
                    <a:pt x="300804" y="4165600"/>
                  </a:lnTo>
                  <a:lnTo>
                    <a:pt x="301441" y="4203700"/>
                  </a:lnTo>
                  <a:lnTo>
                    <a:pt x="306637" y="4254500"/>
                  </a:lnTo>
                  <a:lnTo>
                    <a:pt x="316411" y="4292600"/>
                  </a:lnTo>
                  <a:lnTo>
                    <a:pt x="330785" y="4343400"/>
                  </a:lnTo>
                  <a:lnTo>
                    <a:pt x="349778" y="4381500"/>
                  </a:lnTo>
                  <a:lnTo>
                    <a:pt x="373411" y="4432300"/>
                  </a:lnTo>
                  <a:lnTo>
                    <a:pt x="401703" y="4470400"/>
                  </a:lnTo>
                  <a:lnTo>
                    <a:pt x="434674" y="4521200"/>
                  </a:lnTo>
                  <a:lnTo>
                    <a:pt x="472346" y="4559300"/>
                  </a:lnTo>
                  <a:lnTo>
                    <a:pt x="492856" y="4584700"/>
                  </a:lnTo>
                  <a:lnTo>
                    <a:pt x="499714" y="4851400"/>
                  </a:lnTo>
                  <a:lnTo>
                    <a:pt x="499714" y="4953000"/>
                  </a:lnTo>
                  <a:lnTo>
                    <a:pt x="505084" y="5016500"/>
                  </a:lnTo>
                  <a:lnTo>
                    <a:pt x="519863" y="5067300"/>
                  </a:lnTo>
                  <a:lnTo>
                    <a:pt x="542054" y="5118100"/>
                  </a:lnTo>
                  <a:lnTo>
                    <a:pt x="569664" y="5143500"/>
                  </a:lnTo>
                  <a:lnTo>
                    <a:pt x="600695" y="5156200"/>
                  </a:lnTo>
                  <a:lnTo>
                    <a:pt x="671094" y="5156200"/>
                  </a:lnTo>
                  <a:lnTo>
                    <a:pt x="705835" y="5130800"/>
                  </a:lnTo>
                  <a:lnTo>
                    <a:pt x="734166" y="5092700"/>
                  </a:lnTo>
                  <a:lnTo>
                    <a:pt x="622866" y="5092700"/>
                  </a:lnTo>
                  <a:lnTo>
                    <a:pt x="597209" y="5080000"/>
                  </a:lnTo>
                  <a:lnTo>
                    <a:pt x="574120" y="5054600"/>
                  </a:lnTo>
                  <a:lnTo>
                    <a:pt x="557447" y="5003800"/>
                  </a:lnTo>
                  <a:lnTo>
                    <a:pt x="551035" y="4940300"/>
                  </a:lnTo>
                  <a:lnTo>
                    <a:pt x="551035" y="4838700"/>
                  </a:lnTo>
                  <a:lnTo>
                    <a:pt x="542288" y="4457700"/>
                  </a:lnTo>
                  <a:lnTo>
                    <a:pt x="458642" y="4457700"/>
                  </a:lnTo>
                  <a:lnTo>
                    <a:pt x="426391" y="4406900"/>
                  </a:lnTo>
                  <a:lnTo>
                    <a:pt x="400003" y="4356100"/>
                  </a:lnTo>
                  <a:lnTo>
                    <a:pt x="379479" y="4318000"/>
                  </a:lnTo>
                  <a:lnTo>
                    <a:pt x="364819" y="4267200"/>
                  </a:lnTo>
                  <a:lnTo>
                    <a:pt x="356023" y="4216400"/>
                  </a:lnTo>
                  <a:lnTo>
                    <a:pt x="353092" y="4165600"/>
                  </a:lnTo>
                  <a:lnTo>
                    <a:pt x="356026" y="4114800"/>
                  </a:lnTo>
                  <a:lnTo>
                    <a:pt x="364530" y="4076700"/>
                  </a:lnTo>
                  <a:lnTo>
                    <a:pt x="377672" y="4038600"/>
                  </a:lnTo>
                  <a:lnTo>
                    <a:pt x="395371" y="4000500"/>
                  </a:lnTo>
                  <a:lnTo>
                    <a:pt x="417545" y="3949700"/>
                  </a:lnTo>
                  <a:lnTo>
                    <a:pt x="444112" y="3911600"/>
                  </a:lnTo>
                  <a:lnTo>
                    <a:pt x="474990" y="3873500"/>
                  </a:lnTo>
                  <a:lnTo>
                    <a:pt x="510097" y="3848100"/>
                  </a:lnTo>
                  <a:lnTo>
                    <a:pt x="549351" y="3810000"/>
                  </a:lnTo>
                  <a:lnTo>
                    <a:pt x="592670" y="3771900"/>
                  </a:lnTo>
                  <a:lnTo>
                    <a:pt x="639973" y="3746500"/>
                  </a:lnTo>
                  <a:lnTo>
                    <a:pt x="527070" y="3746500"/>
                  </a:lnTo>
                  <a:lnTo>
                    <a:pt x="515816" y="3213099"/>
                  </a:lnTo>
                  <a:lnTo>
                    <a:pt x="424429" y="3213099"/>
                  </a:lnTo>
                  <a:lnTo>
                    <a:pt x="377688" y="3162299"/>
                  </a:lnTo>
                  <a:lnTo>
                    <a:pt x="341733" y="3111499"/>
                  </a:lnTo>
                  <a:lnTo>
                    <a:pt x="315160" y="3060699"/>
                  </a:lnTo>
                  <a:lnTo>
                    <a:pt x="296567" y="3009899"/>
                  </a:lnTo>
                  <a:lnTo>
                    <a:pt x="284548" y="2959099"/>
                  </a:lnTo>
                  <a:lnTo>
                    <a:pt x="277701" y="2908299"/>
                  </a:lnTo>
                  <a:lnTo>
                    <a:pt x="273908" y="2857499"/>
                  </a:lnTo>
                  <a:lnTo>
                    <a:pt x="279294" y="2819399"/>
                  </a:lnTo>
                  <a:lnTo>
                    <a:pt x="294543" y="2781299"/>
                  </a:lnTo>
                  <a:lnTo>
                    <a:pt x="318292" y="2743199"/>
                  </a:lnTo>
                  <a:lnTo>
                    <a:pt x="349178" y="2705099"/>
                  </a:lnTo>
                  <a:lnTo>
                    <a:pt x="385837" y="2666999"/>
                  </a:lnTo>
                  <a:lnTo>
                    <a:pt x="426906" y="2628899"/>
                  </a:lnTo>
                  <a:lnTo>
                    <a:pt x="471022" y="2603499"/>
                  </a:lnTo>
                  <a:lnTo>
                    <a:pt x="516821" y="2565399"/>
                  </a:lnTo>
                  <a:lnTo>
                    <a:pt x="556543" y="2539999"/>
                  </a:lnTo>
                  <a:lnTo>
                    <a:pt x="583215" y="2514599"/>
                  </a:lnTo>
                  <a:lnTo>
                    <a:pt x="496298" y="2514599"/>
                  </a:lnTo>
                  <a:lnTo>
                    <a:pt x="481312" y="1841499"/>
                  </a:lnTo>
                  <a:lnTo>
                    <a:pt x="386811" y="1841499"/>
                  </a:lnTo>
                  <a:lnTo>
                    <a:pt x="350227" y="1803399"/>
                  </a:lnTo>
                  <a:lnTo>
                    <a:pt x="315480" y="1765299"/>
                  </a:lnTo>
                  <a:lnTo>
                    <a:pt x="282623" y="1727199"/>
                  </a:lnTo>
                  <a:lnTo>
                    <a:pt x="251708" y="1689099"/>
                  </a:lnTo>
                  <a:lnTo>
                    <a:pt x="222786" y="1650999"/>
                  </a:lnTo>
                  <a:lnTo>
                    <a:pt x="195912" y="1600199"/>
                  </a:lnTo>
                  <a:lnTo>
                    <a:pt x="171136" y="1562099"/>
                  </a:lnTo>
                  <a:lnTo>
                    <a:pt x="148511" y="1511299"/>
                  </a:lnTo>
                  <a:lnTo>
                    <a:pt x="128090" y="1473199"/>
                  </a:lnTo>
                  <a:lnTo>
                    <a:pt x="109924" y="1422399"/>
                  </a:lnTo>
                  <a:lnTo>
                    <a:pt x="94067" y="1384299"/>
                  </a:lnTo>
                  <a:lnTo>
                    <a:pt x="80570" y="1333499"/>
                  </a:lnTo>
                  <a:lnTo>
                    <a:pt x="69485" y="1282699"/>
                  </a:lnTo>
                  <a:lnTo>
                    <a:pt x="60865" y="1244599"/>
                  </a:lnTo>
                  <a:lnTo>
                    <a:pt x="54763" y="1193799"/>
                  </a:lnTo>
                  <a:lnTo>
                    <a:pt x="51230" y="1155699"/>
                  </a:lnTo>
                  <a:lnTo>
                    <a:pt x="50319" y="1104899"/>
                  </a:lnTo>
                  <a:lnTo>
                    <a:pt x="52082" y="1054099"/>
                  </a:lnTo>
                  <a:lnTo>
                    <a:pt x="56571" y="1015999"/>
                  </a:lnTo>
                  <a:lnTo>
                    <a:pt x="63839" y="977899"/>
                  </a:lnTo>
                  <a:lnTo>
                    <a:pt x="73939" y="927099"/>
                  </a:lnTo>
                  <a:lnTo>
                    <a:pt x="86921" y="888999"/>
                  </a:lnTo>
                  <a:lnTo>
                    <a:pt x="102839" y="850899"/>
                  </a:lnTo>
                  <a:lnTo>
                    <a:pt x="120185" y="800099"/>
                  </a:lnTo>
                  <a:lnTo>
                    <a:pt x="143714" y="761999"/>
                  </a:lnTo>
                  <a:lnTo>
                    <a:pt x="172657" y="723899"/>
                  </a:lnTo>
                  <a:lnTo>
                    <a:pt x="206242" y="698499"/>
                  </a:lnTo>
                  <a:lnTo>
                    <a:pt x="243698" y="660399"/>
                  </a:lnTo>
                  <a:lnTo>
                    <a:pt x="284255" y="634999"/>
                  </a:lnTo>
                  <a:lnTo>
                    <a:pt x="327141" y="622299"/>
                  </a:lnTo>
                  <a:lnTo>
                    <a:pt x="462065" y="584199"/>
                  </a:lnTo>
                  <a:lnTo>
                    <a:pt x="711831" y="584199"/>
                  </a:lnTo>
                  <a:lnTo>
                    <a:pt x="671510" y="558799"/>
                  </a:lnTo>
                  <a:lnTo>
                    <a:pt x="624052" y="546099"/>
                  </a:lnTo>
                  <a:lnTo>
                    <a:pt x="570016" y="533399"/>
                  </a:lnTo>
                  <a:lnTo>
                    <a:pt x="455239" y="533399"/>
                  </a:lnTo>
                  <a:lnTo>
                    <a:pt x="448381" y="228599"/>
                  </a:lnTo>
                  <a:lnTo>
                    <a:pt x="455605" y="177799"/>
                  </a:lnTo>
                  <a:lnTo>
                    <a:pt x="475375" y="126999"/>
                  </a:lnTo>
                  <a:lnTo>
                    <a:pt x="504839" y="101599"/>
                  </a:lnTo>
                  <a:lnTo>
                    <a:pt x="541144" y="76199"/>
                  </a:lnTo>
                  <a:lnTo>
                    <a:pt x="622866" y="50799"/>
                  </a:lnTo>
                  <a:lnTo>
                    <a:pt x="768640" y="50799"/>
                  </a:lnTo>
                  <a:lnTo>
                    <a:pt x="751032" y="38099"/>
                  </a:lnTo>
                  <a:lnTo>
                    <a:pt x="711726" y="12699"/>
                  </a:lnTo>
                  <a:lnTo>
                    <a:pt x="669697" y="0"/>
                  </a:lnTo>
                  <a:close/>
                </a:path>
                <a:path w="1161415" h="5156200" extrusionOk="0">
                  <a:moveTo>
                    <a:pt x="786280" y="4038600"/>
                  </a:moveTo>
                  <a:lnTo>
                    <a:pt x="718662" y="4038600"/>
                  </a:lnTo>
                  <a:lnTo>
                    <a:pt x="701555" y="4787900"/>
                  </a:lnTo>
                  <a:lnTo>
                    <a:pt x="687499" y="4838700"/>
                  </a:lnTo>
                  <a:lnTo>
                    <a:pt x="671202" y="4889500"/>
                  </a:lnTo>
                  <a:lnTo>
                    <a:pt x="652981" y="4953000"/>
                  </a:lnTo>
                  <a:lnTo>
                    <a:pt x="633153" y="5003800"/>
                  </a:lnTo>
                  <a:lnTo>
                    <a:pt x="629711" y="5003800"/>
                  </a:lnTo>
                  <a:lnTo>
                    <a:pt x="612605" y="5041900"/>
                  </a:lnTo>
                  <a:lnTo>
                    <a:pt x="681045" y="5041900"/>
                  </a:lnTo>
                  <a:lnTo>
                    <a:pt x="669543" y="5067300"/>
                  </a:lnTo>
                  <a:lnTo>
                    <a:pt x="655804" y="5080000"/>
                  </a:lnTo>
                  <a:lnTo>
                    <a:pt x="640140" y="5092700"/>
                  </a:lnTo>
                  <a:lnTo>
                    <a:pt x="734166" y="5092700"/>
                  </a:lnTo>
                  <a:lnTo>
                    <a:pt x="752876" y="5029200"/>
                  </a:lnTo>
                  <a:lnTo>
                    <a:pt x="787843" y="5003800"/>
                  </a:lnTo>
                  <a:lnTo>
                    <a:pt x="820430" y="4978400"/>
                  </a:lnTo>
                  <a:lnTo>
                    <a:pt x="704997" y="4978400"/>
                  </a:lnTo>
                  <a:lnTo>
                    <a:pt x="722138" y="4927600"/>
                  </a:lnTo>
                  <a:lnTo>
                    <a:pt x="737598" y="4876800"/>
                  </a:lnTo>
                  <a:lnTo>
                    <a:pt x="751296" y="4826000"/>
                  </a:lnTo>
                  <a:lnTo>
                    <a:pt x="763152" y="4787900"/>
                  </a:lnTo>
                  <a:lnTo>
                    <a:pt x="781012" y="4673600"/>
                  </a:lnTo>
                  <a:lnTo>
                    <a:pt x="786855" y="4622800"/>
                  </a:lnTo>
                  <a:lnTo>
                    <a:pt x="790532" y="4559300"/>
                  </a:lnTo>
                  <a:lnTo>
                    <a:pt x="874268" y="4559300"/>
                  </a:lnTo>
                  <a:lnTo>
                    <a:pt x="867499" y="4546600"/>
                  </a:lnTo>
                  <a:lnTo>
                    <a:pt x="830804" y="4508500"/>
                  </a:lnTo>
                  <a:lnTo>
                    <a:pt x="783686" y="4483100"/>
                  </a:lnTo>
                  <a:lnTo>
                    <a:pt x="776828" y="4483100"/>
                  </a:lnTo>
                  <a:lnTo>
                    <a:pt x="786280" y="4038600"/>
                  </a:lnTo>
                  <a:close/>
                </a:path>
                <a:path w="1161415" h="5156200" extrusionOk="0">
                  <a:moveTo>
                    <a:pt x="874268" y="4559300"/>
                  </a:moveTo>
                  <a:lnTo>
                    <a:pt x="790532" y="4559300"/>
                  </a:lnTo>
                  <a:lnTo>
                    <a:pt x="826139" y="4597400"/>
                  </a:lnTo>
                  <a:lnTo>
                    <a:pt x="847952" y="4648200"/>
                  </a:lnTo>
                  <a:lnTo>
                    <a:pt x="857775" y="4699000"/>
                  </a:lnTo>
                  <a:lnTo>
                    <a:pt x="857413" y="4749800"/>
                  </a:lnTo>
                  <a:lnTo>
                    <a:pt x="848672" y="4800600"/>
                  </a:lnTo>
                  <a:lnTo>
                    <a:pt x="832745" y="4851400"/>
                  </a:lnTo>
                  <a:lnTo>
                    <a:pt x="809920" y="4889500"/>
                  </a:lnTo>
                  <a:lnTo>
                    <a:pt x="780691" y="4927600"/>
                  </a:lnTo>
                  <a:lnTo>
                    <a:pt x="745552" y="4953000"/>
                  </a:lnTo>
                  <a:lnTo>
                    <a:pt x="704997" y="4978400"/>
                  </a:lnTo>
                  <a:lnTo>
                    <a:pt x="820430" y="4978400"/>
                  </a:lnTo>
                  <a:lnTo>
                    <a:pt x="849974" y="4953000"/>
                  </a:lnTo>
                  <a:lnTo>
                    <a:pt x="875809" y="4914900"/>
                  </a:lnTo>
                  <a:lnTo>
                    <a:pt x="897272" y="4864100"/>
                  </a:lnTo>
                  <a:lnTo>
                    <a:pt x="913696" y="4826000"/>
                  </a:lnTo>
                  <a:lnTo>
                    <a:pt x="922698" y="4775200"/>
                  </a:lnTo>
                  <a:lnTo>
                    <a:pt x="926088" y="4737100"/>
                  </a:lnTo>
                  <a:lnTo>
                    <a:pt x="923065" y="4686300"/>
                  </a:lnTo>
                  <a:lnTo>
                    <a:pt x="912828" y="4635500"/>
                  </a:lnTo>
                  <a:lnTo>
                    <a:pt x="894573" y="4597400"/>
                  </a:lnTo>
                  <a:lnTo>
                    <a:pt x="874268" y="4559300"/>
                  </a:lnTo>
                  <a:close/>
                </a:path>
                <a:path w="1161415" h="5156200" extrusionOk="0">
                  <a:moveTo>
                    <a:pt x="908456" y="3213099"/>
                  </a:moveTo>
                  <a:lnTo>
                    <a:pt x="821304" y="3213099"/>
                  </a:lnTo>
                  <a:lnTo>
                    <a:pt x="860274" y="3263900"/>
                  </a:lnTo>
                  <a:lnTo>
                    <a:pt x="890540" y="3302000"/>
                  </a:lnTo>
                  <a:lnTo>
                    <a:pt x="913027" y="3352800"/>
                  </a:lnTo>
                  <a:lnTo>
                    <a:pt x="928655" y="3403600"/>
                  </a:lnTo>
                  <a:lnTo>
                    <a:pt x="938349" y="3454400"/>
                  </a:lnTo>
                  <a:lnTo>
                    <a:pt x="943031" y="3492500"/>
                  </a:lnTo>
                  <a:lnTo>
                    <a:pt x="943625" y="3543300"/>
                  </a:lnTo>
                  <a:lnTo>
                    <a:pt x="941052" y="3581400"/>
                  </a:lnTo>
                  <a:lnTo>
                    <a:pt x="944468" y="3581400"/>
                  </a:lnTo>
                  <a:lnTo>
                    <a:pt x="936792" y="3619500"/>
                  </a:lnTo>
                  <a:lnTo>
                    <a:pt x="925121" y="3670300"/>
                  </a:lnTo>
                  <a:lnTo>
                    <a:pt x="909703" y="3708400"/>
                  </a:lnTo>
                  <a:lnTo>
                    <a:pt x="890784" y="3759200"/>
                  </a:lnTo>
                  <a:lnTo>
                    <a:pt x="868611" y="3797300"/>
                  </a:lnTo>
                  <a:lnTo>
                    <a:pt x="843430" y="3848100"/>
                  </a:lnTo>
                  <a:lnTo>
                    <a:pt x="815488" y="3886200"/>
                  </a:lnTo>
                  <a:lnTo>
                    <a:pt x="785032" y="3911600"/>
                  </a:lnTo>
                  <a:lnTo>
                    <a:pt x="752309" y="3949700"/>
                  </a:lnTo>
                  <a:lnTo>
                    <a:pt x="717564" y="3975100"/>
                  </a:lnTo>
                  <a:lnTo>
                    <a:pt x="681045" y="4000500"/>
                  </a:lnTo>
                  <a:lnTo>
                    <a:pt x="631216" y="4025900"/>
                  </a:lnTo>
                  <a:lnTo>
                    <a:pt x="589484" y="4051300"/>
                  </a:lnTo>
                  <a:lnTo>
                    <a:pt x="555124" y="4089400"/>
                  </a:lnTo>
                  <a:lnTo>
                    <a:pt x="527412" y="4127500"/>
                  </a:lnTo>
                  <a:lnTo>
                    <a:pt x="505621" y="4165600"/>
                  </a:lnTo>
                  <a:lnTo>
                    <a:pt x="489028" y="4203700"/>
                  </a:lnTo>
                  <a:lnTo>
                    <a:pt x="476907" y="4241800"/>
                  </a:lnTo>
                  <a:lnTo>
                    <a:pt x="468533" y="4292600"/>
                  </a:lnTo>
                  <a:lnTo>
                    <a:pt x="463180" y="4343400"/>
                  </a:lnTo>
                  <a:lnTo>
                    <a:pt x="460125" y="4394200"/>
                  </a:lnTo>
                  <a:lnTo>
                    <a:pt x="458642" y="4457700"/>
                  </a:lnTo>
                  <a:lnTo>
                    <a:pt x="542288" y="4457700"/>
                  </a:lnTo>
                  <a:lnTo>
                    <a:pt x="537332" y="4241800"/>
                  </a:lnTo>
                  <a:lnTo>
                    <a:pt x="554467" y="4191000"/>
                  </a:lnTo>
                  <a:lnTo>
                    <a:pt x="578335" y="4152900"/>
                  </a:lnTo>
                  <a:lnTo>
                    <a:pt x="610742" y="4114800"/>
                  </a:lnTo>
                  <a:lnTo>
                    <a:pt x="653495" y="4076700"/>
                  </a:lnTo>
                  <a:lnTo>
                    <a:pt x="708401" y="4051300"/>
                  </a:lnTo>
                  <a:lnTo>
                    <a:pt x="711842" y="4051300"/>
                  </a:lnTo>
                  <a:lnTo>
                    <a:pt x="718662" y="4038600"/>
                  </a:lnTo>
                  <a:lnTo>
                    <a:pt x="786280" y="4038600"/>
                  </a:lnTo>
                  <a:lnTo>
                    <a:pt x="787090" y="4000500"/>
                  </a:lnTo>
                  <a:lnTo>
                    <a:pt x="822049" y="3975100"/>
                  </a:lnTo>
                  <a:lnTo>
                    <a:pt x="854915" y="3937000"/>
                  </a:lnTo>
                  <a:lnTo>
                    <a:pt x="885440" y="3898900"/>
                  </a:lnTo>
                  <a:lnTo>
                    <a:pt x="913378" y="3860800"/>
                  </a:lnTo>
                  <a:lnTo>
                    <a:pt x="938483" y="3822700"/>
                  </a:lnTo>
                  <a:lnTo>
                    <a:pt x="960509" y="3771900"/>
                  </a:lnTo>
                  <a:lnTo>
                    <a:pt x="979210" y="3733800"/>
                  </a:lnTo>
                  <a:lnTo>
                    <a:pt x="994339" y="3683000"/>
                  </a:lnTo>
                  <a:lnTo>
                    <a:pt x="1005650" y="3632200"/>
                  </a:lnTo>
                  <a:lnTo>
                    <a:pt x="1012896" y="3594100"/>
                  </a:lnTo>
                  <a:lnTo>
                    <a:pt x="1015686" y="3556000"/>
                  </a:lnTo>
                  <a:lnTo>
                    <a:pt x="1016209" y="3517900"/>
                  </a:lnTo>
                  <a:lnTo>
                    <a:pt x="1013893" y="3479800"/>
                  </a:lnTo>
                  <a:lnTo>
                    <a:pt x="1008169" y="3441700"/>
                  </a:lnTo>
                  <a:lnTo>
                    <a:pt x="998466" y="3390900"/>
                  </a:lnTo>
                  <a:lnTo>
                    <a:pt x="984214" y="3352800"/>
                  </a:lnTo>
                  <a:lnTo>
                    <a:pt x="964841" y="3302000"/>
                  </a:lnTo>
                  <a:lnTo>
                    <a:pt x="939779" y="3263900"/>
                  </a:lnTo>
                  <a:lnTo>
                    <a:pt x="908456" y="3213099"/>
                  </a:lnTo>
                  <a:close/>
                </a:path>
                <a:path w="1161415" h="5156200" extrusionOk="0">
                  <a:moveTo>
                    <a:pt x="803574" y="2844799"/>
                  </a:moveTo>
                  <a:lnTo>
                    <a:pt x="742614" y="2844799"/>
                  </a:lnTo>
                  <a:lnTo>
                    <a:pt x="742614" y="2857499"/>
                  </a:lnTo>
                  <a:lnTo>
                    <a:pt x="742348" y="2857662"/>
                  </a:lnTo>
                  <a:lnTo>
                    <a:pt x="728949" y="3505200"/>
                  </a:lnTo>
                  <a:lnTo>
                    <a:pt x="708256" y="3556000"/>
                  </a:lnTo>
                  <a:lnTo>
                    <a:pt x="681466" y="3606800"/>
                  </a:lnTo>
                  <a:lnTo>
                    <a:pt x="647619" y="3644900"/>
                  </a:lnTo>
                  <a:lnTo>
                    <a:pt x="605759" y="3683000"/>
                  </a:lnTo>
                  <a:lnTo>
                    <a:pt x="583852" y="3695700"/>
                  </a:lnTo>
                  <a:lnTo>
                    <a:pt x="563862" y="3708400"/>
                  </a:lnTo>
                  <a:lnTo>
                    <a:pt x="545148" y="3733800"/>
                  </a:lnTo>
                  <a:lnTo>
                    <a:pt x="527070" y="3746500"/>
                  </a:lnTo>
                  <a:lnTo>
                    <a:pt x="639973" y="3746500"/>
                  </a:lnTo>
                  <a:lnTo>
                    <a:pt x="677974" y="3708400"/>
                  </a:lnTo>
                  <a:lnTo>
                    <a:pt x="710191" y="3670300"/>
                  </a:lnTo>
                  <a:lnTo>
                    <a:pt x="737109" y="3632200"/>
                  </a:lnTo>
                  <a:lnTo>
                    <a:pt x="759217" y="3594100"/>
                  </a:lnTo>
                  <a:lnTo>
                    <a:pt x="777000" y="3556000"/>
                  </a:lnTo>
                  <a:lnTo>
                    <a:pt x="790946" y="3505200"/>
                  </a:lnTo>
                  <a:lnTo>
                    <a:pt x="801541" y="3467100"/>
                  </a:lnTo>
                  <a:lnTo>
                    <a:pt x="809273" y="3416300"/>
                  </a:lnTo>
                  <a:lnTo>
                    <a:pt x="814629" y="3365500"/>
                  </a:lnTo>
                  <a:lnTo>
                    <a:pt x="818094" y="3314700"/>
                  </a:lnTo>
                  <a:lnTo>
                    <a:pt x="820157" y="3263900"/>
                  </a:lnTo>
                  <a:lnTo>
                    <a:pt x="821304" y="3213099"/>
                  </a:lnTo>
                  <a:lnTo>
                    <a:pt x="908456" y="3213099"/>
                  </a:lnTo>
                  <a:lnTo>
                    <a:pt x="870301" y="3162299"/>
                  </a:lnTo>
                  <a:lnTo>
                    <a:pt x="824745" y="3124199"/>
                  </a:lnTo>
                  <a:lnTo>
                    <a:pt x="797351" y="3098799"/>
                  </a:lnTo>
                  <a:lnTo>
                    <a:pt x="803574" y="2844799"/>
                  </a:lnTo>
                  <a:close/>
                </a:path>
                <a:path w="1161415" h="5156200" extrusionOk="0">
                  <a:moveTo>
                    <a:pt x="943466" y="1765299"/>
                  </a:moveTo>
                  <a:lnTo>
                    <a:pt x="855517" y="1765299"/>
                  </a:lnTo>
                  <a:lnTo>
                    <a:pt x="894103" y="1790699"/>
                  </a:lnTo>
                  <a:lnTo>
                    <a:pt x="929573" y="1841499"/>
                  </a:lnTo>
                  <a:lnTo>
                    <a:pt x="961867" y="1879599"/>
                  </a:lnTo>
                  <a:lnTo>
                    <a:pt x="990921" y="1917699"/>
                  </a:lnTo>
                  <a:lnTo>
                    <a:pt x="1016675" y="1955799"/>
                  </a:lnTo>
                  <a:lnTo>
                    <a:pt x="1039066" y="2006599"/>
                  </a:lnTo>
                  <a:lnTo>
                    <a:pt x="1058034" y="2044699"/>
                  </a:lnTo>
                  <a:lnTo>
                    <a:pt x="1073516" y="2095499"/>
                  </a:lnTo>
                  <a:lnTo>
                    <a:pt x="1085450" y="2133599"/>
                  </a:lnTo>
                  <a:lnTo>
                    <a:pt x="1093776" y="2184399"/>
                  </a:lnTo>
                  <a:lnTo>
                    <a:pt x="1098430" y="2222499"/>
                  </a:lnTo>
                  <a:lnTo>
                    <a:pt x="1098441" y="2273299"/>
                  </a:lnTo>
                  <a:lnTo>
                    <a:pt x="1093947" y="2324099"/>
                  </a:lnTo>
                  <a:lnTo>
                    <a:pt x="1085004" y="2374899"/>
                  </a:lnTo>
                  <a:lnTo>
                    <a:pt x="1071668" y="2425699"/>
                  </a:lnTo>
                  <a:lnTo>
                    <a:pt x="1053995" y="2463799"/>
                  </a:lnTo>
                  <a:lnTo>
                    <a:pt x="1032041" y="2514599"/>
                  </a:lnTo>
                  <a:lnTo>
                    <a:pt x="1005862" y="2552699"/>
                  </a:lnTo>
                  <a:lnTo>
                    <a:pt x="975514" y="2590799"/>
                  </a:lnTo>
                  <a:lnTo>
                    <a:pt x="941052" y="2628899"/>
                  </a:lnTo>
                  <a:lnTo>
                    <a:pt x="903341" y="2666999"/>
                  </a:lnTo>
                  <a:lnTo>
                    <a:pt x="864311" y="2692399"/>
                  </a:lnTo>
                  <a:lnTo>
                    <a:pt x="824293" y="2717799"/>
                  </a:lnTo>
                  <a:lnTo>
                    <a:pt x="783617" y="2755899"/>
                  </a:lnTo>
                  <a:lnTo>
                    <a:pt x="742614" y="2781299"/>
                  </a:lnTo>
                  <a:lnTo>
                    <a:pt x="669390" y="2832099"/>
                  </a:lnTo>
                  <a:lnTo>
                    <a:pt x="633723" y="2857499"/>
                  </a:lnTo>
                  <a:lnTo>
                    <a:pt x="599303" y="2882899"/>
                  </a:lnTo>
                  <a:lnTo>
                    <a:pt x="566594" y="2908299"/>
                  </a:lnTo>
                  <a:lnTo>
                    <a:pt x="536059" y="2946399"/>
                  </a:lnTo>
                  <a:lnTo>
                    <a:pt x="508160" y="2971799"/>
                  </a:lnTo>
                  <a:lnTo>
                    <a:pt x="483361" y="3009899"/>
                  </a:lnTo>
                  <a:lnTo>
                    <a:pt x="462126" y="3060699"/>
                  </a:lnTo>
                  <a:lnTo>
                    <a:pt x="444916" y="3098799"/>
                  </a:lnTo>
                  <a:lnTo>
                    <a:pt x="432196" y="3149599"/>
                  </a:lnTo>
                  <a:lnTo>
                    <a:pt x="424429" y="3213099"/>
                  </a:lnTo>
                  <a:lnTo>
                    <a:pt x="515816" y="3213099"/>
                  </a:lnTo>
                  <a:lnTo>
                    <a:pt x="513405" y="3098799"/>
                  </a:lnTo>
                  <a:lnTo>
                    <a:pt x="534900" y="3047999"/>
                  </a:lnTo>
                  <a:lnTo>
                    <a:pt x="560943" y="3009899"/>
                  </a:lnTo>
                  <a:lnTo>
                    <a:pt x="591056" y="2971799"/>
                  </a:lnTo>
                  <a:lnTo>
                    <a:pt x="624758" y="2946399"/>
                  </a:lnTo>
                  <a:lnTo>
                    <a:pt x="661572" y="2908299"/>
                  </a:lnTo>
                  <a:lnTo>
                    <a:pt x="701017" y="2882899"/>
                  </a:lnTo>
                  <a:lnTo>
                    <a:pt x="742348" y="2857662"/>
                  </a:lnTo>
                  <a:lnTo>
                    <a:pt x="742614" y="2844799"/>
                  </a:lnTo>
                  <a:lnTo>
                    <a:pt x="803574" y="2844799"/>
                  </a:lnTo>
                  <a:lnTo>
                    <a:pt x="804197" y="2819399"/>
                  </a:lnTo>
                  <a:lnTo>
                    <a:pt x="916532" y="2743199"/>
                  </a:lnTo>
                  <a:lnTo>
                    <a:pt x="953316" y="2705099"/>
                  </a:lnTo>
                  <a:lnTo>
                    <a:pt x="988944" y="2679699"/>
                  </a:lnTo>
                  <a:lnTo>
                    <a:pt x="1023110" y="2641599"/>
                  </a:lnTo>
                  <a:lnTo>
                    <a:pt x="1053703" y="2603499"/>
                  </a:lnTo>
                  <a:lnTo>
                    <a:pt x="1080643" y="2565399"/>
                  </a:lnTo>
                  <a:lnTo>
                    <a:pt x="1103847" y="2514599"/>
                  </a:lnTo>
                  <a:lnTo>
                    <a:pt x="1123232" y="2476499"/>
                  </a:lnTo>
                  <a:lnTo>
                    <a:pt x="1138717" y="2425699"/>
                  </a:lnTo>
                  <a:lnTo>
                    <a:pt x="1150220" y="2387599"/>
                  </a:lnTo>
                  <a:lnTo>
                    <a:pt x="1157658" y="2336799"/>
                  </a:lnTo>
                  <a:lnTo>
                    <a:pt x="1160950" y="2285999"/>
                  </a:lnTo>
                  <a:lnTo>
                    <a:pt x="1160013" y="2235199"/>
                  </a:lnTo>
                  <a:lnTo>
                    <a:pt x="1155891" y="2184399"/>
                  </a:lnTo>
                  <a:lnTo>
                    <a:pt x="1148293" y="2146299"/>
                  </a:lnTo>
                  <a:lnTo>
                    <a:pt x="1137266" y="2095499"/>
                  </a:lnTo>
                  <a:lnTo>
                    <a:pt x="1122857" y="2044699"/>
                  </a:lnTo>
                  <a:lnTo>
                    <a:pt x="1105112" y="2006599"/>
                  </a:lnTo>
                  <a:lnTo>
                    <a:pt x="1084077" y="1968499"/>
                  </a:lnTo>
                  <a:lnTo>
                    <a:pt x="1059801" y="1917699"/>
                  </a:lnTo>
                  <a:lnTo>
                    <a:pt x="1032329" y="1879599"/>
                  </a:lnTo>
                  <a:lnTo>
                    <a:pt x="1001708" y="1841499"/>
                  </a:lnTo>
                  <a:lnTo>
                    <a:pt x="967985" y="1790699"/>
                  </a:lnTo>
                  <a:lnTo>
                    <a:pt x="943466" y="1765299"/>
                  </a:lnTo>
                  <a:close/>
                </a:path>
                <a:path w="1161415" h="5156200" extrusionOk="0">
                  <a:moveTo>
                    <a:pt x="847780" y="749299"/>
                  </a:moveTo>
                  <a:lnTo>
                    <a:pt x="787090" y="749299"/>
                  </a:lnTo>
                  <a:lnTo>
                    <a:pt x="752876" y="2273299"/>
                  </a:lnTo>
                  <a:lnTo>
                    <a:pt x="726819" y="2311399"/>
                  </a:lnTo>
                  <a:lnTo>
                    <a:pt x="696032" y="2349499"/>
                  </a:lnTo>
                  <a:lnTo>
                    <a:pt x="661234" y="2387599"/>
                  </a:lnTo>
                  <a:lnTo>
                    <a:pt x="623144" y="2412999"/>
                  </a:lnTo>
                  <a:lnTo>
                    <a:pt x="582479" y="2451099"/>
                  </a:lnTo>
                  <a:lnTo>
                    <a:pt x="539958" y="2489199"/>
                  </a:lnTo>
                  <a:lnTo>
                    <a:pt x="496298" y="2514599"/>
                  </a:lnTo>
                  <a:lnTo>
                    <a:pt x="583215" y="2514599"/>
                  </a:lnTo>
                  <a:lnTo>
                    <a:pt x="596551" y="2501899"/>
                  </a:lnTo>
                  <a:lnTo>
                    <a:pt x="636131" y="2476499"/>
                  </a:lnTo>
                  <a:lnTo>
                    <a:pt x="674572" y="2438399"/>
                  </a:lnTo>
                  <a:lnTo>
                    <a:pt x="711159" y="2412999"/>
                  </a:lnTo>
                  <a:lnTo>
                    <a:pt x="745181" y="2374899"/>
                  </a:lnTo>
                  <a:lnTo>
                    <a:pt x="775925" y="2336799"/>
                  </a:lnTo>
                  <a:lnTo>
                    <a:pt x="802677" y="2298699"/>
                  </a:lnTo>
                  <a:lnTo>
                    <a:pt x="824726" y="2247899"/>
                  </a:lnTo>
                  <a:lnTo>
                    <a:pt x="841357" y="2209799"/>
                  </a:lnTo>
                  <a:lnTo>
                    <a:pt x="851859" y="2158999"/>
                  </a:lnTo>
                  <a:lnTo>
                    <a:pt x="855517" y="2108199"/>
                  </a:lnTo>
                  <a:lnTo>
                    <a:pt x="855517" y="1765299"/>
                  </a:lnTo>
                  <a:lnTo>
                    <a:pt x="943466" y="1765299"/>
                  </a:lnTo>
                  <a:lnTo>
                    <a:pt x="931207" y="1752599"/>
                  </a:lnTo>
                  <a:lnTo>
                    <a:pt x="891420" y="1714499"/>
                  </a:lnTo>
                  <a:lnTo>
                    <a:pt x="848672" y="1676399"/>
                  </a:lnTo>
                  <a:lnTo>
                    <a:pt x="828149" y="1663699"/>
                  </a:lnTo>
                  <a:lnTo>
                    <a:pt x="847780" y="749299"/>
                  </a:lnTo>
                  <a:close/>
                </a:path>
                <a:path w="1161415" h="5156200" extrusionOk="0">
                  <a:moveTo>
                    <a:pt x="711831" y="584199"/>
                  </a:moveTo>
                  <a:lnTo>
                    <a:pt x="551197" y="584199"/>
                  </a:lnTo>
                  <a:lnTo>
                    <a:pt x="595535" y="596899"/>
                  </a:lnTo>
                  <a:lnTo>
                    <a:pt x="637180" y="609599"/>
                  </a:lnTo>
                  <a:lnTo>
                    <a:pt x="673738" y="634999"/>
                  </a:lnTo>
                  <a:lnTo>
                    <a:pt x="702815" y="660399"/>
                  </a:lnTo>
                  <a:lnTo>
                    <a:pt x="722017" y="698499"/>
                  </a:lnTo>
                  <a:lnTo>
                    <a:pt x="728949" y="736599"/>
                  </a:lnTo>
                  <a:lnTo>
                    <a:pt x="721980" y="774699"/>
                  </a:lnTo>
                  <a:lnTo>
                    <a:pt x="701705" y="812799"/>
                  </a:lnTo>
                  <a:lnTo>
                    <a:pt x="669075" y="838199"/>
                  </a:lnTo>
                  <a:lnTo>
                    <a:pt x="625041" y="863599"/>
                  </a:lnTo>
                  <a:lnTo>
                    <a:pt x="570552" y="876299"/>
                  </a:lnTo>
                  <a:lnTo>
                    <a:pt x="506560" y="901699"/>
                  </a:lnTo>
                  <a:lnTo>
                    <a:pt x="413705" y="927099"/>
                  </a:lnTo>
                  <a:lnTo>
                    <a:pt x="370093" y="952499"/>
                  </a:lnTo>
                  <a:lnTo>
                    <a:pt x="330195" y="965199"/>
                  </a:lnTo>
                  <a:lnTo>
                    <a:pt x="295385" y="990599"/>
                  </a:lnTo>
                  <a:lnTo>
                    <a:pt x="246540" y="1054099"/>
                  </a:lnTo>
                  <a:lnTo>
                    <a:pt x="235043" y="1092199"/>
                  </a:lnTo>
                  <a:lnTo>
                    <a:pt x="233398" y="1142999"/>
                  </a:lnTo>
                  <a:lnTo>
                    <a:pt x="241607" y="1193799"/>
                  </a:lnTo>
                  <a:lnTo>
                    <a:pt x="259673" y="1244599"/>
                  </a:lnTo>
                  <a:lnTo>
                    <a:pt x="287599" y="1295399"/>
                  </a:lnTo>
                  <a:lnTo>
                    <a:pt x="386811" y="1460499"/>
                  </a:lnTo>
                  <a:lnTo>
                    <a:pt x="386811" y="1841499"/>
                  </a:lnTo>
                  <a:lnTo>
                    <a:pt x="481312" y="1841499"/>
                  </a:lnTo>
                  <a:lnTo>
                    <a:pt x="471415" y="1396999"/>
                  </a:lnTo>
                  <a:lnTo>
                    <a:pt x="414167" y="1396999"/>
                  </a:lnTo>
                  <a:lnTo>
                    <a:pt x="342336" y="1269999"/>
                  </a:lnTo>
                  <a:lnTo>
                    <a:pt x="338920" y="1269999"/>
                  </a:lnTo>
                  <a:lnTo>
                    <a:pt x="311389" y="1219199"/>
                  </a:lnTo>
                  <a:lnTo>
                    <a:pt x="295724" y="1168399"/>
                  </a:lnTo>
                  <a:lnTo>
                    <a:pt x="292246" y="1117599"/>
                  </a:lnTo>
                  <a:lnTo>
                    <a:pt x="301277" y="1079499"/>
                  </a:lnTo>
                  <a:lnTo>
                    <a:pt x="317797" y="1054099"/>
                  </a:lnTo>
                  <a:lnTo>
                    <a:pt x="341053" y="1028699"/>
                  </a:lnTo>
                  <a:lnTo>
                    <a:pt x="370082" y="1015999"/>
                  </a:lnTo>
                  <a:lnTo>
                    <a:pt x="403918" y="1003299"/>
                  </a:lnTo>
                  <a:lnTo>
                    <a:pt x="462650" y="1003299"/>
                  </a:lnTo>
                  <a:lnTo>
                    <a:pt x="462084" y="977899"/>
                  </a:lnTo>
                  <a:lnTo>
                    <a:pt x="523666" y="952499"/>
                  </a:lnTo>
                  <a:lnTo>
                    <a:pt x="616308" y="927099"/>
                  </a:lnTo>
                  <a:lnTo>
                    <a:pt x="660243" y="901699"/>
                  </a:lnTo>
                  <a:lnTo>
                    <a:pt x="700289" y="888999"/>
                  </a:lnTo>
                  <a:lnTo>
                    <a:pt x="734720" y="863599"/>
                  </a:lnTo>
                  <a:lnTo>
                    <a:pt x="761814" y="825499"/>
                  </a:lnTo>
                  <a:lnTo>
                    <a:pt x="779845" y="787399"/>
                  </a:lnTo>
                  <a:lnTo>
                    <a:pt x="787090" y="749299"/>
                  </a:lnTo>
                  <a:lnTo>
                    <a:pt x="847780" y="749299"/>
                  </a:lnTo>
                  <a:lnTo>
                    <a:pt x="848053" y="736599"/>
                  </a:lnTo>
                  <a:lnTo>
                    <a:pt x="790532" y="736599"/>
                  </a:lnTo>
                  <a:lnTo>
                    <a:pt x="784365" y="685799"/>
                  </a:lnTo>
                  <a:lnTo>
                    <a:pt x="768819" y="647699"/>
                  </a:lnTo>
                  <a:lnTo>
                    <a:pt x="744454" y="622299"/>
                  </a:lnTo>
                  <a:lnTo>
                    <a:pt x="711831" y="584199"/>
                  </a:lnTo>
                  <a:close/>
                </a:path>
                <a:path w="1161415" h="5156200" extrusionOk="0">
                  <a:moveTo>
                    <a:pt x="462650" y="1003299"/>
                  </a:moveTo>
                  <a:lnTo>
                    <a:pt x="403918" y="1003299"/>
                  </a:lnTo>
                  <a:lnTo>
                    <a:pt x="414167" y="1396999"/>
                  </a:lnTo>
                  <a:lnTo>
                    <a:pt x="471415" y="1396999"/>
                  </a:lnTo>
                  <a:lnTo>
                    <a:pt x="462650" y="1003299"/>
                  </a:lnTo>
                  <a:close/>
                </a:path>
                <a:path w="1161415" h="5156200" extrusionOk="0">
                  <a:moveTo>
                    <a:pt x="768640" y="50799"/>
                  </a:moveTo>
                  <a:lnTo>
                    <a:pt x="626308" y="50799"/>
                  </a:lnTo>
                  <a:lnTo>
                    <a:pt x="668932" y="63499"/>
                  </a:lnTo>
                  <a:lnTo>
                    <a:pt x="709560" y="76199"/>
                  </a:lnTo>
                  <a:lnTo>
                    <a:pt x="745626" y="101599"/>
                  </a:lnTo>
                  <a:lnTo>
                    <a:pt x="774564" y="126999"/>
                  </a:lnTo>
                  <a:lnTo>
                    <a:pt x="793808" y="177799"/>
                  </a:lnTo>
                  <a:lnTo>
                    <a:pt x="800793" y="228599"/>
                  </a:lnTo>
                  <a:lnTo>
                    <a:pt x="790532" y="736599"/>
                  </a:lnTo>
                  <a:lnTo>
                    <a:pt x="848053" y="736599"/>
                  </a:lnTo>
                  <a:lnTo>
                    <a:pt x="858959" y="228599"/>
                  </a:lnTo>
                  <a:lnTo>
                    <a:pt x="853733" y="177799"/>
                  </a:lnTo>
                  <a:lnTo>
                    <a:pt x="838963" y="126999"/>
                  </a:lnTo>
                  <a:lnTo>
                    <a:pt x="816014" y="88899"/>
                  </a:lnTo>
                  <a:lnTo>
                    <a:pt x="786249" y="63499"/>
                  </a:lnTo>
                  <a:lnTo>
                    <a:pt x="768640" y="507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3" name="Google Shape;1163;p2"/>
          <p:cNvSpPr txBox="1"/>
          <p:nvPr/>
        </p:nvSpPr>
        <p:spPr>
          <a:xfrm>
            <a:off x="7599874" y="3766063"/>
            <a:ext cx="423900" cy="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" sz="4100" b="0" i="0" u="none" strike="noStrike" cap="none">
                <a:solidFill>
                  <a:srgbClr val="F9F9F9"/>
                </a:solidFill>
                <a:latin typeface="Arial"/>
                <a:ea typeface="Arial"/>
                <a:cs typeface="Arial"/>
                <a:sym typeface="Arial"/>
              </a:rPr>
              <a:t>®</a:t>
            </a:r>
            <a:endParaRPr sz="4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4" name="Google Shape;1164;p2"/>
          <p:cNvGrpSpPr/>
          <p:nvPr/>
        </p:nvGrpSpPr>
        <p:grpSpPr>
          <a:xfrm>
            <a:off x="0" y="384047"/>
            <a:ext cx="9144572" cy="4760405"/>
            <a:chOff x="0" y="512063"/>
            <a:chExt cx="12192762" cy="6347206"/>
          </a:xfrm>
        </p:grpSpPr>
        <p:pic>
          <p:nvPicPr>
            <p:cNvPr id="1165" name="Google Shape;1165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20071" y="6496811"/>
              <a:ext cx="816863" cy="1539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6" name="Google Shape;1166;p2"/>
            <p:cNvSpPr/>
            <p:nvPr/>
          </p:nvSpPr>
          <p:spPr>
            <a:xfrm>
              <a:off x="762" y="5551169"/>
              <a:ext cx="12191365" cy="1306829"/>
            </a:xfrm>
            <a:custGeom>
              <a:avLst/>
              <a:gdLst/>
              <a:ahLst/>
              <a:cxnLst/>
              <a:rect l="l" t="t" r="r" b="b"/>
              <a:pathLst>
                <a:path w="12191365" h="1306829" extrusionOk="0">
                  <a:moveTo>
                    <a:pt x="12191238" y="0"/>
                  </a:moveTo>
                  <a:lnTo>
                    <a:pt x="0" y="0"/>
                  </a:lnTo>
                  <a:lnTo>
                    <a:pt x="0" y="1306829"/>
                  </a:lnTo>
                  <a:lnTo>
                    <a:pt x="12191238" y="1306829"/>
                  </a:lnTo>
                  <a:lnTo>
                    <a:pt x="12191238" y="0"/>
                  </a:lnTo>
                  <a:close/>
                </a:path>
              </a:pathLst>
            </a:custGeom>
            <a:solidFill>
              <a:srgbClr val="00376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2"/>
            <p:cNvSpPr/>
            <p:nvPr/>
          </p:nvSpPr>
          <p:spPr>
            <a:xfrm>
              <a:off x="762" y="5551169"/>
              <a:ext cx="12192000" cy="1308100"/>
            </a:xfrm>
            <a:custGeom>
              <a:avLst/>
              <a:gdLst/>
              <a:ahLst/>
              <a:cxnLst/>
              <a:rect l="l" t="t" r="r" b="b"/>
              <a:pathLst>
                <a:path w="12192000" h="1308100" extrusionOk="0">
                  <a:moveTo>
                    <a:pt x="0" y="0"/>
                  </a:moveTo>
                  <a:lnTo>
                    <a:pt x="12192000" y="0"/>
                  </a:lnTo>
                  <a:lnTo>
                    <a:pt x="12192000" y="1307591"/>
                  </a:lnTo>
                  <a:lnTo>
                    <a:pt x="0" y="130759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467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0" y="1879091"/>
              <a:ext cx="8138159" cy="4768850"/>
            </a:xfrm>
            <a:custGeom>
              <a:avLst/>
              <a:gdLst/>
              <a:ahLst/>
              <a:cxnLst/>
              <a:rect l="l" t="t" r="r" b="b"/>
              <a:pathLst>
                <a:path w="8138159" h="4768850" extrusionOk="0">
                  <a:moveTo>
                    <a:pt x="6556248" y="2543556"/>
                  </a:moveTo>
                  <a:lnTo>
                    <a:pt x="5756148" y="2543556"/>
                  </a:lnTo>
                  <a:lnTo>
                    <a:pt x="5756148" y="3343668"/>
                  </a:lnTo>
                  <a:lnTo>
                    <a:pt x="6556248" y="3343668"/>
                  </a:lnTo>
                  <a:lnTo>
                    <a:pt x="6556248" y="2543556"/>
                  </a:lnTo>
                  <a:close/>
                </a:path>
                <a:path w="8138159" h="4768850" extrusionOk="0">
                  <a:moveTo>
                    <a:pt x="6556248" y="1272540"/>
                  </a:moveTo>
                  <a:lnTo>
                    <a:pt x="5756148" y="1272540"/>
                  </a:lnTo>
                  <a:lnTo>
                    <a:pt x="5756148" y="2072652"/>
                  </a:lnTo>
                  <a:lnTo>
                    <a:pt x="6556248" y="2072652"/>
                  </a:lnTo>
                  <a:lnTo>
                    <a:pt x="6556248" y="1272540"/>
                  </a:lnTo>
                  <a:close/>
                </a:path>
                <a:path w="8138159" h="4768850" extrusionOk="0">
                  <a:moveTo>
                    <a:pt x="6556248" y="0"/>
                  </a:moveTo>
                  <a:lnTo>
                    <a:pt x="5756148" y="0"/>
                  </a:lnTo>
                  <a:lnTo>
                    <a:pt x="5756148" y="800100"/>
                  </a:lnTo>
                  <a:lnTo>
                    <a:pt x="6556248" y="800100"/>
                  </a:lnTo>
                  <a:lnTo>
                    <a:pt x="6556248" y="0"/>
                  </a:lnTo>
                  <a:close/>
                </a:path>
                <a:path w="8138159" h="4768850" extrusionOk="0">
                  <a:moveTo>
                    <a:pt x="8138160" y="4639068"/>
                  </a:moveTo>
                  <a:lnTo>
                    <a:pt x="0" y="4639068"/>
                  </a:lnTo>
                  <a:lnTo>
                    <a:pt x="0" y="4768596"/>
                  </a:lnTo>
                  <a:lnTo>
                    <a:pt x="8138160" y="4768596"/>
                  </a:lnTo>
                  <a:lnTo>
                    <a:pt x="8138160" y="4639068"/>
                  </a:lnTo>
                  <a:close/>
                </a:path>
              </a:pathLst>
            </a:custGeom>
            <a:solidFill>
              <a:srgbClr val="0060A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2"/>
            <p:cNvSpPr/>
            <p:nvPr/>
          </p:nvSpPr>
          <p:spPr>
            <a:xfrm>
              <a:off x="11705843" y="6380987"/>
              <a:ext cx="0" cy="353059"/>
            </a:xfrm>
            <a:custGeom>
              <a:avLst/>
              <a:gdLst/>
              <a:ahLst/>
              <a:cxnLst/>
              <a:rect l="l" t="t" r="r" b="b"/>
              <a:pathLst>
                <a:path w="120000" h="353059" extrusionOk="0">
                  <a:moveTo>
                    <a:pt x="0" y="0"/>
                  </a:moveTo>
                  <a:lnTo>
                    <a:pt x="0" y="352501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70" name="Google Shape;1170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812779" y="6472428"/>
              <a:ext cx="777239" cy="188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1" name="Google Shape;1171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308850" y="6478529"/>
              <a:ext cx="1100325" cy="2042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2" name="Google Shape;1172;p2"/>
            <p:cNvSpPr/>
            <p:nvPr/>
          </p:nvSpPr>
          <p:spPr>
            <a:xfrm>
              <a:off x="9553955" y="6385560"/>
              <a:ext cx="0" cy="352425"/>
            </a:xfrm>
            <a:custGeom>
              <a:avLst/>
              <a:gdLst/>
              <a:ahLst/>
              <a:cxnLst/>
              <a:rect l="l" t="t" r="r" b="b"/>
              <a:pathLst>
                <a:path w="120000" h="352425" extrusionOk="0">
                  <a:moveTo>
                    <a:pt x="0" y="0"/>
                  </a:moveTo>
                  <a:lnTo>
                    <a:pt x="0" y="352005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2"/>
            <p:cNvSpPr/>
            <p:nvPr/>
          </p:nvSpPr>
          <p:spPr>
            <a:xfrm>
              <a:off x="10646664" y="6385560"/>
              <a:ext cx="0" cy="352425"/>
            </a:xfrm>
            <a:custGeom>
              <a:avLst/>
              <a:gdLst/>
              <a:ahLst/>
              <a:cxnLst/>
              <a:rect l="l" t="t" r="r" b="b"/>
              <a:pathLst>
                <a:path w="120000" h="352425" extrusionOk="0">
                  <a:moveTo>
                    <a:pt x="0" y="0"/>
                  </a:moveTo>
                  <a:lnTo>
                    <a:pt x="0" y="352005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74" name="Google Shape;1174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710927" y="6498335"/>
              <a:ext cx="804671" cy="150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5" name="Google Shape;1175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68452" y="512063"/>
              <a:ext cx="4686300" cy="56982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6" name="Google Shape;1176;p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818632" y="1962911"/>
              <a:ext cx="615683" cy="6141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7" name="Google Shape;1177;p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815584" y="3244595"/>
              <a:ext cx="701039" cy="7010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8" name="Google Shape;1178;p2"/>
            <p:cNvSpPr/>
            <p:nvPr/>
          </p:nvSpPr>
          <p:spPr>
            <a:xfrm>
              <a:off x="5859767" y="4511040"/>
              <a:ext cx="614679" cy="615950"/>
            </a:xfrm>
            <a:custGeom>
              <a:avLst/>
              <a:gdLst/>
              <a:ahLst/>
              <a:cxnLst/>
              <a:rect l="l" t="t" r="r" b="b"/>
              <a:pathLst>
                <a:path w="614679" h="615950" extrusionOk="0">
                  <a:moveTo>
                    <a:pt x="451104" y="538060"/>
                  </a:moveTo>
                  <a:lnTo>
                    <a:pt x="451002" y="108927"/>
                  </a:lnTo>
                  <a:lnTo>
                    <a:pt x="450938" y="107899"/>
                  </a:lnTo>
                  <a:lnTo>
                    <a:pt x="450786" y="107099"/>
                  </a:lnTo>
                  <a:lnTo>
                    <a:pt x="450405" y="106019"/>
                  </a:lnTo>
                  <a:lnTo>
                    <a:pt x="450329" y="105714"/>
                  </a:lnTo>
                  <a:lnTo>
                    <a:pt x="449757" y="104444"/>
                  </a:lnTo>
                  <a:lnTo>
                    <a:pt x="449173" y="103492"/>
                  </a:lnTo>
                  <a:lnTo>
                    <a:pt x="445643" y="99923"/>
                  </a:lnTo>
                  <a:lnTo>
                    <a:pt x="432498" y="86664"/>
                  </a:lnTo>
                  <a:lnTo>
                    <a:pt x="432498" y="118719"/>
                  </a:lnTo>
                  <a:lnTo>
                    <a:pt x="432498" y="538060"/>
                  </a:lnTo>
                  <a:lnTo>
                    <a:pt x="374192" y="538060"/>
                  </a:lnTo>
                  <a:lnTo>
                    <a:pt x="374192" y="556831"/>
                  </a:lnTo>
                  <a:lnTo>
                    <a:pt x="374192" y="596887"/>
                  </a:lnTo>
                  <a:lnTo>
                    <a:pt x="18630" y="596887"/>
                  </a:lnTo>
                  <a:lnTo>
                    <a:pt x="18630" y="77647"/>
                  </a:lnTo>
                  <a:lnTo>
                    <a:pt x="58318" y="77647"/>
                  </a:lnTo>
                  <a:lnTo>
                    <a:pt x="58343" y="552640"/>
                  </a:lnTo>
                  <a:lnTo>
                    <a:pt x="62496" y="556831"/>
                  </a:lnTo>
                  <a:lnTo>
                    <a:pt x="374192" y="556831"/>
                  </a:lnTo>
                  <a:lnTo>
                    <a:pt x="374192" y="538060"/>
                  </a:lnTo>
                  <a:lnTo>
                    <a:pt x="76949" y="538060"/>
                  </a:lnTo>
                  <a:lnTo>
                    <a:pt x="76949" y="77647"/>
                  </a:lnTo>
                  <a:lnTo>
                    <a:pt x="76949" y="18783"/>
                  </a:lnTo>
                  <a:lnTo>
                    <a:pt x="333489" y="18783"/>
                  </a:lnTo>
                  <a:lnTo>
                    <a:pt x="333489" y="114515"/>
                  </a:lnTo>
                  <a:lnTo>
                    <a:pt x="337654" y="118719"/>
                  </a:lnTo>
                  <a:lnTo>
                    <a:pt x="432498" y="118719"/>
                  </a:lnTo>
                  <a:lnTo>
                    <a:pt x="432498" y="86664"/>
                  </a:lnTo>
                  <a:lnTo>
                    <a:pt x="419328" y="73367"/>
                  </a:lnTo>
                  <a:lnTo>
                    <a:pt x="419328" y="99923"/>
                  </a:lnTo>
                  <a:lnTo>
                    <a:pt x="352107" y="99923"/>
                  </a:lnTo>
                  <a:lnTo>
                    <a:pt x="352107" y="32080"/>
                  </a:lnTo>
                  <a:lnTo>
                    <a:pt x="419328" y="99923"/>
                  </a:lnTo>
                  <a:lnTo>
                    <a:pt x="419328" y="73367"/>
                  </a:lnTo>
                  <a:lnTo>
                    <a:pt x="378421" y="32080"/>
                  </a:lnTo>
                  <a:lnTo>
                    <a:pt x="365252" y="18783"/>
                  </a:lnTo>
                  <a:lnTo>
                    <a:pt x="348564" y="1943"/>
                  </a:lnTo>
                  <a:lnTo>
                    <a:pt x="347637" y="1384"/>
                  </a:lnTo>
                  <a:lnTo>
                    <a:pt x="346367" y="787"/>
                  </a:lnTo>
                  <a:lnTo>
                    <a:pt x="345770" y="609"/>
                  </a:lnTo>
                  <a:lnTo>
                    <a:pt x="344995" y="342"/>
                  </a:lnTo>
                  <a:lnTo>
                    <a:pt x="344233" y="190"/>
                  </a:lnTo>
                  <a:lnTo>
                    <a:pt x="343192" y="127"/>
                  </a:lnTo>
                  <a:lnTo>
                    <a:pt x="343014" y="0"/>
                  </a:lnTo>
                  <a:lnTo>
                    <a:pt x="62496" y="0"/>
                  </a:lnTo>
                  <a:lnTo>
                    <a:pt x="58305" y="4216"/>
                  </a:lnTo>
                  <a:lnTo>
                    <a:pt x="58305" y="58864"/>
                  </a:lnTo>
                  <a:lnTo>
                    <a:pt x="4178" y="58864"/>
                  </a:lnTo>
                  <a:lnTo>
                    <a:pt x="0" y="63068"/>
                  </a:lnTo>
                  <a:lnTo>
                    <a:pt x="12" y="611492"/>
                  </a:lnTo>
                  <a:lnTo>
                    <a:pt x="4165" y="615708"/>
                  </a:lnTo>
                  <a:lnTo>
                    <a:pt x="388620" y="615708"/>
                  </a:lnTo>
                  <a:lnTo>
                    <a:pt x="392785" y="611492"/>
                  </a:lnTo>
                  <a:lnTo>
                    <a:pt x="392785" y="596887"/>
                  </a:lnTo>
                  <a:lnTo>
                    <a:pt x="392785" y="556844"/>
                  </a:lnTo>
                  <a:lnTo>
                    <a:pt x="446951" y="556831"/>
                  </a:lnTo>
                  <a:lnTo>
                    <a:pt x="451104" y="552640"/>
                  </a:lnTo>
                  <a:lnTo>
                    <a:pt x="451104" y="538060"/>
                  </a:lnTo>
                  <a:close/>
                </a:path>
                <a:path w="614679" h="615950" extrusionOk="0">
                  <a:moveTo>
                    <a:pt x="559320" y="174917"/>
                  </a:moveTo>
                  <a:lnTo>
                    <a:pt x="555231" y="170688"/>
                  </a:lnTo>
                  <a:lnTo>
                    <a:pt x="545122" y="170688"/>
                  </a:lnTo>
                  <a:lnTo>
                    <a:pt x="541020" y="174891"/>
                  </a:lnTo>
                  <a:lnTo>
                    <a:pt x="541020" y="425577"/>
                  </a:lnTo>
                  <a:lnTo>
                    <a:pt x="545122" y="429768"/>
                  </a:lnTo>
                  <a:lnTo>
                    <a:pt x="550164" y="429768"/>
                  </a:lnTo>
                  <a:lnTo>
                    <a:pt x="555218" y="429768"/>
                  </a:lnTo>
                  <a:lnTo>
                    <a:pt x="559320" y="425577"/>
                  </a:lnTo>
                  <a:lnTo>
                    <a:pt x="559320" y="174917"/>
                  </a:lnTo>
                  <a:close/>
                </a:path>
                <a:path w="614679" h="615950" extrusionOk="0">
                  <a:moveTo>
                    <a:pt x="614172" y="288518"/>
                  </a:moveTo>
                  <a:lnTo>
                    <a:pt x="612940" y="221678"/>
                  </a:lnTo>
                  <a:lnTo>
                    <a:pt x="609282" y="160934"/>
                  </a:lnTo>
                  <a:lnTo>
                    <a:pt x="606539" y="136588"/>
                  </a:lnTo>
                  <a:lnTo>
                    <a:pt x="604431" y="117817"/>
                  </a:lnTo>
                  <a:lnTo>
                    <a:pt x="603300" y="107683"/>
                  </a:lnTo>
                  <a:lnTo>
                    <a:pt x="597255" y="74879"/>
                  </a:lnTo>
                  <a:lnTo>
                    <a:pt x="595680" y="66357"/>
                  </a:lnTo>
                  <a:lnTo>
                    <a:pt x="595680" y="288531"/>
                  </a:lnTo>
                  <a:lnTo>
                    <a:pt x="594550" y="333883"/>
                  </a:lnTo>
                  <a:lnTo>
                    <a:pt x="591426" y="378714"/>
                  </a:lnTo>
                  <a:lnTo>
                    <a:pt x="586752" y="422249"/>
                  </a:lnTo>
                  <a:lnTo>
                    <a:pt x="580948" y="463765"/>
                  </a:lnTo>
                  <a:lnTo>
                    <a:pt x="577900" y="463765"/>
                  </a:lnTo>
                  <a:lnTo>
                    <a:pt x="577900" y="482574"/>
                  </a:lnTo>
                  <a:lnTo>
                    <a:pt x="576148" y="492887"/>
                  </a:lnTo>
                  <a:lnTo>
                    <a:pt x="574357" y="502932"/>
                  </a:lnTo>
                  <a:lnTo>
                    <a:pt x="572541" y="512737"/>
                  </a:lnTo>
                  <a:lnTo>
                    <a:pt x="570712" y="522274"/>
                  </a:lnTo>
                  <a:lnTo>
                    <a:pt x="566940" y="522274"/>
                  </a:lnTo>
                  <a:lnTo>
                    <a:pt x="566940" y="541070"/>
                  </a:lnTo>
                  <a:lnTo>
                    <a:pt x="558076" y="581494"/>
                  </a:lnTo>
                  <a:lnTo>
                    <a:pt x="551446" y="596887"/>
                  </a:lnTo>
                  <a:lnTo>
                    <a:pt x="548919" y="596887"/>
                  </a:lnTo>
                  <a:lnTo>
                    <a:pt x="536511" y="555536"/>
                  </a:lnTo>
                  <a:lnTo>
                    <a:pt x="533450" y="541070"/>
                  </a:lnTo>
                  <a:lnTo>
                    <a:pt x="566940" y="541070"/>
                  </a:lnTo>
                  <a:lnTo>
                    <a:pt x="566940" y="522274"/>
                  </a:lnTo>
                  <a:lnTo>
                    <a:pt x="529666" y="522274"/>
                  </a:lnTo>
                  <a:lnTo>
                    <a:pt x="527850" y="512737"/>
                  </a:lnTo>
                  <a:lnTo>
                    <a:pt x="526034" y="502932"/>
                  </a:lnTo>
                  <a:lnTo>
                    <a:pt x="524230" y="492887"/>
                  </a:lnTo>
                  <a:lnTo>
                    <a:pt x="522465" y="482574"/>
                  </a:lnTo>
                  <a:lnTo>
                    <a:pt x="577900" y="482574"/>
                  </a:lnTo>
                  <a:lnTo>
                    <a:pt x="577900" y="463765"/>
                  </a:lnTo>
                  <a:lnTo>
                    <a:pt x="519442" y="463765"/>
                  </a:lnTo>
                  <a:lnTo>
                    <a:pt x="513638" y="422249"/>
                  </a:lnTo>
                  <a:lnTo>
                    <a:pt x="508965" y="378701"/>
                  </a:lnTo>
                  <a:lnTo>
                    <a:pt x="505841" y="333883"/>
                  </a:lnTo>
                  <a:lnTo>
                    <a:pt x="504698" y="288518"/>
                  </a:lnTo>
                  <a:lnTo>
                    <a:pt x="505180" y="246938"/>
                  </a:lnTo>
                  <a:lnTo>
                    <a:pt x="506590" y="207543"/>
                  </a:lnTo>
                  <a:lnTo>
                    <a:pt x="508914" y="170662"/>
                  </a:lnTo>
                  <a:lnTo>
                    <a:pt x="512089" y="136588"/>
                  </a:lnTo>
                  <a:lnTo>
                    <a:pt x="588289" y="136588"/>
                  </a:lnTo>
                  <a:lnTo>
                    <a:pt x="591489" y="170662"/>
                  </a:lnTo>
                  <a:lnTo>
                    <a:pt x="593801" y="207556"/>
                  </a:lnTo>
                  <a:lnTo>
                    <a:pt x="595210" y="246938"/>
                  </a:lnTo>
                  <a:lnTo>
                    <a:pt x="595680" y="288531"/>
                  </a:lnTo>
                  <a:lnTo>
                    <a:pt x="595680" y="66357"/>
                  </a:lnTo>
                  <a:lnTo>
                    <a:pt x="595122" y="63322"/>
                  </a:lnTo>
                  <a:lnTo>
                    <a:pt x="594118" y="59067"/>
                  </a:lnTo>
                  <a:lnTo>
                    <a:pt x="590423" y="56095"/>
                  </a:lnTo>
                  <a:lnTo>
                    <a:pt x="586016" y="56083"/>
                  </a:lnTo>
                  <a:lnTo>
                    <a:pt x="586016" y="117817"/>
                  </a:lnTo>
                  <a:lnTo>
                    <a:pt x="514362" y="117817"/>
                  </a:lnTo>
                  <a:lnTo>
                    <a:pt x="516013" y="106299"/>
                  </a:lnTo>
                  <a:lnTo>
                    <a:pt x="517779" y="95288"/>
                  </a:lnTo>
                  <a:lnTo>
                    <a:pt x="519658" y="84810"/>
                  </a:lnTo>
                  <a:lnTo>
                    <a:pt x="521652" y="74879"/>
                  </a:lnTo>
                  <a:lnTo>
                    <a:pt x="578713" y="74879"/>
                  </a:lnTo>
                  <a:lnTo>
                    <a:pt x="580732" y="84810"/>
                  </a:lnTo>
                  <a:lnTo>
                    <a:pt x="582612" y="95288"/>
                  </a:lnTo>
                  <a:lnTo>
                    <a:pt x="584377" y="106299"/>
                  </a:lnTo>
                  <a:lnTo>
                    <a:pt x="586016" y="117817"/>
                  </a:lnTo>
                  <a:lnTo>
                    <a:pt x="586016" y="56083"/>
                  </a:lnTo>
                  <a:lnTo>
                    <a:pt x="579018" y="56083"/>
                  </a:lnTo>
                  <a:lnTo>
                    <a:pt x="573532" y="30581"/>
                  </a:lnTo>
                  <a:lnTo>
                    <a:pt x="570001" y="20993"/>
                  </a:lnTo>
                  <a:lnTo>
                    <a:pt x="567105" y="13157"/>
                  </a:lnTo>
                  <a:lnTo>
                    <a:pt x="560209" y="4216"/>
                  </a:lnTo>
                  <a:lnTo>
                    <a:pt x="560209" y="56095"/>
                  </a:lnTo>
                  <a:lnTo>
                    <a:pt x="540169" y="56095"/>
                  </a:lnTo>
                  <a:lnTo>
                    <a:pt x="543102" y="42011"/>
                  </a:lnTo>
                  <a:lnTo>
                    <a:pt x="545833" y="31889"/>
                  </a:lnTo>
                  <a:lnTo>
                    <a:pt x="548246" y="25095"/>
                  </a:lnTo>
                  <a:lnTo>
                    <a:pt x="550189" y="20993"/>
                  </a:lnTo>
                  <a:lnTo>
                    <a:pt x="552145" y="25107"/>
                  </a:lnTo>
                  <a:lnTo>
                    <a:pt x="554558" y="31902"/>
                  </a:lnTo>
                  <a:lnTo>
                    <a:pt x="557288" y="42024"/>
                  </a:lnTo>
                  <a:lnTo>
                    <a:pt x="560209" y="56095"/>
                  </a:lnTo>
                  <a:lnTo>
                    <a:pt x="560209" y="4216"/>
                  </a:lnTo>
                  <a:lnTo>
                    <a:pt x="559422" y="3187"/>
                  </a:lnTo>
                  <a:lnTo>
                    <a:pt x="550176" y="0"/>
                  </a:lnTo>
                  <a:lnTo>
                    <a:pt x="540931" y="3187"/>
                  </a:lnTo>
                  <a:lnTo>
                    <a:pt x="533247" y="13157"/>
                  </a:lnTo>
                  <a:lnTo>
                    <a:pt x="526834" y="30581"/>
                  </a:lnTo>
                  <a:lnTo>
                    <a:pt x="521347" y="56083"/>
                  </a:lnTo>
                  <a:lnTo>
                    <a:pt x="509943" y="56095"/>
                  </a:lnTo>
                  <a:lnTo>
                    <a:pt x="497078" y="107683"/>
                  </a:lnTo>
                  <a:lnTo>
                    <a:pt x="491096" y="160934"/>
                  </a:lnTo>
                  <a:lnTo>
                    <a:pt x="487413" y="221678"/>
                  </a:lnTo>
                  <a:lnTo>
                    <a:pt x="486156" y="288531"/>
                  </a:lnTo>
                  <a:lnTo>
                    <a:pt x="488124" y="349364"/>
                  </a:lnTo>
                  <a:lnTo>
                    <a:pt x="493369" y="408774"/>
                  </a:lnTo>
                  <a:lnTo>
                    <a:pt x="500875" y="465010"/>
                  </a:lnTo>
                  <a:lnTo>
                    <a:pt x="509651" y="516343"/>
                  </a:lnTo>
                  <a:lnTo>
                    <a:pt x="518706" y="561022"/>
                  </a:lnTo>
                  <a:lnTo>
                    <a:pt x="530186" y="604812"/>
                  </a:lnTo>
                  <a:lnTo>
                    <a:pt x="550164" y="615696"/>
                  </a:lnTo>
                  <a:lnTo>
                    <a:pt x="558139" y="614362"/>
                  </a:lnTo>
                  <a:lnTo>
                    <a:pt x="581634" y="561022"/>
                  </a:lnTo>
                  <a:lnTo>
                    <a:pt x="585673" y="541070"/>
                  </a:lnTo>
                  <a:lnTo>
                    <a:pt x="589483" y="522274"/>
                  </a:lnTo>
                  <a:lnTo>
                    <a:pt x="590689" y="516343"/>
                  </a:lnTo>
                  <a:lnTo>
                    <a:pt x="596468" y="482574"/>
                  </a:lnTo>
                  <a:lnTo>
                    <a:pt x="599465" y="465010"/>
                  </a:lnTo>
                  <a:lnTo>
                    <a:pt x="599630" y="463765"/>
                  </a:lnTo>
                  <a:lnTo>
                    <a:pt x="606971" y="408762"/>
                  </a:lnTo>
                  <a:lnTo>
                    <a:pt x="612216" y="349351"/>
                  </a:lnTo>
                  <a:lnTo>
                    <a:pt x="614172" y="2885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79" name="Google Shape;1179;p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5973153" y="4637740"/>
              <a:ext cx="72339" cy="729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0" name="Google Shape;1180;p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5973153" y="4730703"/>
              <a:ext cx="72339" cy="729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1" name="Google Shape;1181;p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5973153" y="4825192"/>
              <a:ext cx="72339" cy="729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2" name="Google Shape;1182;p2"/>
            <p:cNvSpPr/>
            <p:nvPr/>
          </p:nvSpPr>
          <p:spPr>
            <a:xfrm>
              <a:off x="5992368" y="4664963"/>
              <a:ext cx="250189" cy="300354"/>
            </a:xfrm>
            <a:custGeom>
              <a:avLst/>
              <a:gdLst/>
              <a:ahLst/>
              <a:cxnLst/>
              <a:rect l="l" t="t" r="r" b="b"/>
              <a:pathLst>
                <a:path w="250189" h="300354" extrusionOk="0">
                  <a:moveTo>
                    <a:pt x="33528" y="296138"/>
                  </a:moveTo>
                  <a:lnTo>
                    <a:pt x="33515" y="286016"/>
                  </a:lnTo>
                  <a:lnTo>
                    <a:pt x="29286" y="281940"/>
                  </a:lnTo>
                  <a:lnTo>
                    <a:pt x="24079" y="281940"/>
                  </a:lnTo>
                  <a:lnTo>
                    <a:pt x="4241" y="281940"/>
                  </a:lnTo>
                  <a:lnTo>
                    <a:pt x="0" y="286016"/>
                  </a:lnTo>
                  <a:lnTo>
                    <a:pt x="0" y="296125"/>
                  </a:lnTo>
                  <a:lnTo>
                    <a:pt x="4229" y="300228"/>
                  </a:lnTo>
                  <a:lnTo>
                    <a:pt x="29286" y="300228"/>
                  </a:lnTo>
                  <a:lnTo>
                    <a:pt x="33528" y="296138"/>
                  </a:lnTo>
                  <a:close/>
                </a:path>
                <a:path w="250189" h="300354" extrusionOk="0">
                  <a:moveTo>
                    <a:pt x="195059" y="98602"/>
                  </a:moveTo>
                  <a:lnTo>
                    <a:pt x="190868" y="94500"/>
                  </a:lnTo>
                  <a:lnTo>
                    <a:pt x="86499" y="94500"/>
                  </a:lnTo>
                  <a:lnTo>
                    <a:pt x="82283" y="98590"/>
                  </a:lnTo>
                  <a:lnTo>
                    <a:pt x="82283" y="108699"/>
                  </a:lnTo>
                  <a:lnTo>
                    <a:pt x="86487" y="112788"/>
                  </a:lnTo>
                  <a:lnTo>
                    <a:pt x="91681" y="112788"/>
                  </a:lnTo>
                  <a:lnTo>
                    <a:pt x="190855" y="112788"/>
                  </a:lnTo>
                  <a:lnTo>
                    <a:pt x="195059" y="108699"/>
                  </a:lnTo>
                  <a:lnTo>
                    <a:pt x="195059" y="98602"/>
                  </a:lnTo>
                  <a:close/>
                </a:path>
                <a:path w="250189" h="300354" extrusionOk="0">
                  <a:moveTo>
                    <a:pt x="222504" y="296138"/>
                  </a:moveTo>
                  <a:lnTo>
                    <a:pt x="222478" y="286016"/>
                  </a:lnTo>
                  <a:lnTo>
                    <a:pt x="218313" y="281940"/>
                  </a:lnTo>
                  <a:lnTo>
                    <a:pt x="213144" y="281940"/>
                  </a:lnTo>
                  <a:lnTo>
                    <a:pt x="86474" y="281940"/>
                  </a:lnTo>
                  <a:lnTo>
                    <a:pt x="82283" y="286016"/>
                  </a:lnTo>
                  <a:lnTo>
                    <a:pt x="82283" y="296125"/>
                  </a:lnTo>
                  <a:lnTo>
                    <a:pt x="86461" y="300228"/>
                  </a:lnTo>
                  <a:lnTo>
                    <a:pt x="218313" y="300228"/>
                  </a:lnTo>
                  <a:lnTo>
                    <a:pt x="222504" y="296138"/>
                  </a:lnTo>
                  <a:close/>
                </a:path>
                <a:path w="250189" h="300354" extrusionOk="0">
                  <a:moveTo>
                    <a:pt x="249936" y="191554"/>
                  </a:moveTo>
                  <a:lnTo>
                    <a:pt x="245757" y="187452"/>
                  </a:lnTo>
                  <a:lnTo>
                    <a:pt x="240614" y="187452"/>
                  </a:lnTo>
                  <a:lnTo>
                    <a:pt x="86461" y="187452"/>
                  </a:lnTo>
                  <a:lnTo>
                    <a:pt x="82296" y="191554"/>
                  </a:lnTo>
                  <a:lnTo>
                    <a:pt x="82296" y="201650"/>
                  </a:lnTo>
                  <a:lnTo>
                    <a:pt x="86448" y="205740"/>
                  </a:lnTo>
                  <a:lnTo>
                    <a:pt x="245745" y="205740"/>
                  </a:lnTo>
                  <a:lnTo>
                    <a:pt x="249936" y="201650"/>
                  </a:lnTo>
                  <a:lnTo>
                    <a:pt x="249936" y="191554"/>
                  </a:lnTo>
                  <a:close/>
                </a:path>
                <a:path w="250189" h="300354" extrusionOk="0">
                  <a:moveTo>
                    <a:pt x="249936" y="4076"/>
                  </a:moveTo>
                  <a:lnTo>
                    <a:pt x="245757" y="0"/>
                  </a:lnTo>
                  <a:lnTo>
                    <a:pt x="240614" y="0"/>
                  </a:lnTo>
                  <a:lnTo>
                    <a:pt x="86461" y="0"/>
                  </a:lnTo>
                  <a:lnTo>
                    <a:pt x="82296" y="4076"/>
                  </a:lnTo>
                  <a:lnTo>
                    <a:pt x="82296" y="14185"/>
                  </a:lnTo>
                  <a:lnTo>
                    <a:pt x="86448" y="18288"/>
                  </a:lnTo>
                  <a:lnTo>
                    <a:pt x="245745" y="18288"/>
                  </a:lnTo>
                  <a:lnTo>
                    <a:pt x="249936" y="14198"/>
                  </a:lnTo>
                  <a:lnTo>
                    <a:pt x="249936" y="40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3" name="Google Shape;1183;p2"/>
          <p:cNvSpPr txBox="1"/>
          <p:nvPr/>
        </p:nvSpPr>
        <p:spPr>
          <a:xfrm>
            <a:off x="4999928" y="1496400"/>
            <a:ext cx="2480100" cy="2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rPr>
              <a:t>Reduce </a:t>
            </a:r>
            <a:r>
              <a:rPr lang="en" sz="14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rPr>
              <a:t>death &amp; disability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p2"/>
          <p:cNvSpPr txBox="1"/>
          <p:nvPr/>
        </p:nvSpPr>
        <p:spPr>
          <a:xfrm>
            <a:off x="8925887" y="4864702"/>
            <a:ext cx="645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5" name="Google Shape;1185;p2"/>
          <p:cNvSpPr txBox="1">
            <a:spLocks noGrp="1"/>
          </p:cNvSpPr>
          <p:nvPr>
            <p:ph type="sldNum" idx="12"/>
          </p:nvPr>
        </p:nvSpPr>
        <p:spPr>
          <a:xfrm>
            <a:off x="8802965" y="4855177"/>
            <a:ext cx="279600" cy="1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25" rIns="0" bIns="0" anchor="t" anchorCtr="0">
            <a:spAutoFit/>
          </a:bodyPr>
          <a:lstStyle/>
          <a:p>
            <a:pPr marL="127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">
                <a:solidFill>
                  <a:srgbClr val="344053"/>
                </a:solidFill>
              </a:rPr>
              <a:t>30</a:t>
            </a:fld>
            <a:endParaRPr>
              <a:solidFill>
                <a:srgbClr val="344053"/>
              </a:solidFill>
            </a:endParaRPr>
          </a:p>
        </p:txBody>
      </p:sp>
      <p:sp>
        <p:nvSpPr>
          <p:cNvPr id="1186" name="Google Shape;1186;p2"/>
          <p:cNvSpPr txBox="1"/>
          <p:nvPr/>
        </p:nvSpPr>
        <p:spPr>
          <a:xfrm>
            <a:off x="4999850" y="2406475"/>
            <a:ext cx="4144800" cy="16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spAutoFit/>
          </a:bodyPr>
          <a:lstStyle/>
          <a:p>
            <a:pPr marL="12700" marR="1346200" lvl="0" indent="0" algn="l" rtl="0">
              <a:lnSpc>
                <a:spcPct val="118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rPr>
              <a:t>Provide </a:t>
            </a:r>
            <a:r>
              <a:rPr lang="en" sz="14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rPr>
              <a:t>leadership &amp; coordination to the EMS community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rPr>
              <a:t>Assess, plan, develop &amp; promote </a:t>
            </a:r>
            <a:r>
              <a:rPr lang="en" sz="1400" b="0" i="0" u="none" strike="noStrike" cap="none">
                <a:solidFill>
                  <a:srgbClr val="344053"/>
                </a:solidFill>
                <a:latin typeface="Arial"/>
                <a:ea typeface="Arial"/>
                <a:cs typeface="Arial"/>
                <a:sym typeface="Arial"/>
              </a:rPr>
              <a:t>comprehensive, evidence-based emergency medical services &amp; 911 systems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2"/>
          <p:cNvSpPr txBox="1">
            <a:spLocks noGrp="1"/>
          </p:cNvSpPr>
          <p:nvPr>
            <p:ph type="title"/>
          </p:nvPr>
        </p:nvSpPr>
        <p:spPr>
          <a:xfrm>
            <a:off x="4354556" y="517953"/>
            <a:ext cx="38439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0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/>
              <a:t>OFFICE OF EMS’ MISSION</a:t>
            </a:r>
            <a:endParaRPr sz="2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3" name="Google Shape;119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5781" y="180432"/>
            <a:ext cx="8072439" cy="4534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9" name="Google Shape;1199;p5"/>
          <p:cNvPicPr preferRelativeResize="0"/>
          <p:nvPr/>
        </p:nvPicPr>
        <p:blipFill rotWithShape="1">
          <a:blip r:embed="rId3">
            <a:alphaModFix/>
          </a:blip>
          <a:srcRect l="1831" t="8975" r="1793" b="8984"/>
          <a:stretch/>
        </p:blipFill>
        <p:spPr>
          <a:xfrm>
            <a:off x="490725" y="384262"/>
            <a:ext cx="3386663" cy="4273463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1200" name="Google Shape;1200;p5"/>
          <p:cNvSpPr txBox="1"/>
          <p:nvPr/>
        </p:nvSpPr>
        <p:spPr>
          <a:xfrm>
            <a:off x="4383372" y="1559270"/>
            <a:ext cx="4423500" cy="7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040000"/>
                </a:solidFill>
                <a:latin typeface="Arial"/>
                <a:ea typeface="Arial"/>
                <a:cs typeface="Arial"/>
                <a:sym typeface="Arial"/>
              </a:rPr>
              <a:t>“Accidental Death and Disability: The Neglected Disease of Modern Society” </a:t>
            </a:r>
            <a:endParaRPr sz="2400" b="1" i="0" u="none" strike="noStrike" cap="none">
              <a:solidFill>
                <a:srgbClr val="04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4A44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1" name="Google Shape;1201;p5"/>
          <p:cNvSpPr txBox="1"/>
          <p:nvPr/>
        </p:nvSpPr>
        <p:spPr>
          <a:xfrm>
            <a:off x="4383372" y="2980767"/>
            <a:ext cx="37158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lang="en" sz="1425" b="0" i="0" u="none" strike="noStrike" cap="none">
                <a:solidFill>
                  <a:srgbClr val="040000"/>
                </a:solidFill>
                <a:latin typeface="Arial"/>
                <a:ea typeface="Arial"/>
                <a:cs typeface="Arial"/>
                <a:sym typeface="Arial"/>
              </a:rPr>
              <a:t>Published in 1966</a:t>
            </a:r>
            <a:endParaRPr sz="1425" b="0" i="0" u="none" strike="noStrike" cap="none">
              <a:solidFill>
                <a:srgbClr val="04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lang="en" sz="1425" b="0" i="0" u="none" strike="noStrike" cap="none">
                <a:solidFill>
                  <a:srgbClr val="040000"/>
                </a:solidFill>
                <a:latin typeface="Arial"/>
                <a:ea typeface="Arial"/>
                <a:cs typeface="Arial"/>
                <a:sym typeface="Arial"/>
              </a:rPr>
              <a:t>By the National Academy of Sciences</a:t>
            </a:r>
            <a:endParaRPr sz="1425" b="0" i="0" u="none" strike="noStrike" cap="none">
              <a:solidFill>
                <a:srgbClr val="04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endParaRPr sz="1425" b="0" i="0" u="none" strike="noStrike" cap="none">
              <a:solidFill>
                <a:srgbClr val="1A202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6"/>
          <p:cNvSpPr txBox="1"/>
          <p:nvPr/>
        </p:nvSpPr>
        <p:spPr>
          <a:xfrm>
            <a:off x="105788" y="134553"/>
            <a:ext cx="5862900" cy="7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HIGHWAY SAFETY ACT OF 1966</a:t>
            </a:r>
            <a:endParaRPr sz="30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8" name="Google Shape;1208;p6"/>
          <p:cNvPicPr preferRelativeResize="0"/>
          <p:nvPr/>
        </p:nvPicPr>
        <p:blipFill rotWithShape="1">
          <a:blip r:embed="rId3">
            <a:alphaModFix/>
          </a:blip>
          <a:srcRect r="1420"/>
          <a:stretch/>
        </p:blipFill>
        <p:spPr>
          <a:xfrm>
            <a:off x="561113" y="1177256"/>
            <a:ext cx="3967332" cy="2957324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6"/>
          <p:cNvSpPr txBox="1"/>
          <p:nvPr/>
        </p:nvSpPr>
        <p:spPr>
          <a:xfrm>
            <a:off x="5022650" y="1595918"/>
            <a:ext cx="3327600" cy="28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1425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" sz="217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Emergency Medical Services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1425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" sz="14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June 27, 1967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1425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" sz="14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“Each State, in cooperation with its local 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" sz="14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political subdivisions, shall have a program to ensure that persons involved in highway 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" sz="14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accidents receive prompt emergency medical care under the range of emergency 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" sz="14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conditions encountered.”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1425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8096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1425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0" name="Google Shape;1210;p6"/>
          <p:cNvSpPr txBox="1"/>
          <p:nvPr/>
        </p:nvSpPr>
        <p:spPr>
          <a:xfrm>
            <a:off x="5022650" y="1396675"/>
            <a:ext cx="3445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Highway Safety Program Standard 4.4.11</a:t>
            </a:r>
            <a:endParaRPr sz="1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7"/>
          <p:cNvSpPr/>
          <p:nvPr/>
        </p:nvSpPr>
        <p:spPr>
          <a:xfrm>
            <a:off x="552938" y="2709394"/>
            <a:ext cx="8038200" cy="1591800"/>
          </a:xfrm>
          <a:prstGeom prst="rect">
            <a:avLst/>
          </a:prstGeom>
          <a:solidFill>
            <a:srgbClr val="003766"/>
          </a:solidFill>
          <a:ln w="9525" cap="flat" cmpd="sng">
            <a:solidFill>
              <a:srgbClr val="0061A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95250" dir="3300000" algn="bl" rotWithShape="0">
              <a:srgbClr val="7F7F7F">
                <a:alpha val="50196"/>
              </a:srgbClr>
            </a:outerShdw>
          </a:effectLst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highlight>
                <a:srgbClr val="0061A2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7" name="Google Shape;1217;p7"/>
          <p:cNvSpPr/>
          <p:nvPr/>
        </p:nvSpPr>
        <p:spPr>
          <a:xfrm>
            <a:off x="530494" y="555094"/>
            <a:ext cx="8038200" cy="1591800"/>
          </a:xfrm>
          <a:prstGeom prst="rect">
            <a:avLst/>
          </a:prstGeom>
          <a:solidFill>
            <a:srgbClr val="003766"/>
          </a:solidFill>
          <a:ln w="9525" cap="flat" cmpd="sng">
            <a:solidFill>
              <a:srgbClr val="0061A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95250" dir="3300000" algn="bl" rotWithShape="0">
              <a:srgbClr val="7F7F7F">
                <a:alpha val="50196"/>
              </a:srgbClr>
            </a:outerShdw>
          </a:effectLst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highlight>
                <a:srgbClr val="0061A2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8" name="Google Shape;1218;p7"/>
          <p:cNvSpPr txBox="1"/>
          <p:nvPr/>
        </p:nvSpPr>
        <p:spPr>
          <a:xfrm>
            <a:off x="815510" y="727153"/>
            <a:ext cx="7512900" cy="35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Expert consultants returning from both </a:t>
            </a: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Korea</a:t>
            </a:r>
            <a:r>
              <a:rPr lang="en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Vietnam</a:t>
            </a:r>
            <a:r>
              <a:rPr lang="en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have publicly asserted that, if seriously wounded, their chances of survival would be better in the zone of combat than on the average city street.</a:t>
            </a:r>
            <a:endParaRPr sz="10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257175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-"/>
            </a:pPr>
            <a:r>
              <a:rPr lang="en"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National Academy of Sciences, </a:t>
            </a:r>
            <a:r>
              <a:rPr lang="en" sz="1050" b="0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Accidental Death and Disability: The Neglected Disease of Modern Society</a:t>
            </a:r>
            <a:r>
              <a:rPr lang="en"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1967.</a:t>
            </a:r>
            <a:endParaRPr sz="10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Today, a severely wounded service member in </a:t>
            </a:r>
            <a:r>
              <a:rPr lang="en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Afghanistan</a:t>
            </a:r>
            <a:r>
              <a:rPr lang="en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is more likely to survive his or her injuries than an equally injured trauma victim in many parts of the United States.</a:t>
            </a: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257175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-"/>
            </a:pPr>
            <a:r>
              <a:rPr lang="en"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Stephen L. Jones, MD, and Clinton K. Murray, MD. “The Health Challenges of Operation Enduring Freedom and Operation Iraqi Freedom”, 2017.</a:t>
            </a:r>
            <a:endParaRPr sz="10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6" name="Google Shape;1226;p8" descr="A National Trauma Care System: Integrating Military and Civilian Trauma Systems to Achieve Zero Preventable Deaths After Injury"/>
          <p:cNvPicPr preferRelativeResize="0"/>
          <p:nvPr/>
        </p:nvPicPr>
        <p:blipFill rotWithShape="1">
          <a:blip r:embed="rId3"/>
          <a:stretch/>
        </p:blipFill>
        <p:spPr>
          <a:xfrm>
            <a:off x="3429000" y="438150"/>
            <a:ext cx="2073746" cy="31067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1" name="Google Shape;123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0816" y="4872989"/>
            <a:ext cx="611885" cy="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8590" y="4859267"/>
            <a:ext cx="826005" cy="153174"/>
          </a:xfrm>
          <a:prstGeom prst="rect">
            <a:avLst/>
          </a:prstGeom>
          <a:noFill/>
          <a:ln>
            <a:noFill/>
          </a:ln>
        </p:spPr>
      </p:pic>
      <p:sp>
        <p:nvSpPr>
          <p:cNvPr id="1233" name="Google Shape;1233;p10"/>
          <p:cNvSpPr/>
          <p:nvPr/>
        </p:nvSpPr>
        <p:spPr>
          <a:xfrm>
            <a:off x="7166229" y="4790313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4" name="Google Shape;1234;p10"/>
          <p:cNvSpPr/>
          <p:nvPr/>
        </p:nvSpPr>
        <p:spPr>
          <a:xfrm>
            <a:off x="7990713" y="4790313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5" name="Google Shape;1235;p10"/>
          <p:cNvSpPr/>
          <p:nvPr/>
        </p:nvSpPr>
        <p:spPr>
          <a:xfrm>
            <a:off x="8779382" y="4801742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6" name="Google Shape;1236;p10"/>
          <p:cNvGrpSpPr/>
          <p:nvPr/>
        </p:nvGrpSpPr>
        <p:grpSpPr>
          <a:xfrm>
            <a:off x="8103870" y="4861559"/>
            <a:ext cx="585343" cy="140983"/>
            <a:chOff x="8103870" y="4861559"/>
            <a:chExt cx="585343" cy="140983"/>
          </a:xfrm>
        </p:grpSpPr>
        <p:sp>
          <p:nvSpPr>
            <p:cNvPr id="1237" name="Google Shape;1237;p10"/>
            <p:cNvSpPr/>
            <p:nvPr/>
          </p:nvSpPr>
          <p:spPr>
            <a:xfrm>
              <a:off x="8103870" y="4861559"/>
              <a:ext cx="346075" cy="139700"/>
            </a:xfrm>
            <a:custGeom>
              <a:avLst/>
              <a:gdLst/>
              <a:ahLst/>
              <a:cxnLst/>
              <a:rect l="l" t="t" r="r" b="b"/>
              <a:pathLst>
                <a:path w="346075" h="139700" extrusionOk="0">
                  <a:moveTo>
                    <a:pt x="63995" y="42557"/>
                  </a:moveTo>
                  <a:lnTo>
                    <a:pt x="59931" y="35814"/>
                  </a:lnTo>
                  <a:lnTo>
                    <a:pt x="43738" y="35814"/>
                  </a:lnTo>
                  <a:lnTo>
                    <a:pt x="38849" y="42443"/>
                  </a:lnTo>
                  <a:lnTo>
                    <a:pt x="38849" y="66967"/>
                  </a:lnTo>
                  <a:lnTo>
                    <a:pt x="43357" y="73152"/>
                  </a:lnTo>
                  <a:lnTo>
                    <a:pt x="51346" y="73152"/>
                  </a:lnTo>
                  <a:lnTo>
                    <a:pt x="59118" y="73152"/>
                  </a:lnTo>
                  <a:lnTo>
                    <a:pt x="63995" y="66852"/>
                  </a:lnTo>
                  <a:lnTo>
                    <a:pt x="63995" y="42557"/>
                  </a:lnTo>
                  <a:close/>
                </a:path>
                <a:path w="346075" h="139700" extrusionOk="0">
                  <a:moveTo>
                    <a:pt x="105156" y="6096"/>
                  </a:moveTo>
                  <a:lnTo>
                    <a:pt x="99110" y="0"/>
                  </a:lnTo>
                  <a:lnTo>
                    <a:pt x="82537" y="0"/>
                  </a:lnTo>
                  <a:lnTo>
                    <a:pt x="82537" y="61379"/>
                  </a:lnTo>
                  <a:lnTo>
                    <a:pt x="79400" y="85102"/>
                  </a:lnTo>
                  <a:lnTo>
                    <a:pt x="79311" y="85725"/>
                  </a:lnTo>
                  <a:lnTo>
                    <a:pt x="70446" y="103035"/>
                  </a:lnTo>
                  <a:lnTo>
                    <a:pt x="57086" y="113385"/>
                  </a:lnTo>
                  <a:lnTo>
                    <a:pt x="40424" y="116814"/>
                  </a:lnTo>
                  <a:lnTo>
                    <a:pt x="32359" y="116814"/>
                  </a:lnTo>
                  <a:lnTo>
                    <a:pt x="26746" y="114096"/>
                  </a:lnTo>
                  <a:lnTo>
                    <a:pt x="26746" y="112077"/>
                  </a:lnTo>
                  <a:lnTo>
                    <a:pt x="26911" y="111645"/>
                  </a:lnTo>
                  <a:lnTo>
                    <a:pt x="30124" y="101257"/>
                  </a:lnTo>
                  <a:lnTo>
                    <a:pt x="30784" y="100431"/>
                  </a:lnTo>
                  <a:lnTo>
                    <a:pt x="32524" y="100431"/>
                  </a:lnTo>
                  <a:lnTo>
                    <a:pt x="36169" y="102616"/>
                  </a:lnTo>
                  <a:lnTo>
                    <a:pt x="41084" y="102616"/>
                  </a:lnTo>
                  <a:lnTo>
                    <a:pt x="49212" y="100431"/>
                  </a:lnTo>
                  <a:lnTo>
                    <a:pt x="52070" y="99669"/>
                  </a:lnTo>
                  <a:lnTo>
                    <a:pt x="59029" y="92824"/>
                  </a:lnTo>
                  <a:lnTo>
                    <a:pt x="61810" y="87274"/>
                  </a:lnTo>
                  <a:lnTo>
                    <a:pt x="62903" y="85102"/>
                  </a:lnTo>
                  <a:lnTo>
                    <a:pt x="64503" y="79908"/>
                  </a:lnTo>
                  <a:lnTo>
                    <a:pt x="64617" y="79540"/>
                  </a:lnTo>
                  <a:lnTo>
                    <a:pt x="64338" y="79273"/>
                  </a:lnTo>
                  <a:lnTo>
                    <a:pt x="62217" y="81826"/>
                  </a:lnTo>
                  <a:lnTo>
                    <a:pt x="57861" y="87274"/>
                  </a:lnTo>
                  <a:lnTo>
                    <a:pt x="47726" y="87274"/>
                  </a:lnTo>
                  <a:lnTo>
                    <a:pt x="38176" y="85509"/>
                  </a:lnTo>
                  <a:lnTo>
                    <a:pt x="29972" y="79908"/>
                  </a:lnTo>
                  <a:lnTo>
                    <a:pt x="24218" y="70053"/>
                  </a:lnTo>
                  <a:lnTo>
                    <a:pt x="22059" y="55549"/>
                  </a:lnTo>
                  <a:lnTo>
                    <a:pt x="24193" y="41402"/>
                  </a:lnTo>
                  <a:lnTo>
                    <a:pt x="30187" y="30886"/>
                  </a:lnTo>
                  <a:lnTo>
                    <a:pt x="30276" y="30734"/>
                  </a:lnTo>
                  <a:lnTo>
                    <a:pt x="39827" y="24003"/>
                  </a:lnTo>
                  <a:lnTo>
                    <a:pt x="52362" y="21653"/>
                  </a:lnTo>
                  <a:lnTo>
                    <a:pt x="65112" y="24003"/>
                  </a:lnTo>
                  <a:lnTo>
                    <a:pt x="64617" y="24003"/>
                  </a:lnTo>
                  <a:lnTo>
                    <a:pt x="74002" y="30886"/>
                  </a:lnTo>
                  <a:lnTo>
                    <a:pt x="80276" y="43218"/>
                  </a:lnTo>
                  <a:lnTo>
                    <a:pt x="82537" y="61379"/>
                  </a:lnTo>
                  <a:lnTo>
                    <a:pt x="82537" y="0"/>
                  </a:lnTo>
                  <a:lnTo>
                    <a:pt x="6045" y="0"/>
                  </a:lnTo>
                  <a:lnTo>
                    <a:pt x="0" y="6096"/>
                  </a:lnTo>
                  <a:lnTo>
                    <a:pt x="63" y="133413"/>
                  </a:lnTo>
                  <a:lnTo>
                    <a:pt x="6045" y="139446"/>
                  </a:lnTo>
                  <a:lnTo>
                    <a:pt x="99047" y="139446"/>
                  </a:lnTo>
                  <a:lnTo>
                    <a:pt x="105156" y="133413"/>
                  </a:lnTo>
                  <a:lnTo>
                    <a:pt x="105156" y="116814"/>
                  </a:lnTo>
                  <a:lnTo>
                    <a:pt x="105156" y="21653"/>
                  </a:lnTo>
                  <a:lnTo>
                    <a:pt x="105156" y="6096"/>
                  </a:lnTo>
                  <a:close/>
                </a:path>
                <a:path w="346075" h="139700" extrusionOk="0">
                  <a:moveTo>
                    <a:pt x="225552" y="6096"/>
                  </a:moveTo>
                  <a:lnTo>
                    <a:pt x="219506" y="0"/>
                  </a:lnTo>
                  <a:lnTo>
                    <a:pt x="198907" y="0"/>
                  </a:lnTo>
                  <a:lnTo>
                    <a:pt x="198907" y="102336"/>
                  </a:lnTo>
                  <a:lnTo>
                    <a:pt x="198907" y="114096"/>
                  </a:lnTo>
                  <a:lnTo>
                    <a:pt x="198640" y="114528"/>
                  </a:lnTo>
                  <a:lnTo>
                    <a:pt x="153682" y="114528"/>
                  </a:lnTo>
                  <a:lnTo>
                    <a:pt x="153416" y="114096"/>
                  </a:lnTo>
                  <a:lnTo>
                    <a:pt x="153416" y="102336"/>
                  </a:lnTo>
                  <a:lnTo>
                    <a:pt x="153644" y="101955"/>
                  </a:lnTo>
                  <a:lnTo>
                    <a:pt x="169049" y="101955"/>
                  </a:lnTo>
                  <a:lnTo>
                    <a:pt x="169049" y="54190"/>
                  </a:lnTo>
                  <a:lnTo>
                    <a:pt x="169049" y="44399"/>
                  </a:lnTo>
                  <a:lnTo>
                    <a:pt x="154660" y="53378"/>
                  </a:lnTo>
                  <a:lnTo>
                    <a:pt x="154012" y="53759"/>
                  </a:lnTo>
                  <a:lnTo>
                    <a:pt x="153466" y="54190"/>
                  </a:lnTo>
                  <a:lnTo>
                    <a:pt x="151942" y="54190"/>
                  </a:lnTo>
                  <a:lnTo>
                    <a:pt x="151396" y="53378"/>
                  </a:lnTo>
                  <a:lnTo>
                    <a:pt x="147307" y="46355"/>
                  </a:lnTo>
                  <a:lnTo>
                    <a:pt x="146926" y="45808"/>
                  </a:lnTo>
                  <a:lnTo>
                    <a:pt x="146761" y="45262"/>
                  </a:lnTo>
                  <a:lnTo>
                    <a:pt x="146761" y="43802"/>
                  </a:lnTo>
                  <a:lnTo>
                    <a:pt x="147421" y="43141"/>
                  </a:lnTo>
                  <a:lnTo>
                    <a:pt x="174066" y="23990"/>
                  </a:lnTo>
                  <a:lnTo>
                    <a:pt x="185991" y="23990"/>
                  </a:lnTo>
                  <a:lnTo>
                    <a:pt x="186270" y="24536"/>
                  </a:lnTo>
                  <a:lnTo>
                    <a:pt x="186270" y="101955"/>
                  </a:lnTo>
                  <a:lnTo>
                    <a:pt x="198640" y="101955"/>
                  </a:lnTo>
                  <a:lnTo>
                    <a:pt x="198907" y="102336"/>
                  </a:lnTo>
                  <a:lnTo>
                    <a:pt x="198907" y="0"/>
                  </a:lnTo>
                  <a:lnTo>
                    <a:pt x="126492" y="0"/>
                  </a:lnTo>
                  <a:lnTo>
                    <a:pt x="120396" y="6096"/>
                  </a:lnTo>
                  <a:lnTo>
                    <a:pt x="120446" y="133400"/>
                  </a:lnTo>
                  <a:lnTo>
                    <a:pt x="126441" y="139446"/>
                  </a:lnTo>
                  <a:lnTo>
                    <a:pt x="219443" y="139446"/>
                  </a:lnTo>
                  <a:lnTo>
                    <a:pt x="225552" y="133400"/>
                  </a:lnTo>
                  <a:lnTo>
                    <a:pt x="225552" y="114528"/>
                  </a:lnTo>
                  <a:lnTo>
                    <a:pt x="225552" y="23990"/>
                  </a:lnTo>
                  <a:lnTo>
                    <a:pt x="225552" y="6096"/>
                  </a:lnTo>
                  <a:close/>
                </a:path>
                <a:path w="346075" h="139700" extrusionOk="0">
                  <a:moveTo>
                    <a:pt x="345935" y="6096"/>
                  </a:moveTo>
                  <a:lnTo>
                    <a:pt x="339839" y="0"/>
                  </a:lnTo>
                  <a:lnTo>
                    <a:pt x="319151" y="0"/>
                  </a:lnTo>
                  <a:lnTo>
                    <a:pt x="319151" y="102336"/>
                  </a:lnTo>
                  <a:lnTo>
                    <a:pt x="319100" y="114096"/>
                  </a:lnTo>
                  <a:lnTo>
                    <a:pt x="318820" y="114528"/>
                  </a:lnTo>
                  <a:lnTo>
                    <a:pt x="273545" y="114528"/>
                  </a:lnTo>
                  <a:lnTo>
                    <a:pt x="273278" y="114096"/>
                  </a:lnTo>
                  <a:lnTo>
                    <a:pt x="273278" y="102336"/>
                  </a:lnTo>
                  <a:lnTo>
                    <a:pt x="273519" y="101955"/>
                  </a:lnTo>
                  <a:lnTo>
                    <a:pt x="289026" y="101955"/>
                  </a:lnTo>
                  <a:lnTo>
                    <a:pt x="289026" y="54190"/>
                  </a:lnTo>
                  <a:lnTo>
                    <a:pt x="289026" y="44399"/>
                  </a:lnTo>
                  <a:lnTo>
                    <a:pt x="274535" y="53378"/>
                  </a:lnTo>
                  <a:lnTo>
                    <a:pt x="273875" y="53759"/>
                  </a:lnTo>
                  <a:lnTo>
                    <a:pt x="273329" y="54190"/>
                  </a:lnTo>
                  <a:lnTo>
                    <a:pt x="271792" y="54190"/>
                  </a:lnTo>
                  <a:lnTo>
                    <a:pt x="271246" y="53378"/>
                  </a:lnTo>
                  <a:lnTo>
                    <a:pt x="267131" y="46355"/>
                  </a:lnTo>
                  <a:lnTo>
                    <a:pt x="266750" y="45808"/>
                  </a:lnTo>
                  <a:lnTo>
                    <a:pt x="266585" y="45262"/>
                  </a:lnTo>
                  <a:lnTo>
                    <a:pt x="266585" y="43802"/>
                  </a:lnTo>
                  <a:lnTo>
                    <a:pt x="267233" y="43141"/>
                  </a:lnTo>
                  <a:lnTo>
                    <a:pt x="294068" y="23990"/>
                  </a:lnTo>
                  <a:lnTo>
                    <a:pt x="306146" y="23990"/>
                  </a:lnTo>
                  <a:lnTo>
                    <a:pt x="306425" y="24536"/>
                  </a:lnTo>
                  <a:lnTo>
                    <a:pt x="306425" y="101955"/>
                  </a:lnTo>
                  <a:lnTo>
                    <a:pt x="318884" y="101955"/>
                  </a:lnTo>
                  <a:lnTo>
                    <a:pt x="319151" y="102336"/>
                  </a:lnTo>
                  <a:lnTo>
                    <a:pt x="319151" y="0"/>
                  </a:lnTo>
                  <a:lnTo>
                    <a:pt x="246164" y="0"/>
                  </a:lnTo>
                  <a:lnTo>
                    <a:pt x="240017" y="6096"/>
                  </a:lnTo>
                  <a:lnTo>
                    <a:pt x="240068" y="133400"/>
                  </a:lnTo>
                  <a:lnTo>
                    <a:pt x="246113" y="139446"/>
                  </a:lnTo>
                  <a:lnTo>
                    <a:pt x="339788" y="139446"/>
                  </a:lnTo>
                  <a:lnTo>
                    <a:pt x="345935" y="133400"/>
                  </a:lnTo>
                  <a:lnTo>
                    <a:pt x="345935" y="114528"/>
                  </a:lnTo>
                  <a:lnTo>
                    <a:pt x="345935" y="23990"/>
                  </a:lnTo>
                  <a:lnTo>
                    <a:pt x="345935" y="6096"/>
                  </a:lnTo>
                  <a:close/>
                </a:path>
              </a:pathLst>
            </a:custGeom>
            <a:solidFill>
              <a:srgbClr val="0060A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10"/>
            <p:cNvSpPr/>
            <p:nvPr/>
          </p:nvSpPr>
          <p:spPr>
            <a:xfrm>
              <a:off x="8465060" y="4944617"/>
              <a:ext cx="32384" cy="33654"/>
            </a:xfrm>
            <a:custGeom>
              <a:avLst/>
              <a:gdLst/>
              <a:ahLst/>
              <a:cxnLst/>
              <a:rect l="l" t="t" r="r" b="b"/>
              <a:pathLst>
                <a:path w="32384" h="33654" extrusionOk="0">
                  <a:moveTo>
                    <a:pt x="24752" y="0"/>
                  </a:moveTo>
                  <a:lnTo>
                    <a:pt x="15836" y="0"/>
                  </a:lnTo>
                  <a:lnTo>
                    <a:pt x="7073" y="0"/>
                  </a:lnTo>
                  <a:lnTo>
                    <a:pt x="0" y="7251"/>
                  </a:lnTo>
                  <a:lnTo>
                    <a:pt x="0" y="25895"/>
                  </a:lnTo>
                  <a:lnTo>
                    <a:pt x="7289" y="33528"/>
                  </a:lnTo>
                  <a:lnTo>
                    <a:pt x="24701" y="33528"/>
                  </a:lnTo>
                  <a:lnTo>
                    <a:pt x="32003" y="25730"/>
                  </a:lnTo>
                  <a:lnTo>
                    <a:pt x="32003" y="7416"/>
                  </a:lnTo>
                  <a:lnTo>
                    <a:pt x="24752" y="0"/>
                  </a:lnTo>
                  <a:close/>
                </a:path>
              </a:pathLst>
            </a:custGeom>
            <a:solidFill>
              <a:srgbClr val="DB063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10"/>
            <p:cNvSpPr/>
            <p:nvPr/>
          </p:nvSpPr>
          <p:spPr>
            <a:xfrm>
              <a:off x="8510143" y="4903482"/>
              <a:ext cx="179070" cy="99060"/>
            </a:xfrm>
            <a:custGeom>
              <a:avLst/>
              <a:gdLst/>
              <a:ahLst/>
              <a:cxnLst/>
              <a:rect l="l" t="t" r="r" b="b"/>
              <a:pathLst>
                <a:path w="179070" h="99060" extrusionOk="0">
                  <a:moveTo>
                    <a:pt x="58547" y="8458"/>
                  </a:moveTo>
                  <a:lnTo>
                    <a:pt x="55295" y="4800"/>
                  </a:lnTo>
                  <a:lnTo>
                    <a:pt x="52527" y="1689"/>
                  </a:lnTo>
                  <a:lnTo>
                    <a:pt x="51600" y="2336"/>
                  </a:lnTo>
                  <a:lnTo>
                    <a:pt x="49441" y="3924"/>
                  </a:lnTo>
                  <a:lnTo>
                    <a:pt x="47040" y="4800"/>
                  </a:lnTo>
                  <a:lnTo>
                    <a:pt x="41478" y="4800"/>
                  </a:lnTo>
                  <a:lnTo>
                    <a:pt x="39458" y="4470"/>
                  </a:lnTo>
                  <a:lnTo>
                    <a:pt x="35915" y="3187"/>
                  </a:lnTo>
                  <a:lnTo>
                    <a:pt x="35915" y="14516"/>
                  </a:lnTo>
                  <a:lnTo>
                    <a:pt x="35915" y="33502"/>
                  </a:lnTo>
                  <a:lnTo>
                    <a:pt x="32537" y="38201"/>
                  </a:lnTo>
                  <a:lnTo>
                    <a:pt x="16497" y="38201"/>
                  </a:lnTo>
                  <a:lnTo>
                    <a:pt x="12357" y="33502"/>
                  </a:lnTo>
                  <a:lnTo>
                    <a:pt x="12357" y="14681"/>
                  </a:lnTo>
                  <a:lnTo>
                    <a:pt x="16395" y="10147"/>
                  </a:lnTo>
                  <a:lnTo>
                    <a:pt x="32639" y="10147"/>
                  </a:lnTo>
                  <a:lnTo>
                    <a:pt x="35915" y="14516"/>
                  </a:lnTo>
                  <a:lnTo>
                    <a:pt x="35915" y="3187"/>
                  </a:lnTo>
                  <a:lnTo>
                    <a:pt x="33616" y="2336"/>
                  </a:lnTo>
                  <a:lnTo>
                    <a:pt x="31115" y="1308"/>
                  </a:lnTo>
                  <a:lnTo>
                    <a:pt x="27673" y="762"/>
                  </a:lnTo>
                  <a:lnTo>
                    <a:pt x="24511" y="762"/>
                  </a:lnTo>
                  <a:lnTo>
                    <a:pt x="15049" y="2476"/>
                  </a:lnTo>
                  <a:lnTo>
                    <a:pt x="7696" y="7327"/>
                  </a:lnTo>
                  <a:lnTo>
                    <a:pt x="3136" y="14516"/>
                  </a:lnTo>
                  <a:lnTo>
                    <a:pt x="3035" y="14681"/>
                  </a:lnTo>
                  <a:lnTo>
                    <a:pt x="2921" y="14846"/>
                  </a:lnTo>
                  <a:lnTo>
                    <a:pt x="1231" y="24561"/>
                  </a:lnTo>
                  <a:lnTo>
                    <a:pt x="1231" y="33947"/>
                  </a:lnTo>
                  <a:lnTo>
                    <a:pt x="6908" y="42024"/>
                  </a:lnTo>
                  <a:lnTo>
                    <a:pt x="15405" y="44970"/>
                  </a:lnTo>
                  <a:lnTo>
                    <a:pt x="6959" y="48031"/>
                  </a:lnTo>
                  <a:lnTo>
                    <a:pt x="4013" y="51295"/>
                  </a:lnTo>
                  <a:lnTo>
                    <a:pt x="4013" y="63360"/>
                  </a:lnTo>
                  <a:lnTo>
                    <a:pt x="8432" y="67183"/>
                  </a:lnTo>
                  <a:lnTo>
                    <a:pt x="17919" y="67183"/>
                  </a:lnTo>
                  <a:lnTo>
                    <a:pt x="23152" y="66916"/>
                  </a:lnTo>
                  <a:lnTo>
                    <a:pt x="31877" y="66916"/>
                  </a:lnTo>
                  <a:lnTo>
                    <a:pt x="35699" y="67729"/>
                  </a:lnTo>
                  <a:lnTo>
                    <a:pt x="40386" y="71335"/>
                  </a:lnTo>
                  <a:lnTo>
                    <a:pt x="41529" y="74282"/>
                  </a:lnTo>
                  <a:lnTo>
                    <a:pt x="41529" y="81051"/>
                  </a:lnTo>
                  <a:lnTo>
                    <a:pt x="41033" y="83172"/>
                  </a:lnTo>
                  <a:lnTo>
                    <a:pt x="39789" y="85026"/>
                  </a:lnTo>
                  <a:lnTo>
                    <a:pt x="37490" y="88747"/>
                  </a:lnTo>
                  <a:lnTo>
                    <a:pt x="33299" y="90436"/>
                  </a:lnTo>
                  <a:lnTo>
                    <a:pt x="21132" y="90436"/>
                  </a:lnTo>
                  <a:lnTo>
                    <a:pt x="16446" y="89128"/>
                  </a:lnTo>
                  <a:lnTo>
                    <a:pt x="13398" y="87160"/>
                  </a:lnTo>
                  <a:lnTo>
                    <a:pt x="11150" y="85636"/>
                  </a:lnTo>
                  <a:lnTo>
                    <a:pt x="9740" y="82626"/>
                  </a:lnTo>
                  <a:lnTo>
                    <a:pt x="9740" y="77444"/>
                  </a:lnTo>
                  <a:lnTo>
                    <a:pt x="10223" y="75311"/>
                  </a:lnTo>
                  <a:lnTo>
                    <a:pt x="10998" y="73736"/>
                  </a:lnTo>
                  <a:lnTo>
                    <a:pt x="11480" y="72580"/>
                  </a:lnTo>
                  <a:lnTo>
                    <a:pt x="1117" y="73571"/>
                  </a:lnTo>
                  <a:lnTo>
                    <a:pt x="254" y="76403"/>
                  </a:lnTo>
                  <a:lnTo>
                    <a:pt x="63" y="77444"/>
                  </a:lnTo>
                  <a:lnTo>
                    <a:pt x="0" y="85636"/>
                  </a:lnTo>
                  <a:lnTo>
                    <a:pt x="1181" y="88747"/>
                  </a:lnTo>
                  <a:lnTo>
                    <a:pt x="1384" y="89128"/>
                  </a:lnTo>
                  <a:lnTo>
                    <a:pt x="4178" y="92125"/>
                  </a:lnTo>
                  <a:lnTo>
                    <a:pt x="8267" y="96380"/>
                  </a:lnTo>
                  <a:lnTo>
                    <a:pt x="15468" y="99060"/>
                  </a:lnTo>
                  <a:lnTo>
                    <a:pt x="33566" y="99060"/>
                  </a:lnTo>
                  <a:lnTo>
                    <a:pt x="38252" y="98082"/>
                  </a:lnTo>
                  <a:lnTo>
                    <a:pt x="48729" y="92405"/>
                  </a:lnTo>
                  <a:lnTo>
                    <a:pt x="49758" y="90436"/>
                  </a:lnTo>
                  <a:lnTo>
                    <a:pt x="52273" y="85636"/>
                  </a:lnTo>
                  <a:lnTo>
                    <a:pt x="52273" y="70726"/>
                  </a:lnTo>
                  <a:lnTo>
                    <a:pt x="50787" y="67183"/>
                  </a:lnTo>
                  <a:lnTo>
                    <a:pt x="50685" y="66916"/>
                  </a:lnTo>
                  <a:lnTo>
                    <a:pt x="50203" y="65760"/>
                  </a:lnTo>
                  <a:lnTo>
                    <a:pt x="41478" y="58940"/>
                  </a:lnTo>
                  <a:lnTo>
                    <a:pt x="37439" y="57962"/>
                  </a:lnTo>
                  <a:lnTo>
                    <a:pt x="16776" y="57962"/>
                  </a:lnTo>
                  <a:lnTo>
                    <a:pt x="14859" y="56705"/>
                  </a:lnTo>
                  <a:lnTo>
                    <a:pt x="14859" y="52171"/>
                  </a:lnTo>
                  <a:lnTo>
                    <a:pt x="18021" y="49771"/>
                  </a:lnTo>
                  <a:lnTo>
                    <a:pt x="24841" y="46939"/>
                  </a:lnTo>
                  <a:lnTo>
                    <a:pt x="26263" y="46393"/>
                  </a:lnTo>
                  <a:lnTo>
                    <a:pt x="32258" y="46393"/>
                  </a:lnTo>
                  <a:lnTo>
                    <a:pt x="37439" y="44424"/>
                  </a:lnTo>
                  <a:lnTo>
                    <a:pt x="40601" y="41313"/>
                  </a:lnTo>
                  <a:lnTo>
                    <a:pt x="43891" y="38201"/>
                  </a:lnTo>
                  <a:lnTo>
                    <a:pt x="44640" y="37490"/>
                  </a:lnTo>
                  <a:lnTo>
                    <a:pt x="47421" y="30391"/>
                  </a:lnTo>
                  <a:lnTo>
                    <a:pt x="47421" y="19367"/>
                  </a:lnTo>
                  <a:lnTo>
                    <a:pt x="46113" y="15392"/>
                  </a:lnTo>
                  <a:lnTo>
                    <a:pt x="43599" y="11836"/>
                  </a:lnTo>
                  <a:lnTo>
                    <a:pt x="45237" y="12547"/>
                  </a:lnTo>
                  <a:lnTo>
                    <a:pt x="45783" y="12712"/>
                  </a:lnTo>
                  <a:lnTo>
                    <a:pt x="51727" y="12712"/>
                  </a:lnTo>
                  <a:lnTo>
                    <a:pt x="53949" y="11836"/>
                  </a:lnTo>
                  <a:lnTo>
                    <a:pt x="54622" y="11569"/>
                  </a:lnTo>
                  <a:lnTo>
                    <a:pt x="56413" y="10147"/>
                  </a:lnTo>
                  <a:lnTo>
                    <a:pt x="58547" y="8458"/>
                  </a:lnTo>
                  <a:close/>
                </a:path>
                <a:path w="179070" h="99060" extrusionOk="0">
                  <a:moveTo>
                    <a:pt x="117970" y="38620"/>
                  </a:moveTo>
                  <a:lnTo>
                    <a:pt x="106730" y="4508"/>
                  </a:lnTo>
                  <a:lnTo>
                    <a:pt x="106730" y="29489"/>
                  </a:lnTo>
                  <a:lnTo>
                    <a:pt x="106730" y="46393"/>
                  </a:lnTo>
                  <a:lnTo>
                    <a:pt x="106248" y="50380"/>
                  </a:lnTo>
                  <a:lnTo>
                    <a:pt x="104825" y="54762"/>
                  </a:lnTo>
                  <a:lnTo>
                    <a:pt x="102654" y="61595"/>
                  </a:lnTo>
                  <a:lnTo>
                    <a:pt x="97764" y="65430"/>
                  </a:lnTo>
                  <a:lnTo>
                    <a:pt x="85763" y="65430"/>
                  </a:lnTo>
                  <a:lnTo>
                    <a:pt x="80708" y="62585"/>
                  </a:lnTo>
                  <a:lnTo>
                    <a:pt x="76047" y="53886"/>
                  </a:lnTo>
                  <a:lnTo>
                    <a:pt x="74523" y="45135"/>
                  </a:lnTo>
                  <a:lnTo>
                    <a:pt x="74523" y="26809"/>
                  </a:lnTo>
                  <a:lnTo>
                    <a:pt x="75501" y="21412"/>
                  </a:lnTo>
                  <a:lnTo>
                    <a:pt x="75552" y="21120"/>
                  </a:lnTo>
                  <a:lnTo>
                    <a:pt x="77558" y="16738"/>
                  </a:lnTo>
                  <a:lnTo>
                    <a:pt x="79768" y="12357"/>
                  </a:lnTo>
                  <a:lnTo>
                    <a:pt x="79844" y="12204"/>
                  </a:lnTo>
                  <a:lnTo>
                    <a:pt x="84899" y="9080"/>
                  </a:lnTo>
                  <a:lnTo>
                    <a:pt x="95656" y="9080"/>
                  </a:lnTo>
                  <a:lnTo>
                    <a:pt x="101193" y="11925"/>
                  </a:lnTo>
                  <a:lnTo>
                    <a:pt x="103847" y="18161"/>
                  </a:lnTo>
                  <a:lnTo>
                    <a:pt x="105867" y="22809"/>
                  </a:lnTo>
                  <a:lnTo>
                    <a:pt x="106730" y="29489"/>
                  </a:lnTo>
                  <a:lnTo>
                    <a:pt x="106730" y="4508"/>
                  </a:lnTo>
                  <a:lnTo>
                    <a:pt x="101079" y="0"/>
                  </a:lnTo>
                  <a:lnTo>
                    <a:pt x="90601" y="0"/>
                  </a:lnTo>
                  <a:lnTo>
                    <a:pt x="79463" y="2501"/>
                  </a:lnTo>
                  <a:lnTo>
                    <a:pt x="71043" y="9766"/>
                  </a:lnTo>
                  <a:lnTo>
                    <a:pt x="65722" y="21412"/>
                  </a:lnTo>
                  <a:lnTo>
                    <a:pt x="63868" y="37033"/>
                  </a:lnTo>
                  <a:lnTo>
                    <a:pt x="65747" y="52743"/>
                  </a:lnTo>
                  <a:lnTo>
                    <a:pt x="71132" y="64592"/>
                  </a:lnTo>
                  <a:lnTo>
                    <a:pt x="79667" y="72072"/>
                  </a:lnTo>
                  <a:lnTo>
                    <a:pt x="90982" y="74676"/>
                  </a:lnTo>
                  <a:lnTo>
                    <a:pt x="98044" y="74676"/>
                  </a:lnTo>
                  <a:lnTo>
                    <a:pt x="117411" y="48044"/>
                  </a:lnTo>
                  <a:lnTo>
                    <a:pt x="117970" y="38620"/>
                  </a:lnTo>
                  <a:close/>
                </a:path>
                <a:path w="179070" h="99060" extrusionOk="0">
                  <a:moveTo>
                    <a:pt x="178943" y="1968"/>
                  </a:moveTo>
                  <a:lnTo>
                    <a:pt x="168351" y="2133"/>
                  </a:lnTo>
                  <a:lnTo>
                    <a:pt x="153962" y="48780"/>
                  </a:lnTo>
                  <a:lnTo>
                    <a:pt x="151650" y="56591"/>
                  </a:lnTo>
                  <a:lnTo>
                    <a:pt x="150888" y="60693"/>
                  </a:lnTo>
                  <a:lnTo>
                    <a:pt x="150609" y="60693"/>
                  </a:lnTo>
                  <a:lnTo>
                    <a:pt x="149948" y="57581"/>
                  </a:lnTo>
                  <a:lnTo>
                    <a:pt x="147535" y="48615"/>
                  </a:lnTo>
                  <a:lnTo>
                    <a:pt x="132765" y="0"/>
                  </a:lnTo>
                  <a:lnTo>
                    <a:pt x="122555" y="2400"/>
                  </a:lnTo>
                  <a:lnTo>
                    <a:pt x="145402" y="73152"/>
                  </a:lnTo>
                  <a:lnTo>
                    <a:pt x="155219" y="73152"/>
                  </a:lnTo>
                  <a:lnTo>
                    <a:pt x="178943" y="1968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0" name="Google Shape;1240;p10"/>
          <p:cNvSpPr txBox="1">
            <a:spLocks noGrp="1"/>
          </p:cNvSpPr>
          <p:nvPr>
            <p:ph type="sldNum" idx="12"/>
          </p:nvPr>
        </p:nvSpPr>
        <p:spPr>
          <a:xfrm>
            <a:off x="8855743" y="4852411"/>
            <a:ext cx="216600" cy="1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73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  <p:sp>
        <p:nvSpPr>
          <p:cNvPr id="1241" name="Google Shape;1241;p10"/>
          <p:cNvSpPr/>
          <p:nvPr/>
        </p:nvSpPr>
        <p:spPr>
          <a:xfrm>
            <a:off x="0" y="78600"/>
            <a:ext cx="9028500" cy="458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2" name="Google Shape;1242;p10"/>
          <p:cNvSpPr txBox="1">
            <a:spLocks noGrp="1"/>
          </p:cNvSpPr>
          <p:nvPr>
            <p:ph type="ctrTitle"/>
          </p:nvPr>
        </p:nvSpPr>
        <p:spPr>
          <a:xfrm>
            <a:off x="320100" y="430600"/>
            <a:ext cx="5908500" cy="7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0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>
                <a:solidFill>
                  <a:schemeClr val="dk2"/>
                </a:solidFill>
              </a:rPr>
              <a:t>PREHOSPITAL BLOOD TRANSFUSION DATA &amp; RESEARCH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1243" name="Google Shape;1243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29794" y="2796300"/>
            <a:ext cx="2821356" cy="1816047"/>
          </a:xfrm>
          <a:prstGeom prst="rect">
            <a:avLst/>
          </a:prstGeom>
          <a:noFill/>
          <a:ln>
            <a:noFill/>
          </a:ln>
          <a:effectLst>
            <a:outerShdw blurRad="57150" dist="19050" dir="6000000" algn="bl" rotWithShape="0">
              <a:srgbClr val="000000">
                <a:alpha val="50196"/>
              </a:srgbClr>
            </a:outerShdw>
          </a:effectLst>
        </p:spPr>
      </p:pic>
      <p:pic>
        <p:nvPicPr>
          <p:cNvPr id="1244" name="Google Shape;1244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51237" y="1413185"/>
            <a:ext cx="2587175" cy="1351500"/>
          </a:xfrm>
          <a:prstGeom prst="rect">
            <a:avLst/>
          </a:prstGeom>
          <a:noFill/>
          <a:ln>
            <a:noFill/>
          </a:ln>
          <a:effectLst>
            <a:outerShdw blurRad="57150" dist="19050" dir="6000000" algn="bl" rotWithShape="0">
              <a:srgbClr val="000000">
                <a:alpha val="50196"/>
              </a:srgbClr>
            </a:outerShdw>
          </a:effectLst>
        </p:spPr>
      </p:pic>
      <p:pic>
        <p:nvPicPr>
          <p:cNvPr id="1245" name="Google Shape;1245;p10"/>
          <p:cNvPicPr preferRelativeResize="0"/>
          <p:nvPr/>
        </p:nvPicPr>
        <p:blipFill rotWithShape="1">
          <a:blip r:embed="rId7">
            <a:alphaModFix/>
          </a:blip>
          <a:srcRect r="2799"/>
          <a:stretch/>
        </p:blipFill>
        <p:spPr>
          <a:xfrm>
            <a:off x="162588" y="3117226"/>
            <a:ext cx="2550200" cy="1303614"/>
          </a:xfrm>
          <a:prstGeom prst="rect">
            <a:avLst/>
          </a:prstGeom>
          <a:noFill/>
          <a:ln>
            <a:noFill/>
          </a:ln>
          <a:effectLst>
            <a:outerShdw blurRad="57150" dist="19050" dir="6000000" algn="bl" rotWithShape="0">
              <a:srgbClr val="000000">
                <a:alpha val="50196"/>
              </a:srgbClr>
            </a:outerShdw>
          </a:effectLst>
        </p:spPr>
      </p:pic>
      <p:pic>
        <p:nvPicPr>
          <p:cNvPr id="1246" name="Google Shape;1246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68140" y="2804408"/>
            <a:ext cx="3213284" cy="1799832"/>
          </a:xfrm>
          <a:prstGeom prst="rect">
            <a:avLst/>
          </a:prstGeom>
          <a:noFill/>
          <a:ln>
            <a:noFill/>
          </a:ln>
          <a:effectLst>
            <a:outerShdw blurRad="57150" dist="19050" dir="6000000" algn="bl" rotWithShape="0">
              <a:srgbClr val="000000">
                <a:alpha val="50196"/>
              </a:srgbClr>
            </a:outerShdw>
          </a:effectLst>
        </p:spPr>
      </p:pic>
      <p:pic>
        <p:nvPicPr>
          <p:cNvPr id="1247" name="Google Shape;1247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5588" y="1476313"/>
            <a:ext cx="5703601" cy="10724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2" name="Google Shape;125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7" name="Google Shape;125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2" name="Google Shape;126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0816" y="4872989"/>
            <a:ext cx="611885" cy="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3" name="Google Shape;126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8590" y="4859267"/>
            <a:ext cx="826005" cy="153174"/>
          </a:xfrm>
          <a:prstGeom prst="rect">
            <a:avLst/>
          </a:prstGeom>
          <a:noFill/>
          <a:ln>
            <a:noFill/>
          </a:ln>
        </p:spPr>
      </p:pic>
      <p:sp>
        <p:nvSpPr>
          <p:cNvPr id="1264" name="Google Shape;1264;p13"/>
          <p:cNvSpPr/>
          <p:nvPr/>
        </p:nvSpPr>
        <p:spPr>
          <a:xfrm>
            <a:off x="7166229" y="4790313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5" name="Google Shape;1265;p13"/>
          <p:cNvSpPr/>
          <p:nvPr/>
        </p:nvSpPr>
        <p:spPr>
          <a:xfrm>
            <a:off x="7990713" y="4790313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6" name="Google Shape;1266;p13"/>
          <p:cNvSpPr/>
          <p:nvPr/>
        </p:nvSpPr>
        <p:spPr>
          <a:xfrm>
            <a:off x="8779382" y="4801742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7" name="Google Shape;1267;p13"/>
          <p:cNvGrpSpPr/>
          <p:nvPr/>
        </p:nvGrpSpPr>
        <p:grpSpPr>
          <a:xfrm>
            <a:off x="8103870" y="4861559"/>
            <a:ext cx="585343" cy="140983"/>
            <a:chOff x="8103870" y="4861559"/>
            <a:chExt cx="585343" cy="140983"/>
          </a:xfrm>
        </p:grpSpPr>
        <p:sp>
          <p:nvSpPr>
            <p:cNvPr id="1268" name="Google Shape;1268;p13"/>
            <p:cNvSpPr/>
            <p:nvPr/>
          </p:nvSpPr>
          <p:spPr>
            <a:xfrm>
              <a:off x="8103870" y="4861559"/>
              <a:ext cx="346075" cy="139700"/>
            </a:xfrm>
            <a:custGeom>
              <a:avLst/>
              <a:gdLst/>
              <a:ahLst/>
              <a:cxnLst/>
              <a:rect l="l" t="t" r="r" b="b"/>
              <a:pathLst>
                <a:path w="346075" h="139700" extrusionOk="0">
                  <a:moveTo>
                    <a:pt x="63995" y="42557"/>
                  </a:moveTo>
                  <a:lnTo>
                    <a:pt x="59931" y="35814"/>
                  </a:lnTo>
                  <a:lnTo>
                    <a:pt x="43738" y="35814"/>
                  </a:lnTo>
                  <a:lnTo>
                    <a:pt x="38849" y="42443"/>
                  </a:lnTo>
                  <a:lnTo>
                    <a:pt x="38849" y="66967"/>
                  </a:lnTo>
                  <a:lnTo>
                    <a:pt x="43357" y="73152"/>
                  </a:lnTo>
                  <a:lnTo>
                    <a:pt x="51346" y="73152"/>
                  </a:lnTo>
                  <a:lnTo>
                    <a:pt x="59118" y="73152"/>
                  </a:lnTo>
                  <a:lnTo>
                    <a:pt x="63995" y="66852"/>
                  </a:lnTo>
                  <a:lnTo>
                    <a:pt x="63995" y="42557"/>
                  </a:lnTo>
                  <a:close/>
                </a:path>
                <a:path w="346075" h="139700" extrusionOk="0">
                  <a:moveTo>
                    <a:pt x="105156" y="6096"/>
                  </a:moveTo>
                  <a:lnTo>
                    <a:pt x="99110" y="0"/>
                  </a:lnTo>
                  <a:lnTo>
                    <a:pt x="82537" y="0"/>
                  </a:lnTo>
                  <a:lnTo>
                    <a:pt x="82537" y="61379"/>
                  </a:lnTo>
                  <a:lnTo>
                    <a:pt x="79400" y="85102"/>
                  </a:lnTo>
                  <a:lnTo>
                    <a:pt x="79311" y="85725"/>
                  </a:lnTo>
                  <a:lnTo>
                    <a:pt x="70446" y="103035"/>
                  </a:lnTo>
                  <a:lnTo>
                    <a:pt x="57086" y="113385"/>
                  </a:lnTo>
                  <a:lnTo>
                    <a:pt x="40424" y="116814"/>
                  </a:lnTo>
                  <a:lnTo>
                    <a:pt x="32359" y="116814"/>
                  </a:lnTo>
                  <a:lnTo>
                    <a:pt x="26746" y="114096"/>
                  </a:lnTo>
                  <a:lnTo>
                    <a:pt x="26746" y="112077"/>
                  </a:lnTo>
                  <a:lnTo>
                    <a:pt x="26911" y="111645"/>
                  </a:lnTo>
                  <a:lnTo>
                    <a:pt x="30124" y="101257"/>
                  </a:lnTo>
                  <a:lnTo>
                    <a:pt x="30784" y="100431"/>
                  </a:lnTo>
                  <a:lnTo>
                    <a:pt x="32524" y="100431"/>
                  </a:lnTo>
                  <a:lnTo>
                    <a:pt x="36169" y="102616"/>
                  </a:lnTo>
                  <a:lnTo>
                    <a:pt x="41084" y="102616"/>
                  </a:lnTo>
                  <a:lnTo>
                    <a:pt x="49212" y="100431"/>
                  </a:lnTo>
                  <a:lnTo>
                    <a:pt x="52070" y="99669"/>
                  </a:lnTo>
                  <a:lnTo>
                    <a:pt x="59029" y="92824"/>
                  </a:lnTo>
                  <a:lnTo>
                    <a:pt x="61810" y="87274"/>
                  </a:lnTo>
                  <a:lnTo>
                    <a:pt x="62903" y="85102"/>
                  </a:lnTo>
                  <a:lnTo>
                    <a:pt x="64503" y="79908"/>
                  </a:lnTo>
                  <a:lnTo>
                    <a:pt x="64617" y="79540"/>
                  </a:lnTo>
                  <a:lnTo>
                    <a:pt x="64338" y="79273"/>
                  </a:lnTo>
                  <a:lnTo>
                    <a:pt x="62217" y="81826"/>
                  </a:lnTo>
                  <a:lnTo>
                    <a:pt x="57861" y="87274"/>
                  </a:lnTo>
                  <a:lnTo>
                    <a:pt x="47726" y="87274"/>
                  </a:lnTo>
                  <a:lnTo>
                    <a:pt x="38176" y="85509"/>
                  </a:lnTo>
                  <a:lnTo>
                    <a:pt x="29972" y="79908"/>
                  </a:lnTo>
                  <a:lnTo>
                    <a:pt x="24218" y="70053"/>
                  </a:lnTo>
                  <a:lnTo>
                    <a:pt x="22059" y="55549"/>
                  </a:lnTo>
                  <a:lnTo>
                    <a:pt x="24193" y="41402"/>
                  </a:lnTo>
                  <a:lnTo>
                    <a:pt x="30187" y="30886"/>
                  </a:lnTo>
                  <a:lnTo>
                    <a:pt x="30276" y="30734"/>
                  </a:lnTo>
                  <a:lnTo>
                    <a:pt x="39827" y="24003"/>
                  </a:lnTo>
                  <a:lnTo>
                    <a:pt x="52362" y="21653"/>
                  </a:lnTo>
                  <a:lnTo>
                    <a:pt x="65112" y="24003"/>
                  </a:lnTo>
                  <a:lnTo>
                    <a:pt x="64617" y="24003"/>
                  </a:lnTo>
                  <a:lnTo>
                    <a:pt x="74002" y="30886"/>
                  </a:lnTo>
                  <a:lnTo>
                    <a:pt x="80276" y="43218"/>
                  </a:lnTo>
                  <a:lnTo>
                    <a:pt x="82537" y="61379"/>
                  </a:lnTo>
                  <a:lnTo>
                    <a:pt x="82537" y="0"/>
                  </a:lnTo>
                  <a:lnTo>
                    <a:pt x="6045" y="0"/>
                  </a:lnTo>
                  <a:lnTo>
                    <a:pt x="0" y="6096"/>
                  </a:lnTo>
                  <a:lnTo>
                    <a:pt x="63" y="133413"/>
                  </a:lnTo>
                  <a:lnTo>
                    <a:pt x="6045" y="139446"/>
                  </a:lnTo>
                  <a:lnTo>
                    <a:pt x="99047" y="139446"/>
                  </a:lnTo>
                  <a:lnTo>
                    <a:pt x="105156" y="133413"/>
                  </a:lnTo>
                  <a:lnTo>
                    <a:pt x="105156" y="116814"/>
                  </a:lnTo>
                  <a:lnTo>
                    <a:pt x="105156" y="21653"/>
                  </a:lnTo>
                  <a:lnTo>
                    <a:pt x="105156" y="6096"/>
                  </a:lnTo>
                  <a:close/>
                </a:path>
                <a:path w="346075" h="139700" extrusionOk="0">
                  <a:moveTo>
                    <a:pt x="225552" y="6096"/>
                  </a:moveTo>
                  <a:lnTo>
                    <a:pt x="219506" y="0"/>
                  </a:lnTo>
                  <a:lnTo>
                    <a:pt x="198907" y="0"/>
                  </a:lnTo>
                  <a:lnTo>
                    <a:pt x="198907" y="102336"/>
                  </a:lnTo>
                  <a:lnTo>
                    <a:pt x="198907" y="114096"/>
                  </a:lnTo>
                  <a:lnTo>
                    <a:pt x="198640" y="114528"/>
                  </a:lnTo>
                  <a:lnTo>
                    <a:pt x="153682" y="114528"/>
                  </a:lnTo>
                  <a:lnTo>
                    <a:pt x="153416" y="114096"/>
                  </a:lnTo>
                  <a:lnTo>
                    <a:pt x="153416" y="102336"/>
                  </a:lnTo>
                  <a:lnTo>
                    <a:pt x="153644" y="101955"/>
                  </a:lnTo>
                  <a:lnTo>
                    <a:pt x="169049" y="101955"/>
                  </a:lnTo>
                  <a:lnTo>
                    <a:pt x="169049" y="54190"/>
                  </a:lnTo>
                  <a:lnTo>
                    <a:pt x="169049" y="44399"/>
                  </a:lnTo>
                  <a:lnTo>
                    <a:pt x="154660" y="53378"/>
                  </a:lnTo>
                  <a:lnTo>
                    <a:pt x="154012" y="53759"/>
                  </a:lnTo>
                  <a:lnTo>
                    <a:pt x="153466" y="54190"/>
                  </a:lnTo>
                  <a:lnTo>
                    <a:pt x="151942" y="54190"/>
                  </a:lnTo>
                  <a:lnTo>
                    <a:pt x="151396" y="53378"/>
                  </a:lnTo>
                  <a:lnTo>
                    <a:pt x="147307" y="46355"/>
                  </a:lnTo>
                  <a:lnTo>
                    <a:pt x="146926" y="45808"/>
                  </a:lnTo>
                  <a:lnTo>
                    <a:pt x="146761" y="45262"/>
                  </a:lnTo>
                  <a:lnTo>
                    <a:pt x="146761" y="43802"/>
                  </a:lnTo>
                  <a:lnTo>
                    <a:pt x="147421" y="43141"/>
                  </a:lnTo>
                  <a:lnTo>
                    <a:pt x="174066" y="23990"/>
                  </a:lnTo>
                  <a:lnTo>
                    <a:pt x="185991" y="23990"/>
                  </a:lnTo>
                  <a:lnTo>
                    <a:pt x="186270" y="24536"/>
                  </a:lnTo>
                  <a:lnTo>
                    <a:pt x="186270" y="101955"/>
                  </a:lnTo>
                  <a:lnTo>
                    <a:pt x="198640" y="101955"/>
                  </a:lnTo>
                  <a:lnTo>
                    <a:pt x="198907" y="102336"/>
                  </a:lnTo>
                  <a:lnTo>
                    <a:pt x="198907" y="0"/>
                  </a:lnTo>
                  <a:lnTo>
                    <a:pt x="126492" y="0"/>
                  </a:lnTo>
                  <a:lnTo>
                    <a:pt x="120396" y="6096"/>
                  </a:lnTo>
                  <a:lnTo>
                    <a:pt x="120446" y="133400"/>
                  </a:lnTo>
                  <a:lnTo>
                    <a:pt x="126441" y="139446"/>
                  </a:lnTo>
                  <a:lnTo>
                    <a:pt x="219443" y="139446"/>
                  </a:lnTo>
                  <a:lnTo>
                    <a:pt x="225552" y="133400"/>
                  </a:lnTo>
                  <a:lnTo>
                    <a:pt x="225552" y="114528"/>
                  </a:lnTo>
                  <a:lnTo>
                    <a:pt x="225552" y="23990"/>
                  </a:lnTo>
                  <a:lnTo>
                    <a:pt x="225552" y="6096"/>
                  </a:lnTo>
                  <a:close/>
                </a:path>
                <a:path w="346075" h="139700" extrusionOk="0">
                  <a:moveTo>
                    <a:pt x="345935" y="6096"/>
                  </a:moveTo>
                  <a:lnTo>
                    <a:pt x="339839" y="0"/>
                  </a:lnTo>
                  <a:lnTo>
                    <a:pt x="319151" y="0"/>
                  </a:lnTo>
                  <a:lnTo>
                    <a:pt x="319151" y="102336"/>
                  </a:lnTo>
                  <a:lnTo>
                    <a:pt x="319100" y="114096"/>
                  </a:lnTo>
                  <a:lnTo>
                    <a:pt x="318820" y="114528"/>
                  </a:lnTo>
                  <a:lnTo>
                    <a:pt x="273545" y="114528"/>
                  </a:lnTo>
                  <a:lnTo>
                    <a:pt x="273278" y="114096"/>
                  </a:lnTo>
                  <a:lnTo>
                    <a:pt x="273278" y="102336"/>
                  </a:lnTo>
                  <a:lnTo>
                    <a:pt x="273519" y="101955"/>
                  </a:lnTo>
                  <a:lnTo>
                    <a:pt x="289026" y="101955"/>
                  </a:lnTo>
                  <a:lnTo>
                    <a:pt x="289026" y="54190"/>
                  </a:lnTo>
                  <a:lnTo>
                    <a:pt x="289026" y="44399"/>
                  </a:lnTo>
                  <a:lnTo>
                    <a:pt x="274535" y="53378"/>
                  </a:lnTo>
                  <a:lnTo>
                    <a:pt x="273875" y="53759"/>
                  </a:lnTo>
                  <a:lnTo>
                    <a:pt x="273329" y="54190"/>
                  </a:lnTo>
                  <a:lnTo>
                    <a:pt x="271792" y="54190"/>
                  </a:lnTo>
                  <a:lnTo>
                    <a:pt x="271246" y="53378"/>
                  </a:lnTo>
                  <a:lnTo>
                    <a:pt x="267131" y="46355"/>
                  </a:lnTo>
                  <a:lnTo>
                    <a:pt x="266750" y="45808"/>
                  </a:lnTo>
                  <a:lnTo>
                    <a:pt x="266585" y="45262"/>
                  </a:lnTo>
                  <a:lnTo>
                    <a:pt x="266585" y="43802"/>
                  </a:lnTo>
                  <a:lnTo>
                    <a:pt x="267233" y="43141"/>
                  </a:lnTo>
                  <a:lnTo>
                    <a:pt x="294068" y="23990"/>
                  </a:lnTo>
                  <a:lnTo>
                    <a:pt x="306146" y="23990"/>
                  </a:lnTo>
                  <a:lnTo>
                    <a:pt x="306425" y="24536"/>
                  </a:lnTo>
                  <a:lnTo>
                    <a:pt x="306425" y="101955"/>
                  </a:lnTo>
                  <a:lnTo>
                    <a:pt x="318884" y="101955"/>
                  </a:lnTo>
                  <a:lnTo>
                    <a:pt x="319151" y="102336"/>
                  </a:lnTo>
                  <a:lnTo>
                    <a:pt x="319151" y="0"/>
                  </a:lnTo>
                  <a:lnTo>
                    <a:pt x="246164" y="0"/>
                  </a:lnTo>
                  <a:lnTo>
                    <a:pt x="240017" y="6096"/>
                  </a:lnTo>
                  <a:lnTo>
                    <a:pt x="240068" y="133400"/>
                  </a:lnTo>
                  <a:lnTo>
                    <a:pt x="246113" y="139446"/>
                  </a:lnTo>
                  <a:lnTo>
                    <a:pt x="339788" y="139446"/>
                  </a:lnTo>
                  <a:lnTo>
                    <a:pt x="345935" y="133400"/>
                  </a:lnTo>
                  <a:lnTo>
                    <a:pt x="345935" y="114528"/>
                  </a:lnTo>
                  <a:lnTo>
                    <a:pt x="345935" y="23990"/>
                  </a:lnTo>
                  <a:lnTo>
                    <a:pt x="345935" y="6096"/>
                  </a:lnTo>
                  <a:close/>
                </a:path>
              </a:pathLst>
            </a:custGeom>
            <a:solidFill>
              <a:srgbClr val="0060A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13"/>
            <p:cNvSpPr/>
            <p:nvPr/>
          </p:nvSpPr>
          <p:spPr>
            <a:xfrm>
              <a:off x="8465060" y="4944617"/>
              <a:ext cx="32384" cy="33654"/>
            </a:xfrm>
            <a:custGeom>
              <a:avLst/>
              <a:gdLst/>
              <a:ahLst/>
              <a:cxnLst/>
              <a:rect l="l" t="t" r="r" b="b"/>
              <a:pathLst>
                <a:path w="32384" h="33654" extrusionOk="0">
                  <a:moveTo>
                    <a:pt x="24752" y="0"/>
                  </a:moveTo>
                  <a:lnTo>
                    <a:pt x="15836" y="0"/>
                  </a:lnTo>
                  <a:lnTo>
                    <a:pt x="7073" y="0"/>
                  </a:lnTo>
                  <a:lnTo>
                    <a:pt x="0" y="7251"/>
                  </a:lnTo>
                  <a:lnTo>
                    <a:pt x="0" y="25895"/>
                  </a:lnTo>
                  <a:lnTo>
                    <a:pt x="7289" y="33528"/>
                  </a:lnTo>
                  <a:lnTo>
                    <a:pt x="24701" y="33528"/>
                  </a:lnTo>
                  <a:lnTo>
                    <a:pt x="32003" y="25730"/>
                  </a:lnTo>
                  <a:lnTo>
                    <a:pt x="32003" y="7416"/>
                  </a:lnTo>
                  <a:lnTo>
                    <a:pt x="24752" y="0"/>
                  </a:lnTo>
                  <a:close/>
                </a:path>
              </a:pathLst>
            </a:custGeom>
            <a:solidFill>
              <a:srgbClr val="DB063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13"/>
            <p:cNvSpPr/>
            <p:nvPr/>
          </p:nvSpPr>
          <p:spPr>
            <a:xfrm>
              <a:off x="8510143" y="4903482"/>
              <a:ext cx="179070" cy="99060"/>
            </a:xfrm>
            <a:custGeom>
              <a:avLst/>
              <a:gdLst/>
              <a:ahLst/>
              <a:cxnLst/>
              <a:rect l="l" t="t" r="r" b="b"/>
              <a:pathLst>
                <a:path w="179070" h="99060" extrusionOk="0">
                  <a:moveTo>
                    <a:pt x="58547" y="8458"/>
                  </a:moveTo>
                  <a:lnTo>
                    <a:pt x="55295" y="4800"/>
                  </a:lnTo>
                  <a:lnTo>
                    <a:pt x="52527" y="1689"/>
                  </a:lnTo>
                  <a:lnTo>
                    <a:pt x="51600" y="2336"/>
                  </a:lnTo>
                  <a:lnTo>
                    <a:pt x="49441" y="3924"/>
                  </a:lnTo>
                  <a:lnTo>
                    <a:pt x="47040" y="4800"/>
                  </a:lnTo>
                  <a:lnTo>
                    <a:pt x="41478" y="4800"/>
                  </a:lnTo>
                  <a:lnTo>
                    <a:pt x="39458" y="4470"/>
                  </a:lnTo>
                  <a:lnTo>
                    <a:pt x="35915" y="3187"/>
                  </a:lnTo>
                  <a:lnTo>
                    <a:pt x="35915" y="14516"/>
                  </a:lnTo>
                  <a:lnTo>
                    <a:pt x="35915" y="33502"/>
                  </a:lnTo>
                  <a:lnTo>
                    <a:pt x="32537" y="38201"/>
                  </a:lnTo>
                  <a:lnTo>
                    <a:pt x="16497" y="38201"/>
                  </a:lnTo>
                  <a:lnTo>
                    <a:pt x="12357" y="33502"/>
                  </a:lnTo>
                  <a:lnTo>
                    <a:pt x="12357" y="14681"/>
                  </a:lnTo>
                  <a:lnTo>
                    <a:pt x="16395" y="10147"/>
                  </a:lnTo>
                  <a:lnTo>
                    <a:pt x="32639" y="10147"/>
                  </a:lnTo>
                  <a:lnTo>
                    <a:pt x="35915" y="14516"/>
                  </a:lnTo>
                  <a:lnTo>
                    <a:pt x="35915" y="3187"/>
                  </a:lnTo>
                  <a:lnTo>
                    <a:pt x="33616" y="2336"/>
                  </a:lnTo>
                  <a:lnTo>
                    <a:pt x="31115" y="1308"/>
                  </a:lnTo>
                  <a:lnTo>
                    <a:pt x="27673" y="762"/>
                  </a:lnTo>
                  <a:lnTo>
                    <a:pt x="24511" y="762"/>
                  </a:lnTo>
                  <a:lnTo>
                    <a:pt x="15049" y="2476"/>
                  </a:lnTo>
                  <a:lnTo>
                    <a:pt x="7696" y="7327"/>
                  </a:lnTo>
                  <a:lnTo>
                    <a:pt x="3136" y="14516"/>
                  </a:lnTo>
                  <a:lnTo>
                    <a:pt x="3035" y="14681"/>
                  </a:lnTo>
                  <a:lnTo>
                    <a:pt x="2921" y="14846"/>
                  </a:lnTo>
                  <a:lnTo>
                    <a:pt x="1231" y="24561"/>
                  </a:lnTo>
                  <a:lnTo>
                    <a:pt x="1231" y="33947"/>
                  </a:lnTo>
                  <a:lnTo>
                    <a:pt x="6908" y="42024"/>
                  </a:lnTo>
                  <a:lnTo>
                    <a:pt x="15405" y="44970"/>
                  </a:lnTo>
                  <a:lnTo>
                    <a:pt x="6959" y="48031"/>
                  </a:lnTo>
                  <a:lnTo>
                    <a:pt x="4013" y="51295"/>
                  </a:lnTo>
                  <a:lnTo>
                    <a:pt x="4013" y="63360"/>
                  </a:lnTo>
                  <a:lnTo>
                    <a:pt x="8432" y="67183"/>
                  </a:lnTo>
                  <a:lnTo>
                    <a:pt x="17919" y="67183"/>
                  </a:lnTo>
                  <a:lnTo>
                    <a:pt x="23152" y="66916"/>
                  </a:lnTo>
                  <a:lnTo>
                    <a:pt x="31877" y="66916"/>
                  </a:lnTo>
                  <a:lnTo>
                    <a:pt x="35699" y="67729"/>
                  </a:lnTo>
                  <a:lnTo>
                    <a:pt x="40386" y="71335"/>
                  </a:lnTo>
                  <a:lnTo>
                    <a:pt x="41529" y="74282"/>
                  </a:lnTo>
                  <a:lnTo>
                    <a:pt x="41529" y="81051"/>
                  </a:lnTo>
                  <a:lnTo>
                    <a:pt x="41033" y="83172"/>
                  </a:lnTo>
                  <a:lnTo>
                    <a:pt x="39789" y="85026"/>
                  </a:lnTo>
                  <a:lnTo>
                    <a:pt x="37490" y="88747"/>
                  </a:lnTo>
                  <a:lnTo>
                    <a:pt x="33299" y="90436"/>
                  </a:lnTo>
                  <a:lnTo>
                    <a:pt x="21132" y="90436"/>
                  </a:lnTo>
                  <a:lnTo>
                    <a:pt x="16446" y="89128"/>
                  </a:lnTo>
                  <a:lnTo>
                    <a:pt x="13398" y="87160"/>
                  </a:lnTo>
                  <a:lnTo>
                    <a:pt x="11150" y="85636"/>
                  </a:lnTo>
                  <a:lnTo>
                    <a:pt x="9740" y="82626"/>
                  </a:lnTo>
                  <a:lnTo>
                    <a:pt x="9740" y="77444"/>
                  </a:lnTo>
                  <a:lnTo>
                    <a:pt x="10223" y="75311"/>
                  </a:lnTo>
                  <a:lnTo>
                    <a:pt x="10998" y="73736"/>
                  </a:lnTo>
                  <a:lnTo>
                    <a:pt x="11480" y="72580"/>
                  </a:lnTo>
                  <a:lnTo>
                    <a:pt x="1117" y="73571"/>
                  </a:lnTo>
                  <a:lnTo>
                    <a:pt x="254" y="76403"/>
                  </a:lnTo>
                  <a:lnTo>
                    <a:pt x="63" y="77444"/>
                  </a:lnTo>
                  <a:lnTo>
                    <a:pt x="0" y="85636"/>
                  </a:lnTo>
                  <a:lnTo>
                    <a:pt x="1181" y="88747"/>
                  </a:lnTo>
                  <a:lnTo>
                    <a:pt x="1384" y="89128"/>
                  </a:lnTo>
                  <a:lnTo>
                    <a:pt x="4178" y="92125"/>
                  </a:lnTo>
                  <a:lnTo>
                    <a:pt x="8267" y="96380"/>
                  </a:lnTo>
                  <a:lnTo>
                    <a:pt x="15468" y="99060"/>
                  </a:lnTo>
                  <a:lnTo>
                    <a:pt x="33566" y="99060"/>
                  </a:lnTo>
                  <a:lnTo>
                    <a:pt x="38252" y="98082"/>
                  </a:lnTo>
                  <a:lnTo>
                    <a:pt x="48729" y="92405"/>
                  </a:lnTo>
                  <a:lnTo>
                    <a:pt x="49758" y="90436"/>
                  </a:lnTo>
                  <a:lnTo>
                    <a:pt x="52273" y="85636"/>
                  </a:lnTo>
                  <a:lnTo>
                    <a:pt x="52273" y="70726"/>
                  </a:lnTo>
                  <a:lnTo>
                    <a:pt x="50787" y="67183"/>
                  </a:lnTo>
                  <a:lnTo>
                    <a:pt x="50685" y="66916"/>
                  </a:lnTo>
                  <a:lnTo>
                    <a:pt x="50203" y="65760"/>
                  </a:lnTo>
                  <a:lnTo>
                    <a:pt x="41478" y="58940"/>
                  </a:lnTo>
                  <a:lnTo>
                    <a:pt x="37439" y="57962"/>
                  </a:lnTo>
                  <a:lnTo>
                    <a:pt x="16776" y="57962"/>
                  </a:lnTo>
                  <a:lnTo>
                    <a:pt x="14859" y="56705"/>
                  </a:lnTo>
                  <a:lnTo>
                    <a:pt x="14859" y="52171"/>
                  </a:lnTo>
                  <a:lnTo>
                    <a:pt x="18021" y="49771"/>
                  </a:lnTo>
                  <a:lnTo>
                    <a:pt x="24841" y="46939"/>
                  </a:lnTo>
                  <a:lnTo>
                    <a:pt x="26263" y="46393"/>
                  </a:lnTo>
                  <a:lnTo>
                    <a:pt x="32258" y="46393"/>
                  </a:lnTo>
                  <a:lnTo>
                    <a:pt x="37439" y="44424"/>
                  </a:lnTo>
                  <a:lnTo>
                    <a:pt x="40601" y="41313"/>
                  </a:lnTo>
                  <a:lnTo>
                    <a:pt x="43891" y="38201"/>
                  </a:lnTo>
                  <a:lnTo>
                    <a:pt x="44640" y="37490"/>
                  </a:lnTo>
                  <a:lnTo>
                    <a:pt x="47421" y="30391"/>
                  </a:lnTo>
                  <a:lnTo>
                    <a:pt x="47421" y="19367"/>
                  </a:lnTo>
                  <a:lnTo>
                    <a:pt x="46113" y="15392"/>
                  </a:lnTo>
                  <a:lnTo>
                    <a:pt x="43599" y="11836"/>
                  </a:lnTo>
                  <a:lnTo>
                    <a:pt x="45237" y="12547"/>
                  </a:lnTo>
                  <a:lnTo>
                    <a:pt x="45783" y="12712"/>
                  </a:lnTo>
                  <a:lnTo>
                    <a:pt x="51727" y="12712"/>
                  </a:lnTo>
                  <a:lnTo>
                    <a:pt x="53949" y="11836"/>
                  </a:lnTo>
                  <a:lnTo>
                    <a:pt x="54622" y="11569"/>
                  </a:lnTo>
                  <a:lnTo>
                    <a:pt x="56413" y="10147"/>
                  </a:lnTo>
                  <a:lnTo>
                    <a:pt x="58547" y="8458"/>
                  </a:lnTo>
                  <a:close/>
                </a:path>
                <a:path w="179070" h="99060" extrusionOk="0">
                  <a:moveTo>
                    <a:pt x="117970" y="38620"/>
                  </a:moveTo>
                  <a:lnTo>
                    <a:pt x="106730" y="4508"/>
                  </a:lnTo>
                  <a:lnTo>
                    <a:pt x="106730" y="29489"/>
                  </a:lnTo>
                  <a:lnTo>
                    <a:pt x="106730" y="46393"/>
                  </a:lnTo>
                  <a:lnTo>
                    <a:pt x="106248" y="50380"/>
                  </a:lnTo>
                  <a:lnTo>
                    <a:pt x="104825" y="54762"/>
                  </a:lnTo>
                  <a:lnTo>
                    <a:pt x="102654" y="61595"/>
                  </a:lnTo>
                  <a:lnTo>
                    <a:pt x="97764" y="65430"/>
                  </a:lnTo>
                  <a:lnTo>
                    <a:pt x="85763" y="65430"/>
                  </a:lnTo>
                  <a:lnTo>
                    <a:pt x="80708" y="62585"/>
                  </a:lnTo>
                  <a:lnTo>
                    <a:pt x="76047" y="53886"/>
                  </a:lnTo>
                  <a:lnTo>
                    <a:pt x="74523" y="45135"/>
                  </a:lnTo>
                  <a:lnTo>
                    <a:pt x="74523" y="26809"/>
                  </a:lnTo>
                  <a:lnTo>
                    <a:pt x="75501" y="21412"/>
                  </a:lnTo>
                  <a:lnTo>
                    <a:pt x="75552" y="21120"/>
                  </a:lnTo>
                  <a:lnTo>
                    <a:pt x="77558" y="16738"/>
                  </a:lnTo>
                  <a:lnTo>
                    <a:pt x="79768" y="12357"/>
                  </a:lnTo>
                  <a:lnTo>
                    <a:pt x="79844" y="12204"/>
                  </a:lnTo>
                  <a:lnTo>
                    <a:pt x="84899" y="9080"/>
                  </a:lnTo>
                  <a:lnTo>
                    <a:pt x="95656" y="9080"/>
                  </a:lnTo>
                  <a:lnTo>
                    <a:pt x="101193" y="11925"/>
                  </a:lnTo>
                  <a:lnTo>
                    <a:pt x="103847" y="18161"/>
                  </a:lnTo>
                  <a:lnTo>
                    <a:pt x="105867" y="22809"/>
                  </a:lnTo>
                  <a:lnTo>
                    <a:pt x="106730" y="29489"/>
                  </a:lnTo>
                  <a:lnTo>
                    <a:pt x="106730" y="4508"/>
                  </a:lnTo>
                  <a:lnTo>
                    <a:pt x="101079" y="0"/>
                  </a:lnTo>
                  <a:lnTo>
                    <a:pt x="90601" y="0"/>
                  </a:lnTo>
                  <a:lnTo>
                    <a:pt x="79463" y="2501"/>
                  </a:lnTo>
                  <a:lnTo>
                    <a:pt x="71043" y="9766"/>
                  </a:lnTo>
                  <a:lnTo>
                    <a:pt x="65722" y="21412"/>
                  </a:lnTo>
                  <a:lnTo>
                    <a:pt x="63868" y="37033"/>
                  </a:lnTo>
                  <a:lnTo>
                    <a:pt x="65747" y="52743"/>
                  </a:lnTo>
                  <a:lnTo>
                    <a:pt x="71132" y="64592"/>
                  </a:lnTo>
                  <a:lnTo>
                    <a:pt x="79667" y="72072"/>
                  </a:lnTo>
                  <a:lnTo>
                    <a:pt x="90982" y="74676"/>
                  </a:lnTo>
                  <a:lnTo>
                    <a:pt x="98044" y="74676"/>
                  </a:lnTo>
                  <a:lnTo>
                    <a:pt x="117411" y="48044"/>
                  </a:lnTo>
                  <a:lnTo>
                    <a:pt x="117970" y="38620"/>
                  </a:lnTo>
                  <a:close/>
                </a:path>
                <a:path w="179070" h="99060" extrusionOk="0">
                  <a:moveTo>
                    <a:pt x="178943" y="1968"/>
                  </a:moveTo>
                  <a:lnTo>
                    <a:pt x="168351" y="2133"/>
                  </a:lnTo>
                  <a:lnTo>
                    <a:pt x="153962" y="48780"/>
                  </a:lnTo>
                  <a:lnTo>
                    <a:pt x="151650" y="56591"/>
                  </a:lnTo>
                  <a:lnTo>
                    <a:pt x="150888" y="60693"/>
                  </a:lnTo>
                  <a:lnTo>
                    <a:pt x="150609" y="60693"/>
                  </a:lnTo>
                  <a:lnTo>
                    <a:pt x="149948" y="57581"/>
                  </a:lnTo>
                  <a:lnTo>
                    <a:pt x="147535" y="48615"/>
                  </a:lnTo>
                  <a:lnTo>
                    <a:pt x="132765" y="0"/>
                  </a:lnTo>
                  <a:lnTo>
                    <a:pt x="122555" y="2400"/>
                  </a:lnTo>
                  <a:lnTo>
                    <a:pt x="145402" y="73152"/>
                  </a:lnTo>
                  <a:lnTo>
                    <a:pt x="155219" y="73152"/>
                  </a:lnTo>
                  <a:lnTo>
                    <a:pt x="178943" y="1968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1" name="Google Shape;1271;p13"/>
          <p:cNvSpPr txBox="1">
            <a:spLocks noGrp="1"/>
          </p:cNvSpPr>
          <p:nvPr>
            <p:ph type="sldNum" idx="12"/>
          </p:nvPr>
        </p:nvSpPr>
        <p:spPr>
          <a:xfrm>
            <a:off x="8855743" y="4852411"/>
            <a:ext cx="216600" cy="1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73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  <p:sp>
        <p:nvSpPr>
          <p:cNvPr id="1272" name="Google Shape;1272;p13"/>
          <p:cNvSpPr txBox="1"/>
          <p:nvPr/>
        </p:nvSpPr>
        <p:spPr>
          <a:xfrm>
            <a:off x="231825" y="1279925"/>
            <a:ext cx="3714300" cy="30507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B0631"/>
              </a:buClr>
              <a:buSzPts val="1800"/>
              <a:buFont typeface="Arial"/>
              <a:buChar char="●"/>
            </a:pPr>
            <a:r>
              <a:rPr lang="en"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than 4</a:t>
            </a:r>
            <a:r>
              <a:rPr lang="en" sz="1500" b="1">
                <a:solidFill>
                  <a:schemeClr val="dk1"/>
                </a:solidFill>
              </a:rPr>
              <a:t>50</a:t>
            </a:r>
            <a:r>
              <a:rPr lang="en"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prehospital blood programs to-date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B0631"/>
              </a:buClr>
              <a:buSzPts val="1800"/>
              <a:buFont typeface="Arial"/>
              <a:buChar char="●"/>
            </a:pPr>
            <a:r>
              <a:rPr lang="en"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Prehospital Blood Transfusion Coalition tracks programs nationally 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B0631"/>
              </a:buClr>
              <a:buSzPts val="1800"/>
              <a:buFont typeface="Arial"/>
              <a:buChar char="●"/>
            </a:pPr>
            <a:r>
              <a:rPr lang="en"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Visit </a:t>
            </a:r>
            <a:r>
              <a:rPr lang="en" sz="15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prehospitaltransfusion.org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"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learn more 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3" name="Google Shape;1273;p13"/>
          <p:cNvSpPr txBox="1">
            <a:spLocks noGrp="1"/>
          </p:cNvSpPr>
          <p:nvPr>
            <p:ph type="ctrTitle"/>
          </p:nvPr>
        </p:nvSpPr>
        <p:spPr>
          <a:xfrm>
            <a:off x="409219" y="361651"/>
            <a:ext cx="8680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>
                <a:solidFill>
                  <a:srgbClr val="003766"/>
                </a:solidFill>
              </a:rPr>
              <a:t>TRACKING PREHOSPITAL BLOOD TRANSFUSION PROGRAMS</a:t>
            </a:r>
            <a:endParaRPr sz="2400">
              <a:solidFill>
                <a:srgbClr val="003766"/>
              </a:solidFill>
            </a:endParaRPr>
          </a:p>
        </p:txBody>
      </p:sp>
      <p:grpSp>
        <p:nvGrpSpPr>
          <p:cNvPr id="1274" name="Google Shape;1274;p13"/>
          <p:cNvGrpSpPr/>
          <p:nvPr/>
        </p:nvGrpSpPr>
        <p:grpSpPr>
          <a:xfrm>
            <a:off x="4057385" y="1117775"/>
            <a:ext cx="4939286" cy="3028884"/>
            <a:chOff x="3909472" y="1031850"/>
            <a:chExt cx="4846239" cy="2971825"/>
          </a:xfrm>
        </p:grpSpPr>
        <p:pic>
          <p:nvPicPr>
            <p:cNvPr id="1275" name="Google Shape;1275;p13" title="Screenshot 2026-04-23 at 3.35.23 PM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578950" y="1031850"/>
              <a:ext cx="4176667" cy="7263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6" name="Google Shape;1276;p13" title="Screenshot 2026-07-21 at 4.29.26 PM.png"/>
            <p:cNvPicPr preferRelativeResize="0"/>
            <p:nvPr/>
          </p:nvPicPr>
          <p:blipFill rotWithShape="1">
            <a:blip r:embed="rId7">
              <a:alphaModFix/>
            </a:blip>
            <a:srcRect l="150" r="140"/>
            <a:stretch/>
          </p:blipFill>
          <p:spPr>
            <a:xfrm>
              <a:off x="4583367" y="1752289"/>
              <a:ext cx="4172344" cy="2245636"/>
            </a:xfrm>
            <a:prstGeom prst="rect">
              <a:avLst/>
            </a:prstGeom>
            <a:noFill/>
            <a:ln w="97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277" name="Google Shape;1277;p13" title="Screenshot 2026-07-21 at 4.29.46 PM.png"/>
            <p:cNvPicPr preferRelativeResize="0"/>
            <p:nvPr/>
          </p:nvPicPr>
          <p:blipFill rotWithShape="1">
            <a:blip r:embed="rId8">
              <a:alphaModFix/>
            </a:blip>
            <a:srcRect l="6064" r="6055"/>
            <a:stretch/>
          </p:blipFill>
          <p:spPr>
            <a:xfrm>
              <a:off x="3909472" y="3301850"/>
              <a:ext cx="1068701" cy="701825"/>
            </a:xfrm>
            <a:prstGeom prst="rect">
              <a:avLst/>
            </a:prstGeom>
            <a:noFill/>
            <a:ln w="97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278" name="Google Shape;1278;p13" title="Screenshot 2026-07-21 at 4.30.03 PM.png"/>
            <p:cNvPicPr preferRelativeResize="0"/>
            <p:nvPr/>
          </p:nvPicPr>
          <p:blipFill rotWithShape="1">
            <a:blip r:embed="rId9">
              <a:alphaModFix/>
            </a:blip>
            <a:srcRect l="10108" r="10116"/>
            <a:stretch/>
          </p:blipFill>
          <p:spPr>
            <a:xfrm>
              <a:off x="3954303" y="2221275"/>
              <a:ext cx="770699" cy="980550"/>
            </a:xfrm>
            <a:prstGeom prst="rect">
              <a:avLst/>
            </a:prstGeom>
            <a:noFill/>
            <a:ln w="97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sp>
        <p:nvSpPr>
          <p:cNvPr id="1279" name="Google Shape;1279;p13"/>
          <p:cNvSpPr txBox="1"/>
          <p:nvPr/>
        </p:nvSpPr>
        <p:spPr>
          <a:xfrm>
            <a:off x="5429700" y="4265075"/>
            <a:ext cx="3714300" cy="4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 b="0" i="1" u="none" strike="noStrike" cap="none">
                <a:solidFill>
                  <a:srgbClr val="1A202A"/>
                </a:solidFill>
                <a:latin typeface="Arial"/>
                <a:ea typeface="Arial"/>
                <a:cs typeface="Arial"/>
                <a:sym typeface="Arial"/>
              </a:rPr>
              <a:t>Prehospital Blood Coalition Map, July 2026</a:t>
            </a:r>
            <a:endParaRPr sz="1300" b="0" i="1" u="none" strike="noStrike" cap="none">
              <a:solidFill>
                <a:srgbClr val="1A202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4" name="Google Shape;1284;g3fb7797f9f0_0_10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0816" y="4872989"/>
            <a:ext cx="611885" cy="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5" name="Google Shape;1285;g3fb7797f9f0_0_10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8590" y="4859267"/>
            <a:ext cx="826005" cy="1531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g3fb7797f9f0_0_1068"/>
          <p:cNvSpPr/>
          <p:nvPr/>
        </p:nvSpPr>
        <p:spPr>
          <a:xfrm>
            <a:off x="7166229" y="4790313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7" name="Google Shape;1287;g3fb7797f9f0_0_1068"/>
          <p:cNvSpPr/>
          <p:nvPr/>
        </p:nvSpPr>
        <p:spPr>
          <a:xfrm>
            <a:off x="7990713" y="4790313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8" name="Google Shape;1288;g3fb7797f9f0_0_1068"/>
          <p:cNvSpPr/>
          <p:nvPr/>
        </p:nvSpPr>
        <p:spPr>
          <a:xfrm>
            <a:off x="8779382" y="4801742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9" name="Google Shape;1289;g3fb7797f9f0_0_1068"/>
          <p:cNvGrpSpPr/>
          <p:nvPr/>
        </p:nvGrpSpPr>
        <p:grpSpPr>
          <a:xfrm>
            <a:off x="8103870" y="4861559"/>
            <a:ext cx="585343" cy="140983"/>
            <a:chOff x="8103870" y="4861559"/>
            <a:chExt cx="585343" cy="140983"/>
          </a:xfrm>
        </p:grpSpPr>
        <p:sp>
          <p:nvSpPr>
            <p:cNvPr id="1290" name="Google Shape;1290;g3fb7797f9f0_0_1068"/>
            <p:cNvSpPr/>
            <p:nvPr/>
          </p:nvSpPr>
          <p:spPr>
            <a:xfrm>
              <a:off x="8103870" y="4861559"/>
              <a:ext cx="346075" cy="139700"/>
            </a:xfrm>
            <a:custGeom>
              <a:avLst/>
              <a:gdLst/>
              <a:ahLst/>
              <a:cxnLst/>
              <a:rect l="l" t="t" r="r" b="b"/>
              <a:pathLst>
                <a:path w="346075" h="139700" extrusionOk="0">
                  <a:moveTo>
                    <a:pt x="63995" y="42557"/>
                  </a:moveTo>
                  <a:lnTo>
                    <a:pt x="59931" y="35814"/>
                  </a:lnTo>
                  <a:lnTo>
                    <a:pt x="43738" y="35814"/>
                  </a:lnTo>
                  <a:lnTo>
                    <a:pt x="38849" y="42443"/>
                  </a:lnTo>
                  <a:lnTo>
                    <a:pt x="38849" y="66967"/>
                  </a:lnTo>
                  <a:lnTo>
                    <a:pt x="43357" y="73152"/>
                  </a:lnTo>
                  <a:lnTo>
                    <a:pt x="51346" y="73152"/>
                  </a:lnTo>
                  <a:lnTo>
                    <a:pt x="59118" y="73152"/>
                  </a:lnTo>
                  <a:lnTo>
                    <a:pt x="63995" y="66852"/>
                  </a:lnTo>
                  <a:lnTo>
                    <a:pt x="63995" y="42557"/>
                  </a:lnTo>
                  <a:close/>
                </a:path>
                <a:path w="346075" h="139700" extrusionOk="0">
                  <a:moveTo>
                    <a:pt x="105156" y="6096"/>
                  </a:moveTo>
                  <a:lnTo>
                    <a:pt x="99110" y="0"/>
                  </a:lnTo>
                  <a:lnTo>
                    <a:pt x="82537" y="0"/>
                  </a:lnTo>
                  <a:lnTo>
                    <a:pt x="82537" y="61379"/>
                  </a:lnTo>
                  <a:lnTo>
                    <a:pt x="79400" y="85102"/>
                  </a:lnTo>
                  <a:lnTo>
                    <a:pt x="79311" y="85725"/>
                  </a:lnTo>
                  <a:lnTo>
                    <a:pt x="70446" y="103035"/>
                  </a:lnTo>
                  <a:lnTo>
                    <a:pt x="57086" y="113385"/>
                  </a:lnTo>
                  <a:lnTo>
                    <a:pt x="40424" y="116814"/>
                  </a:lnTo>
                  <a:lnTo>
                    <a:pt x="32359" y="116814"/>
                  </a:lnTo>
                  <a:lnTo>
                    <a:pt x="26746" y="114096"/>
                  </a:lnTo>
                  <a:lnTo>
                    <a:pt x="26746" y="112077"/>
                  </a:lnTo>
                  <a:lnTo>
                    <a:pt x="26911" y="111645"/>
                  </a:lnTo>
                  <a:lnTo>
                    <a:pt x="30124" y="101257"/>
                  </a:lnTo>
                  <a:lnTo>
                    <a:pt x="30784" y="100431"/>
                  </a:lnTo>
                  <a:lnTo>
                    <a:pt x="32524" y="100431"/>
                  </a:lnTo>
                  <a:lnTo>
                    <a:pt x="36169" y="102616"/>
                  </a:lnTo>
                  <a:lnTo>
                    <a:pt x="41084" y="102616"/>
                  </a:lnTo>
                  <a:lnTo>
                    <a:pt x="49212" y="100431"/>
                  </a:lnTo>
                  <a:lnTo>
                    <a:pt x="52070" y="99669"/>
                  </a:lnTo>
                  <a:lnTo>
                    <a:pt x="59029" y="92824"/>
                  </a:lnTo>
                  <a:lnTo>
                    <a:pt x="61810" y="87274"/>
                  </a:lnTo>
                  <a:lnTo>
                    <a:pt x="62903" y="85102"/>
                  </a:lnTo>
                  <a:lnTo>
                    <a:pt x="64503" y="79908"/>
                  </a:lnTo>
                  <a:lnTo>
                    <a:pt x="64617" y="79540"/>
                  </a:lnTo>
                  <a:lnTo>
                    <a:pt x="64338" y="79273"/>
                  </a:lnTo>
                  <a:lnTo>
                    <a:pt x="62217" y="81826"/>
                  </a:lnTo>
                  <a:lnTo>
                    <a:pt x="57861" y="87274"/>
                  </a:lnTo>
                  <a:lnTo>
                    <a:pt x="47726" y="87274"/>
                  </a:lnTo>
                  <a:lnTo>
                    <a:pt x="38176" y="85509"/>
                  </a:lnTo>
                  <a:lnTo>
                    <a:pt x="29972" y="79908"/>
                  </a:lnTo>
                  <a:lnTo>
                    <a:pt x="24218" y="70053"/>
                  </a:lnTo>
                  <a:lnTo>
                    <a:pt x="22059" y="55549"/>
                  </a:lnTo>
                  <a:lnTo>
                    <a:pt x="24193" y="41402"/>
                  </a:lnTo>
                  <a:lnTo>
                    <a:pt x="30187" y="30886"/>
                  </a:lnTo>
                  <a:lnTo>
                    <a:pt x="30276" y="30734"/>
                  </a:lnTo>
                  <a:lnTo>
                    <a:pt x="39827" y="24003"/>
                  </a:lnTo>
                  <a:lnTo>
                    <a:pt x="52362" y="21653"/>
                  </a:lnTo>
                  <a:lnTo>
                    <a:pt x="65112" y="24003"/>
                  </a:lnTo>
                  <a:lnTo>
                    <a:pt x="64617" y="24003"/>
                  </a:lnTo>
                  <a:lnTo>
                    <a:pt x="74002" y="30886"/>
                  </a:lnTo>
                  <a:lnTo>
                    <a:pt x="80276" y="43218"/>
                  </a:lnTo>
                  <a:lnTo>
                    <a:pt x="82537" y="61379"/>
                  </a:lnTo>
                  <a:lnTo>
                    <a:pt x="82537" y="0"/>
                  </a:lnTo>
                  <a:lnTo>
                    <a:pt x="6045" y="0"/>
                  </a:lnTo>
                  <a:lnTo>
                    <a:pt x="0" y="6096"/>
                  </a:lnTo>
                  <a:lnTo>
                    <a:pt x="63" y="133413"/>
                  </a:lnTo>
                  <a:lnTo>
                    <a:pt x="6045" y="139446"/>
                  </a:lnTo>
                  <a:lnTo>
                    <a:pt x="99047" y="139446"/>
                  </a:lnTo>
                  <a:lnTo>
                    <a:pt x="105156" y="133413"/>
                  </a:lnTo>
                  <a:lnTo>
                    <a:pt x="105156" y="116814"/>
                  </a:lnTo>
                  <a:lnTo>
                    <a:pt x="105156" y="21653"/>
                  </a:lnTo>
                  <a:lnTo>
                    <a:pt x="105156" y="6096"/>
                  </a:lnTo>
                  <a:close/>
                </a:path>
                <a:path w="346075" h="139700" extrusionOk="0">
                  <a:moveTo>
                    <a:pt x="225552" y="6096"/>
                  </a:moveTo>
                  <a:lnTo>
                    <a:pt x="219506" y="0"/>
                  </a:lnTo>
                  <a:lnTo>
                    <a:pt x="198907" y="0"/>
                  </a:lnTo>
                  <a:lnTo>
                    <a:pt x="198907" y="102336"/>
                  </a:lnTo>
                  <a:lnTo>
                    <a:pt x="198907" y="114096"/>
                  </a:lnTo>
                  <a:lnTo>
                    <a:pt x="198640" y="114528"/>
                  </a:lnTo>
                  <a:lnTo>
                    <a:pt x="153682" y="114528"/>
                  </a:lnTo>
                  <a:lnTo>
                    <a:pt x="153416" y="114096"/>
                  </a:lnTo>
                  <a:lnTo>
                    <a:pt x="153416" y="102336"/>
                  </a:lnTo>
                  <a:lnTo>
                    <a:pt x="153644" y="101955"/>
                  </a:lnTo>
                  <a:lnTo>
                    <a:pt x="169049" y="101955"/>
                  </a:lnTo>
                  <a:lnTo>
                    <a:pt x="169049" y="54190"/>
                  </a:lnTo>
                  <a:lnTo>
                    <a:pt x="169049" y="44399"/>
                  </a:lnTo>
                  <a:lnTo>
                    <a:pt x="154660" y="53378"/>
                  </a:lnTo>
                  <a:lnTo>
                    <a:pt x="154012" y="53759"/>
                  </a:lnTo>
                  <a:lnTo>
                    <a:pt x="153466" y="54190"/>
                  </a:lnTo>
                  <a:lnTo>
                    <a:pt x="151942" y="54190"/>
                  </a:lnTo>
                  <a:lnTo>
                    <a:pt x="151396" y="53378"/>
                  </a:lnTo>
                  <a:lnTo>
                    <a:pt x="147307" y="46355"/>
                  </a:lnTo>
                  <a:lnTo>
                    <a:pt x="146926" y="45808"/>
                  </a:lnTo>
                  <a:lnTo>
                    <a:pt x="146761" y="45262"/>
                  </a:lnTo>
                  <a:lnTo>
                    <a:pt x="146761" y="43802"/>
                  </a:lnTo>
                  <a:lnTo>
                    <a:pt x="147421" y="43141"/>
                  </a:lnTo>
                  <a:lnTo>
                    <a:pt x="174066" y="23990"/>
                  </a:lnTo>
                  <a:lnTo>
                    <a:pt x="185991" y="23990"/>
                  </a:lnTo>
                  <a:lnTo>
                    <a:pt x="186270" y="24536"/>
                  </a:lnTo>
                  <a:lnTo>
                    <a:pt x="186270" y="101955"/>
                  </a:lnTo>
                  <a:lnTo>
                    <a:pt x="198640" y="101955"/>
                  </a:lnTo>
                  <a:lnTo>
                    <a:pt x="198907" y="102336"/>
                  </a:lnTo>
                  <a:lnTo>
                    <a:pt x="198907" y="0"/>
                  </a:lnTo>
                  <a:lnTo>
                    <a:pt x="126492" y="0"/>
                  </a:lnTo>
                  <a:lnTo>
                    <a:pt x="120396" y="6096"/>
                  </a:lnTo>
                  <a:lnTo>
                    <a:pt x="120446" y="133400"/>
                  </a:lnTo>
                  <a:lnTo>
                    <a:pt x="126441" y="139446"/>
                  </a:lnTo>
                  <a:lnTo>
                    <a:pt x="219443" y="139446"/>
                  </a:lnTo>
                  <a:lnTo>
                    <a:pt x="225552" y="133400"/>
                  </a:lnTo>
                  <a:lnTo>
                    <a:pt x="225552" y="114528"/>
                  </a:lnTo>
                  <a:lnTo>
                    <a:pt x="225552" y="23990"/>
                  </a:lnTo>
                  <a:lnTo>
                    <a:pt x="225552" y="6096"/>
                  </a:lnTo>
                  <a:close/>
                </a:path>
                <a:path w="346075" h="139700" extrusionOk="0">
                  <a:moveTo>
                    <a:pt x="345935" y="6096"/>
                  </a:moveTo>
                  <a:lnTo>
                    <a:pt x="339839" y="0"/>
                  </a:lnTo>
                  <a:lnTo>
                    <a:pt x="319151" y="0"/>
                  </a:lnTo>
                  <a:lnTo>
                    <a:pt x="319151" y="102336"/>
                  </a:lnTo>
                  <a:lnTo>
                    <a:pt x="319100" y="114096"/>
                  </a:lnTo>
                  <a:lnTo>
                    <a:pt x="318820" y="114528"/>
                  </a:lnTo>
                  <a:lnTo>
                    <a:pt x="273545" y="114528"/>
                  </a:lnTo>
                  <a:lnTo>
                    <a:pt x="273278" y="114096"/>
                  </a:lnTo>
                  <a:lnTo>
                    <a:pt x="273278" y="102336"/>
                  </a:lnTo>
                  <a:lnTo>
                    <a:pt x="273519" y="101955"/>
                  </a:lnTo>
                  <a:lnTo>
                    <a:pt x="289026" y="101955"/>
                  </a:lnTo>
                  <a:lnTo>
                    <a:pt x="289026" y="54190"/>
                  </a:lnTo>
                  <a:lnTo>
                    <a:pt x="289026" y="44399"/>
                  </a:lnTo>
                  <a:lnTo>
                    <a:pt x="274535" y="53378"/>
                  </a:lnTo>
                  <a:lnTo>
                    <a:pt x="273875" y="53759"/>
                  </a:lnTo>
                  <a:lnTo>
                    <a:pt x="273329" y="54190"/>
                  </a:lnTo>
                  <a:lnTo>
                    <a:pt x="271792" y="54190"/>
                  </a:lnTo>
                  <a:lnTo>
                    <a:pt x="271246" y="53378"/>
                  </a:lnTo>
                  <a:lnTo>
                    <a:pt x="267131" y="46355"/>
                  </a:lnTo>
                  <a:lnTo>
                    <a:pt x="266750" y="45808"/>
                  </a:lnTo>
                  <a:lnTo>
                    <a:pt x="266585" y="45262"/>
                  </a:lnTo>
                  <a:lnTo>
                    <a:pt x="266585" y="43802"/>
                  </a:lnTo>
                  <a:lnTo>
                    <a:pt x="267233" y="43141"/>
                  </a:lnTo>
                  <a:lnTo>
                    <a:pt x="294068" y="23990"/>
                  </a:lnTo>
                  <a:lnTo>
                    <a:pt x="306146" y="23990"/>
                  </a:lnTo>
                  <a:lnTo>
                    <a:pt x="306425" y="24536"/>
                  </a:lnTo>
                  <a:lnTo>
                    <a:pt x="306425" y="101955"/>
                  </a:lnTo>
                  <a:lnTo>
                    <a:pt x="318884" y="101955"/>
                  </a:lnTo>
                  <a:lnTo>
                    <a:pt x="319151" y="102336"/>
                  </a:lnTo>
                  <a:lnTo>
                    <a:pt x="319151" y="0"/>
                  </a:lnTo>
                  <a:lnTo>
                    <a:pt x="246164" y="0"/>
                  </a:lnTo>
                  <a:lnTo>
                    <a:pt x="240017" y="6096"/>
                  </a:lnTo>
                  <a:lnTo>
                    <a:pt x="240068" y="133400"/>
                  </a:lnTo>
                  <a:lnTo>
                    <a:pt x="246113" y="139446"/>
                  </a:lnTo>
                  <a:lnTo>
                    <a:pt x="339788" y="139446"/>
                  </a:lnTo>
                  <a:lnTo>
                    <a:pt x="345935" y="133400"/>
                  </a:lnTo>
                  <a:lnTo>
                    <a:pt x="345935" y="114528"/>
                  </a:lnTo>
                  <a:lnTo>
                    <a:pt x="345935" y="23990"/>
                  </a:lnTo>
                  <a:lnTo>
                    <a:pt x="345935" y="6096"/>
                  </a:lnTo>
                  <a:close/>
                </a:path>
              </a:pathLst>
            </a:custGeom>
            <a:solidFill>
              <a:srgbClr val="0060A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g3fb7797f9f0_0_1068"/>
            <p:cNvSpPr/>
            <p:nvPr/>
          </p:nvSpPr>
          <p:spPr>
            <a:xfrm>
              <a:off x="8465060" y="4944617"/>
              <a:ext cx="32384" cy="33654"/>
            </a:xfrm>
            <a:custGeom>
              <a:avLst/>
              <a:gdLst/>
              <a:ahLst/>
              <a:cxnLst/>
              <a:rect l="l" t="t" r="r" b="b"/>
              <a:pathLst>
                <a:path w="32384" h="33654" extrusionOk="0">
                  <a:moveTo>
                    <a:pt x="24752" y="0"/>
                  </a:moveTo>
                  <a:lnTo>
                    <a:pt x="15836" y="0"/>
                  </a:lnTo>
                  <a:lnTo>
                    <a:pt x="7073" y="0"/>
                  </a:lnTo>
                  <a:lnTo>
                    <a:pt x="0" y="7251"/>
                  </a:lnTo>
                  <a:lnTo>
                    <a:pt x="0" y="25895"/>
                  </a:lnTo>
                  <a:lnTo>
                    <a:pt x="7289" y="33528"/>
                  </a:lnTo>
                  <a:lnTo>
                    <a:pt x="24701" y="33528"/>
                  </a:lnTo>
                  <a:lnTo>
                    <a:pt x="32003" y="25730"/>
                  </a:lnTo>
                  <a:lnTo>
                    <a:pt x="32003" y="7416"/>
                  </a:lnTo>
                  <a:lnTo>
                    <a:pt x="24752" y="0"/>
                  </a:lnTo>
                  <a:close/>
                </a:path>
              </a:pathLst>
            </a:custGeom>
            <a:solidFill>
              <a:srgbClr val="DB063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g3fb7797f9f0_0_1068"/>
            <p:cNvSpPr/>
            <p:nvPr/>
          </p:nvSpPr>
          <p:spPr>
            <a:xfrm>
              <a:off x="8510143" y="4903482"/>
              <a:ext cx="179070" cy="99060"/>
            </a:xfrm>
            <a:custGeom>
              <a:avLst/>
              <a:gdLst/>
              <a:ahLst/>
              <a:cxnLst/>
              <a:rect l="l" t="t" r="r" b="b"/>
              <a:pathLst>
                <a:path w="179070" h="99060" extrusionOk="0">
                  <a:moveTo>
                    <a:pt x="58547" y="8458"/>
                  </a:moveTo>
                  <a:lnTo>
                    <a:pt x="55295" y="4800"/>
                  </a:lnTo>
                  <a:lnTo>
                    <a:pt x="52527" y="1689"/>
                  </a:lnTo>
                  <a:lnTo>
                    <a:pt x="51600" y="2336"/>
                  </a:lnTo>
                  <a:lnTo>
                    <a:pt x="49441" y="3924"/>
                  </a:lnTo>
                  <a:lnTo>
                    <a:pt x="47040" y="4800"/>
                  </a:lnTo>
                  <a:lnTo>
                    <a:pt x="41478" y="4800"/>
                  </a:lnTo>
                  <a:lnTo>
                    <a:pt x="39458" y="4470"/>
                  </a:lnTo>
                  <a:lnTo>
                    <a:pt x="35915" y="3187"/>
                  </a:lnTo>
                  <a:lnTo>
                    <a:pt x="35915" y="14516"/>
                  </a:lnTo>
                  <a:lnTo>
                    <a:pt x="35915" y="33502"/>
                  </a:lnTo>
                  <a:lnTo>
                    <a:pt x="32537" y="38201"/>
                  </a:lnTo>
                  <a:lnTo>
                    <a:pt x="16497" y="38201"/>
                  </a:lnTo>
                  <a:lnTo>
                    <a:pt x="12357" y="33502"/>
                  </a:lnTo>
                  <a:lnTo>
                    <a:pt x="12357" y="14681"/>
                  </a:lnTo>
                  <a:lnTo>
                    <a:pt x="16395" y="10147"/>
                  </a:lnTo>
                  <a:lnTo>
                    <a:pt x="32639" y="10147"/>
                  </a:lnTo>
                  <a:lnTo>
                    <a:pt x="35915" y="14516"/>
                  </a:lnTo>
                  <a:lnTo>
                    <a:pt x="35915" y="3187"/>
                  </a:lnTo>
                  <a:lnTo>
                    <a:pt x="33616" y="2336"/>
                  </a:lnTo>
                  <a:lnTo>
                    <a:pt x="31115" y="1308"/>
                  </a:lnTo>
                  <a:lnTo>
                    <a:pt x="27673" y="762"/>
                  </a:lnTo>
                  <a:lnTo>
                    <a:pt x="24511" y="762"/>
                  </a:lnTo>
                  <a:lnTo>
                    <a:pt x="15049" y="2476"/>
                  </a:lnTo>
                  <a:lnTo>
                    <a:pt x="7696" y="7327"/>
                  </a:lnTo>
                  <a:lnTo>
                    <a:pt x="3136" y="14516"/>
                  </a:lnTo>
                  <a:lnTo>
                    <a:pt x="3035" y="14681"/>
                  </a:lnTo>
                  <a:lnTo>
                    <a:pt x="2921" y="14846"/>
                  </a:lnTo>
                  <a:lnTo>
                    <a:pt x="1231" y="24561"/>
                  </a:lnTo>
                  <a:lnTo>
                    <a:pt x="1231" y="33947"/>
                  </a:lnTo>
                  <a:lnTo>
                    <a:pt x="6908" y="42024"/>
                  </a:lnTo>
                  <a:lnTo>
                    <a:pt x="15405" y="44970"/>
                  </a:lnTo>
                  <a:lnTo>
                    <a:pt x="6959" y="48031"/>
                  </a:lnTo>
                  <a:lnTo>
                    <a:pt x="4013" y="51295"/>
                  </a:lnTo>
                  <a:lnTo>
                    <a:pt x="4013" y="63360"/>
                  </a:lnTo>
                  <a:lnTo>
                    <a:pt x="8432" y="67183"/>
                  </a:lnTo>
                  <a:lnTo>
                    <a:pt x="17919" y="67183"/>
                  </a:lnTo>
                  <a:lnTo>
                    <a:pt x="23152" y="66916"/>
                  </a:lnTo>
                  <a:lnTo>
                    <a:pt x="31877" y="66916"/>
                  </a:lnTo>
                  <a:lnTo>
                    <a:pt x="35699" y="67729"/>
                  </a:lnTo>
                  <a:lnTo>
                    <a:pt x="40386" y="71335"/>
                  </a:lnTo>
                  <a:lnTo>
                    <a:pt x="41529" y="74282"/>
                  </a:lnTo>
                  <a:lnTo>
                    <a:pt x="41529" y="81051"/>
                  </a:lnTo>
                  <a:lnTo>
                    <a:pt x="41033" y="83172"/>
                  </a:lnTo>
                  <a:lnTo>
                    <a:pt x="39789" y="85026"/>
                  </a:lnTo>
                  <a:lnTo>
                    <a:pt x="37490" y="88747"/>
                  </a:lnTo>
                  <a:lnTo>
                    <a:pt x="33299" y="90436"/>
                  </a:lnTo>
                  <a:lnTo>
                    <a:pt x="21132" y="90436"/>
                  </a:lnTo>
                  <a:lnTo>
                    <a:pt x="16446" y="89128"/>
                  </a:lnTo>
                  <a:lnTo>
                    <a:pt x="13398" y="87160"/>
                  </a:lnTo>
                  <a:lnTo>
                    <a:pt x="11150" y="85636"/>
                  </a:lnTo>
                  <a:lnTo>
                    <a:pt x="9740" y="82626"/>
                  </a:lnTo>
                  <a:lnTo>
                    <a:pt x="9740" y="77444"/>
                  </a:lnTo>
                  <a:lnTo>
                    <a:pt x="10223" y="75311"/>
                  </a:lnTo>
                  <a:lnTo>
                    <a:pt x="10998" y="73736"/>
                  </a:lnTo>
                  <a:lnTo>
                    <a:pt x="11480" y="72580"/>
                  </a:lnTo>
                  <a:lnTo>
                    <a:pt x="1117" y="73571"/>
                  </a:lnTo>
                  <a:lnTo>
                    <a:pt x="254" y="76403"/>
                  </a:lnTo>
                  <a:lnTo>
                    <a:pt x="63" y="77444"/>
                  </a:lnTo>
                  <a:lnTo>
                    <a:pt x="0" y="85636"/>
                  </a:lnTo>
                  <a:lnTo>
                    <a:pt x="1181" y="88747"/>
                  </a:lnTo>
                  <a:lnTo>
                    <a:pt x="1384" y="89128"/>
                  </a:lnTo>
                  <a:lnTo>
                    <a:pt x="4178" y="92125"/>
                  </a:lnTo>
                  <a:lnTo>
                    <a:pt x="8267" y="96380"/>
                  </a:lnTo>
                  <a:lnTo>
                    <a:pt x="15468" y="99060"/>
                  </a:lnTo>
                  <a:lnTo>
                    <a:pt x="33566" y="99060"/>
                  </a:lnTo>
                  <a:lnTo>
                    <a:pt x="38252" y="98082"/>
                  </a:lnTo>
                  <a:lnTo>
                    <a:pt x="48729" y="92405"/>
                  </a:lnTo>
                  <a:lnTo>
                    <a:pt x="49758" y="90436"/>
                  </a:lnTo>
                  <a:lnTo>
                    <a:pt x="52273" y="85636"/>
                  </a:lnTo>
                  <a:lnTo>
                    <a:pt x="52273" y="70726"/>
                  </a:lnTo>
                  <a:lnTo>
                    <a:pt x="50787" y="67183"/>
                  </a:lnTo>
                  <a:lnTo>
                    <a:pt x="50685" y="66916"/>
                  </a:lnTo>
                  <a:lnTo>
                    <a:pt x="50203" y="65760"/>
                  </a:lnTo>
                  <a:lnTo>
                    <a:pt x="41478" y="58940"/>
                  </a:lnTo>
                  <a:lnTo>
                    <a:pt x="37439" y="57962"/>
                  </a:lnTo>
                  <a:lnTo>
                    <a:pt x="16776" y="57962"/>
                  </a:lnTo>
                  <a:lnTo>
                    <a:pt x="14859" y="56705"/>
                  </a:lnTo>
                  <a:lnTo>
                    <a:pt x="14859" y="52171"/>
                  </a:lnTo>
                  <a:lnTo>
                    <a:pt x="18021" y="49771"/>
                  </a:lnTo>
                  <a:lnTo>
                    <a:pt x="24841" y="46939"/>
                  </a:lnTo>
                  <a:lnTo>
                    <a:pt x="26263" y="46393"/>
                  </a:lnTo>
                  <a:lnTo>
                    <a:pt x="32258" y="46393"/>
                  </a:lnTo>
                  <a:lnTo>
                    <a:pt x="37439" y="44424"/>
                  </a:lnTo>
                  <a:lnTo>
                    <a:pt x="40601" y="41313"/>
                  </a:lnTo>
                  <a:lnTo>
                    <a:pt x="43891" y="38201"/>
                  </a:lnTo>
                  <a:lnTo>
                    <a:pt x="44640" y="37490"/>
                  </a:lnTo>
                  <a:lnTo>
                    <a:pt x="47421" y="30391"/>
                  </a:lnTo>
                  <a:lnTo>
                    <a:pt x="47421" y="19367"/>
                  </a:lnTo>
                  <a:lnTo>
                    <a:pt x="46113" y="15392"/>
                  </a:lnTo>
                  <a:lnTo>
                    <a:pt x="43599" y="11836"/>
                  </a:lnTo>
                  <a:lnTo>
                    <a:pt x="45237" y="12547"/>
                  </a:lnTo>
                  <a:lnTo>
                    <a:pt x="45783" y="12712"/>
                  </a:lnTo>
                  <a:lnTo>
                    <a:pt x="51727" y="12712"/>
                  </a:lnTo>
                  <a:lnTo>
                    <a:pt x="53949" y="11836"/>
                  </a:lnTo>
                  <a:lnTo>
                    <a:pt x="54622" y="11569"/>
                  </a:lnTo>
                  <a:lnTo>
                    <a:pt x="56413" y="10147"/>
                  </a:lnTo>
                  <a:lnTo>
                    <a:pt x="58547" y="8458"/>
                  </a:lnTo>
                  <a:close/>
                </a:path>
                <a:path w="179070" h="99060" extrusionOk="0">
                  <a:moveTo>
                    <a:pt x="117970" y="38620"/>
                  </a:moveTo>
                  <a:lnTo>
                    <a:pt x="106730" y="4508"/>
                  </a:lnTo>
                  <a:lnTo>
                    <a:pt x="106730" y="29489"/>
                  </a:lnTo>
                  <a:lnTo>
                    <a:pt x="106730" y="46393"/>
                  </a:lnTo>
                  <a:lnTo>
                    <a:pt x="106248" y="50380"/>
                  </a:lnTo>
                  <a:lnTo>
                    <a:pt x="104825" y="54762"/>
                  </a:lnTo>
                  <a:lnTo>
                    <a:pt x="102654" y="61595"/>
                  </a:lnTo>
                  <a:lnTo>
                    <a:pt x="97764" y="65430"/>
                  </a:lnTo>
                  <a:lnTo>
                    <a:pt x="85763" y="65430"/>
                  </a:lnTo>
                  <a:lnTo>
                    <a:pt x="80708" y="62585"/>
                  </a:lnTo>
                  <a:lnTo>
                    <a:pt x="76047" y="53886"/>
                  </a:lnTo>
                  <a:lnTo>
                    <a:pt x="74523" y="45135"/>
                  </a:lnTo>
                  <a:lnTo>
                    <a:pt x="74523" y="26809"/>
                  </a:lnTo>
                  <a:lnTo>
                    <a:pt x="75501" y="21412"/>
                  </a:lnTo>
                  <a:lnTo>
                    <a:pt x="75552" y="21120"/>
                  </a:lnTo>
                  <a:lnTo>
                    <a:pt x="77558" y="16738"/>
                  </a:lnTo>
                  <a:lnTo>
                    <a:pt x="79768" y="12357"/>
                  </a:lnTo>
                  <a:lnTo>
                    <a:pt x="79844" y="12204"/>
                  </a:lnTo>
                  <a:lnTo>
                    <a:pt x="84899" y="9080"/>
                  </a:lnTo>
                  <a:lnTo>
                    <a:pt x="95656" y="9080"/>
                  </a:lnTo>
                  <a:lnTo>
                    <a:pt x="101193" y="11925"/>
                  </a:lnTo>
                  <a:lnTo>
                    <a:pt x="103847" y="18161"/>
                  </a:lnTo>
                  <a:lnTo>
                    <a:pt x="105867" y="22809"/>
                  </a:lnTo>
                  <a:lnTo>
                    <a:pt x="106730" y="29489"/>
                  </a:lnTo>
                  <a:lnTo>
                    <a:pt x="106730" y="4508"/>
                  </a:lnTo>
                  <a:lnTo>
                    <a:pt x="101079" y="0"/>
                  </a:lnTo>
                  <a:lnTo>
                    <a:pt x="90601" y="0"/>
                  </a:lnTo>
                  <a:lnTo>
                    <a:pt x="79463" y="2501"/>
                  </a:lnTo>
                  <a:lnTo>
                    <a:pt x="71043" y="9766"/>
                  </a:lnTo>
                  <a:lnTo>
                    <a:pt x="65722" y="21412"/>
                  </a:lnTo>
                  <a:lnTo>
                    <a:pt x="63868" y="37033"/>
                  </a:lnTo>
                  <a:lnTo>
                    <a:pt x="65747" y="52743"/>
                  </a:lnTo>
                  <a:lnTo>
                    <a:pt x="71132" y="64592"/>
                  </a:lnTo>
                  <a:lnTo>
                    <a:pt x="79667" y="72072"/>
                  </a:lnTo>
                  <a:lnTo>
                    <a:pt x="90982" y="74676"/>
                  </a:lnTo>
                  <a:lnTo>
                    <a:pt x="98044" y="74676"/>
                  </a:lnTo>
                  <a:lnTo>
                    <a:pt x="117411" y="48044"/>
                  </a:lnTo>
                  <a:lnTo>
                    <a:pt x="117970" y="38620"/>
                  </a:lnTo>
                  <a:close/>
                </a:path>
                <a:path w="179070" h="99060" extrusionOk="0">
                  <a:moveTo>
                    <a:pt x="178943" y="1968"/>
                  </a:moveTo>
                  <a:lnTo>
                    <a:pt x="168351" y="2133"/>
                  </a:lnTo>
                  <a:lnTo>
                    <a:pt x="153962" y="48780"/>
                  </a:lnTo>
                  <a:lnTo>
                    <a:pt x="151650" y="56591"/>
                  </a:lnTo>
                  <a:lnTo>
                    <a:pt x="150888" y="60693"/>
                  </a:lnTo>
                  <a:lnTo>
                    <a:pt x="150609" y="60693"/>
                  </a:lnTo>
                  <a:lnTo>
                    <a:pt x="149948" y="57581"/>
                  </a:lnTo>
                  <a:lnTo>
                    <a:pt x="147535" y="48615"/>
                  </a:lnTo>
                  <a:lnTo>
                    <a:pt x="132765" y="0"/>
                  </a:lnTo>
                  <a:lnTo>
                    <a:pt x="122555" y="2400"/>
                  </a:lnTo>
                  <a:lnTo>
                    <a:pt x="145402" y="73152"/>
                  </a:lnTo>
                  <a:lnTo>
                    <a:pt x="155219" y="73152"/>
                  </a:lnTo>
                  <a:lnTo>
                    <a:pt x="178943" y="1968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3" name="Google Shape;1293;g3fb7797f9f0_0_1068"/>
          <p:cNvSpPr txBox="1">
            <a:spLocks noGrp="1"/>
          </p:cNvSpPr>
          <p:nvPr>
            <p:ph type="sldNum" idx="12"/>
          </p:nvPr>
        </p:nvSpPr>
        <p:spPr>
          <a:xfrm>
            <a:off x="8855743" y="4852411"/>
            <a:ext cx="216600" cy="1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735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  <p:pic>
        <p:nvPicPr>
          <p:cNvPr id="1294" name="Google Shape;1294;g3fb7797f9f0_0_1068" title="PBT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8958" y="373168"/>
            <a:ext cx="7426074" cy="409174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95" name="Google Shape;1295;g3fb7797f9f0_0_1068"/>
          <p:cNvSpPr txBox="1"/>
          <p:nvPr/>
        </p:nvSpPr>
        <p:spPr>
          <a:xfrm>
            <a:off x="476575" y="4464900"/>
            <a:ext cx="3609900" cy="2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1A1F2A"/>
                </a:solidFill>
              </a:rPr>
              <a:t>Source: American Journal of Surgery</a:t>
            </a:r>
            <a:endParaRPr sz="1000" i="1">
              <a:solidFill>
                <a:srgbClr val="1A1F2A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g3fb7797f9f0_0_1083"/>
          <p:cNvSpPr txBox="1">
            <a:spLocks noGrp="1"/>
          </p:cNvSpPr>
          <p:nvPr>
            <p:ph type="ctrTitle"/>
          </p:nvPr>
        </p:nvSpPr>
        <p:spPr>
          <a:xfrm>
            <a:off x="78724" y="70342"/>
            <a:ext cx="7219200" cy="461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1" name="Google Shape;1301;g3fb7797f9f0_0_1083"/>
          <p:cNvSpPr txBox="1"/>
          <p:nvPr/>
        </p:nvSpPr>
        <p:spPr>
          <a:xfrm>
            <a:off x="0" y="0"/>
            <a:ext cx="9144000" cy="512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lt1"/>
                </a:solidFill>
              </a:rPr>
              <a:t>~</a:t>
            </a:r>
            <a:r>
              <a:rPr lang="en" sz="3700" b="1">
                <a:solidFill>
                  <a:schemeClr val="lt1"/>
                </a:solidFill>
              </a:rPr>
              <a:t>$15,725 invested in </a:t>
            </a:r>
            <a:endParaRPr sz="3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chemeClr val="lt1"/>
                </a:solidFill>
              </a:rPr>
              <a:t>prehospital transfusion </a:t>
            </a:r>
            <a:endParaRPr sz="3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chemeClr val="lt1"/>
                </a:solidFill>
              </a:rPr>
              <a:t>produces one more </a:t>
            </a:r>
            <a:endParaRPr sz="3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chemeClr val="lt1"/>
                </a:solidFill>
              </a:rPr>
              <a:t>unexpected survivor.</a:t>
            </a:r>
            <a:endParaRPr sz="3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3700" i="1">
                <a:solidFill>
                  <a:schemeClr val="lt1"/>
                </a:solidFill>
              </a:rPr>
            </a:br>
            <a:r>
              <a:rPr lang="en" sz="3700" i="1">
                <a:solidFill>
                  <a:schemeClr val="lt1"/>
                </a:solidFill>
              </a:rPr>
              <a:t>- </a:t>
            </a:r>
            <a:r>
              <a:rPr lang="en" sz="3700" i="1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American Journal of Surgery</a:t>
            </a:r>
            <a:br>
              <a:rPr lang="en" sz="2700">
                <a:solidFill>
                  <a:srgbClr val="1A1F2A"/>
                </a:solidFill>
              </a:rPr>
            </a:br>
            <a:endParaRPr sz="27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3"/>
          <p:cNvSpPr/>
          <p:nvPr/>
        </p:nvSpPr>
        <p:spPr>
          <a:xfrm>
            <a:off x="4048506" y="4888610"/>
            <a:ext cx="2055494" cy="97155"/>
          </a:xfrm>
          <a:custGeom>
            <a:avLst/>
            <a:gdLst/>
            <a:ahLst/>
            <a:cxnLst/>
            <a:rect l="l" t="t" r="r" b="b"/>
            <a:pathLst>
              <a:path w="2740659" h="129540" extrusionOk="0">
                <a:moveTo>
                  <a:pt x="0" y="129539"/>
                </a:moveTo>
                <a:lnTo>
                  <a:pt x="2740151" y="129539"/>
                </a:lnTo>
                <a:lnTo>
                  <a:pt x="2740151" y="0"/>
                </a:lnTo>
                <a:lnTo>
                  <a:pt x="0" y="0"/>
                </a:lnTo>
                <a:lnTo>
                  <a:pt x="0" y="129539"/>
                </a:lnTo>
                <a:close/>
              </a:path>
            </a:pathLst>
          </a:custGeom>
          <a:solidFill>
            <a:srgbClr val="0060A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7" name="Google Shape;1307;p3"/>
          <p:cNvSpPr txBox="1"/>
          <p:nvPr/>
        </p:nvSpPr>
        <p:spPr>
          <a:xfrm>
            <a:off x="7609399" y="3812758"/>
            <a:ext cx="4047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7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" sz="4100" b="0" i="0" u="none" strike="noStrike" cap="none">
                <a:solidFill>
                  <a:srgbClr val="F9F9F9"/>
                </a:solidFill>
                <a:latin typeface="Arial"/>
                <a:ea typeface="Arial"/>
                <a:cs typeface="Arial"/>
                <a:sym typeface="Arial"/>
              </a:rPr>
              <a:t>®</a:t>
            </a:r>
            <a:endParaRPr sz="4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8" name="Google Shape;130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0053" y="4872608"/>
            <a:ext cx="612647" cy="115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9" name="Google Shape;130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8205" y="4858896"/>
            <a:ext cx="826390" cy="154305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3"/>
          <p:cNvSpPr/>
          <p:nvPr/>
        </p:nvSpPr>
        <p:spPr>
          <a:xfrm>
            <a:off x="7165467" y="4789169"/>
            <a:ext cx="0" cy="264794"/>
          </a:xfrm>
          <a:custGeom>
            <a:avLst/>
            <a:gdLst/>
            <a:ahLst/>
            <a:cxnLst/>
            <a:rect l="l" t="t" r="r" b="b"/>
            <a:pathLst>
              <a:path w="120000" h="353059" extrusionOk="0">
                <a:moveTo>
                  <a:pt x="0" y="0"/>
                </a:moveTo>
                <a:lnTo>
                  <a:pt x="0" y="352501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1" name="Google Shape;1311;p3"/>
          <p:cNvSpPr/>
          <p:nvPr/>
        </p:nvSpPr>
        <p:spPr>
          <a:xfrm>
            <a:off x="7989569" y="4789169"/>
            <a:ext cx="0" cy="264794"/>
          </a:xfrm>
          <a:custGeom>
            <a:avLst/>
            <a:gdLst/>
            <a:ahLst/>
            <a:cxnLst/>
            <a:rect l="l" t="t" r="r" b="b"/>
            <a:pathLst>
              <a:path w="120000" h="353059" extrusionOk="0">
                <a:moveTo>
                  <a:pt x="0" y="0"/>
                </a:moveTo>
                <a:lnTo>
                  <a:pt x="0" y="352501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2" name="Google Shape;1312;p3"/>
          <p:cNvSpPr/>
          <p:nvPr/>
        </p:nvSpPr>
        <p:spPr>
          <a:xfrm>
            <a:off x="8779382" y="4800600"/>
            <a:ext cx="0" cy="264794"/>
          </a:xfrm>
          <a:custGeom>
            <a:avLst/>
            <a:gdLst/>
            <a:ahLst/>
            <a:cxnLst/>
            <a:rect l="l" t="t" r="r" b="b"/>
            <a:pathLst>
              <a:path w="120000" h="353059" extrusionOk="0">
                <a:moveTo>
                  <a:pt x="0" y="0"/>
                </a:moveTo>
                <a:lnTo>
                  <a:pt x="0" y="352501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3" name="Google Shape;1313;p3"/>
          <p:cNvGrpSpPr/>
          <p:nvPr/>
        </p:nvGrpSpPr>
        <p:grpSpPr>
          <a:xfrm>
            <a:off x="8103860" y="4861143"/>
            <a:ext cx="585212" cy="140975"/>
            <a:chOff x="10805165" y="6481570"/>
            <a:chExt cx="780282" cy="187966"/>
          </a:xfrm>
        </p:grpSpPr>
        <p:sp>
          <p:nvSpPr>
            <p:cNvPr id="1314" name="Google Shape;1314;p3"/>
            <p:cNvSpPr/>
            <p:nvPr/>
          </p:nvSpPr>
          <p:spPr>
            <a:xfrm>
              <a:off x="10805165" y="6481577"/>
              <a:ext cx="140334" cy="187959"/>
            </a:xfrm>
            <a:custGeom>
              <a:avLst/>
              <a:gdLst/>
              <a:ahLst/>
              <a:cxnLst/>
              <a:rect l="l" t="t" r="r" b="b"/>
              <a:pathLst>
                <a:path w="140334" h="187959" extrusionOk="0">
                  <a:moveTo>
                    <a:pt x="122110" y="0"/>
                  </a:moveTo>
                  <a:lnTo>
                    <a:pt x="18084" y="0"/>
                  </a:lnTo>
                  <a:lnTo>
                    <a:pt x="11015" y="1436"/>
                  </a:lnTo>
                  <a:lnTo>
                    <a:pt x="5284" y="5319"/>
                  </a:lnTo>
                  <a:lnTo>
                    <a:pt x="1410" y="11138"/>
                  </a:lnTo>
                  <a:lnTo>
                    <a:pt x="0" y="18211"/>
                  </a:lnTo>
                  <a:lnTo>
                    <a:pt x="0" y="169240"/>
                  </a:lnTo>
                  <a:lnTo>
                    <a:pt x="1434" y="176339"/>
                  </a:lnTo>
                  <a:lnTo>
                    <a:pt x="5284" y="182103"/>
                  </a:lnTo>
                  <a:lnTo>
                    <a:pt x="11031" y="186015"/>
                  </a:lnTo>
                  <a:lnTo>
                    <a:pt x="18084" y="187451"/>
                  </a:lnTo>
                  <a:lnTo>
                    <a:pt x="122110" y="187451"/>
                  </a:lnTo>
                  <a:lnTo>
                    <a:pt x="129151" y="186015"/>
                  </a:lnTo>
                  <a:lnTo>
                    <a:pt x="134909" y="182103"/>
                  </a:lnTo>
                  <a:lnTo>
                    <a:pt x="138785" y="176313"/>
                  </a:lnTo>
                  <a:lnTo>
                    <a:pt x="140208" y="169240"/>
                  </a:lnTo>
                  <a:lnTo>
                    <a:pt x="140208" y="157022"/>
                  </a:lnTo>
                  <a:lnTo>
                    <a:pt x="43141" y="157022"/>
                  </a:lnTo>
                  <a:lnTo>
                    <a:pt x="35661" y="153365"/>
                  </a:lnTo>
                  <a:lnTo>
                    <a:pt x="35661" y="150660"/>
                  </a:lnTo>
                  <a:lnTo>
                    <a:pt x="35877" y="150075"/>
                  </a:lnTo>
                  <a:lnTo>
                    <a:pt x="40170" y="136105"/>
                  </a:lnTo>
                  <a:lnTo>
                    <a:pt x="41046" y="135013"/>
                  </a:lnTo>
                  <a:lnTo>
                    <a:pt x="65555" y="135013"/>
                  </a:lnTo>
                  <a:lnTo>
                    <a:pt x="69429" y="133963"/>
                  </a:lnTo>
                  <a:lnTo>
                    <a:pt x="78714" y="124761"/>
                  </a:lnTo>
                  <a:lnTo>
                    <a:pt x="82423" y="117309"/>
                  </a:lnTo>
                  <a:lnTo>
                    <a:pt x="63639" y="117309"/>
                  </a:lnTo>
                  <a:lnTo>
                    <a:pt x="50903" y="114925"/>
                  </a:lnTo>
                  <a:lnTo>
                    <a:pt x="39958" y="107397"/>
                  </a:lnTo>
                  <a:lnTo>
                    <a:pt x="32298" y="94164"/>
                  </a:lnTo>
                  <a:lnTo>
                    <a:pt x="29413" y="74663"/>
                  </a:lnTo>
                  <a:lnTo>
                    <a:pt x="32262" y="55640"/>
                  </a:lnTo>
                  <a:lnTo>
                    <a:pt x="40378" y="41303"/>
                  </a:lnTo>
                  <a:lnTo>
                    <a:pt x="53110" y="32257"/>
                  </a:lnTo>
                  <a:lnTo>
                    <a:pt x="69811" y="29108"/>
                  </a:lnTo>
                  <a:lnTo>
                    <a:pt x="140208" y="29108"/>
                  </a:lnTo>
                  <a:lnTo>
                    <a:pt x="140208" y="18211"/>
                  </a:lnTo>
                  <a:lnTo>
                    <a:pt x="138791" y="11138"/>
                  </a:lnTo>
                  <a:lnTo>
                    <a:pt x="134921" y="5348"/>
                  </a:lnTo>
                  <a:lnTo>
                    <a:pt x="129170" y="1436"/>
                  </a:lnTo>
                  <a:lnTo>
                    <a:pt x="122110" y="0"/>
                  </a:lnTo>
                  <a:close/>
                </a:path>
                <a:path w="140334" h="187959" extrusionOk="0">
                  <a:moveTo>
                    <a:pt x="140208" y="29108"/>
                  </a:moveTo>
                  <a:lnTo>
                    <a:pt x="69811" y="29108"/>
                  </a:lnTo>
                  <a:lnTo>
                    <a:pt x="85937" y="32091"/>
                  </a:lnTo>
                  <a:lnTo>
                    <a:pt x="98679" y="41511"/>
                  </a:lnTo>
                  <a:lnTo>
                    <a:pt x="107048" y="58078"/>
                  </a:lnTo>
                  <a:lnTo>
                    <a:pt x="110058" y="82499"/>
                  </a:lnTo>
                  <a:lnTo>
                    <a:pt x="105767" y="115215"/>
                  </a:lnTo>
                  <a:lnTo>
                    <a:pt x="93937" y="138491"/>
                  </a:lnTo>
                  <a:lnTo>
                    <a:pt x="76127" y="152402"/>
                  </a:lnTo>
                  <a:lnTo>
                    <a:pt x="53898" y="157022"/>
                  </a:lnTo>
                  <a:lnTo>
                    <a:pt x="140208" y="157022"/>
                  </a:lnTo>
                  <a:lnTo>
                    <a:pt x="140208" y="29108"/>
                  </a:lnTo>
                  <a:close/>
                </a:path>
                <a:path w="140334" h="187959" extrusionOk="0">
                  <a:moveTo>
                    <a:pt x="65555" y="135013"/>
                  </a:moveTo>
                  <a:lnTo>
                    <a:pt x="43370" y="135013"/>
                  </a:lnTo>
                  <a:lnTo>
                    <a:pt x="48234" y="137934"/>
                  </a:lnTo>
                  <a:lnTo>
                    <a:pt x="54775" y="137934"/>
                  </a:lnTo>
                  <a:lnTo>
                    <a:pt x="65555" y="135013"/>
                  </a:lnTo>
                  <a:close/>
                </a:path>
                <a:path w="140334" h="187959" extrusionOk="0">
                  <a:moveTo>
                    <a:pt x="85788" y="106552"/>
                  </a:moveTo>
                  <a:lnTo>
                    <a:pt x="82956" y="109994"/>
                  </a:lnTo>
                  <a:lnTo>
                    <a:pt x="77152" y="117309"/>
                  </a:lnTo>
                  <a:lnTo>
                    <a:pt x="82423" y="117309"/>
                  </a:lnTo>
                  <a:lnTo>
                    <a:pt x="83875" y="114392"/>
                  </a:lnTo>
                  <a:lnTo>
                    <a:pt x="86156" y="106921"/>
                  </a:lnTo>
                  <a:lnTo>
                    <a:pt x="85788" y="106552"/>
                  </a:lnTo>
                  <a:close/>
                </a:path>
              </a:pathLst>
            </a:custGeom>
            <a:solidFill>
              <a:srgbClr val="0060A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15" name="Google Shape;1315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965177" y="6481570"/>
              <a:ext cx="140208" cy="1874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6" name="Google Shape;1316;p3"/>
            <p:cNvSpPr/>
            <p:nvPr/>
          </p:nvSpPr>
          <p:spPr>
            <a:xfrm>
              <a:off x="10856982" y="6530339"/>
              <a:ext cx="33654" cy="48895"/>
            </a:xfrm>
            <a:custGeom>
              <a:avLst/>
              <a:gdLst/>
              <a:ahLst/>
              <a:cxnLst/>
              <a:rect l="l" t="t" r="r" b="b"/>
              <a:pathLst>
                <a:path w="33654" h="48895" extrusionOk="0">
                  <a:moveTo>
                    <a:pt x="17018" y="0"/>
                  </a:moveTo>
                  <a:lnTo>
                    <a:pt x="9928" y="1603"/>
                  </a:lnTo>
                  <a:lnTo>
                    <a:pt x="4570" y="6332"/>
                  </a:lnTo>
                  <a:lnTo>
                    <a:pt x="1182" y="14064"/>
                  </a:lnTo>
                  <a:lnTo>
                    <a:pt x="0" y="24676"/>
                  </a:lnTo>
                  <a:lnTo>
                    <a:pt x="1104" y="35196"/>
                  </a:lnTo>
                  <a:lnTo>
                    <a:pt x="4333" y="42727"/>
                  </a:lnTo>
                  <a:lnTo>
                    <a:pt x="9558" y="47255"/>
                  </a:lnTo>
                  <a:lnTo>
                    <a:pt x="16649" y="48767"/>
                  </a:lnTo>
                  <a:lnTo>
                    <a:pt x="23653" y="47234"/>
                  </a:lnTo>
                  <a:lnTo>
                    <a:pt x="28970" y="42670"/>
                  </a:lnTo>
                  <a:lnTo>
                    <a:pt x="32346" y="35132"/>
                  </a:lnTo>
                  <a:lnTo>
                    <a:pt x="33528" y="24676"/>
                  </a:lnTo>
                  <a:lnTo>
                    <a:pt x="32505" y="14123"/>
                  </a:lnTo>
                  <a:lnTo>
                    <a:pt x="29425" y="6384"/>
                  </a:lnTo>
                  <a:lnTo>
                    <a:pt x="24269" y="1623"/>
                  </a:lnTo>
                  <a:lnTo>
                    <a:pt x="17018" y="0"/>
                  </a:lnTo>
                  <a:close/>
                </a:path>
              </a:pathLst>
            </a:custGeom>
            <a:solidFill>
              <a:srgbClr val="0060A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17" name="Google Shape;1317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125198" y="6481570"/>
              <a:ext cx="140208" cy="1874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8" name="Google Shape;1318;p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286742" y="6537954"/>
              <a:ext cx="298705" cy="131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19" name="Google Shape;1319;p3"/>
          <p:cNvSpPr/>
          <p:nvPr/>
        </p:nvSpPr>
        <p:spPr>
          <a:xfrm>
            <a:off x="3631310" y="33147"/>
            <a:ext cx="5447824" cy="4691063"/>
          </a:xfrm>
          <a:custGeom>
            <a:avLst/>
            <a:gdLst/>
            <a:ahLst/>
            <a:cxnLst/>
            <a:rect l="l" t="t" r="r" b="b"/>
            <a:pathLst>
              <a:path w="7263765" h="6254750" extrusionOk="0">
                <a:moveTo>
                  <a:pt x="7263383" y="0"/>
                </a:moveTo>
                <a:lnTo>
                  <a:pt x="0" y="0"/>
                </a:lnTo>
                <a:lnTo>
                  <a:pt x="0" y="6254496"/>
                </a:lnTo>
                <a:lnTo>
                  <a:pt x="7263383" y="6254496"/>
                </a:lnTo>
                <a:lnTo>
                  <a:pt x="726338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0" name="Google Shape;1320;p3"/>
          <p:cNvSpPr txBox="1"/>
          <p:nvPr/>
        </p:nvSpPr>
        <p:spPr>
          <a:xfrm>
            <a:off x="4193650" y="1207925"/>
            <a:ext cx="4723200" cy="23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spAutoFit/>
          </a:bodyPr>
          <a:lstStyle/>
          <a:p>
            <a:pPr marL="266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" sz="1800" b="0" i="1" u="none" strike="noStrike" cap="none">
                <a:solidFill>
                  <a:srgbClr val="0400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" sz="1800" b="0" i="1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Prehospital blood transfusion programs coupled with 911 call-taking protocols are promising tools that support faster, more informed responses….DOT will improve public safety infrastructure and expand post-crash care to save lives.”</a:t>
            </a:r>
            <a:endParaRPr sz="18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40000"/>
              </a:buClr>
              <a:buSzPts val="1800"/>
              <a:buFont typeface="Arial"/>
              <a:buChar char="-"/>
            </a:pPr>
            <a:r>
              <a:rPr lang="en" sz="1800" b="0" i="0" u="none" strike="noStrike" cap="none">
                <a:solidFill>
                  <a:srgbClr val="040000"/>
                </a:solidFill>
                <a:latin typeface="Arial"/>
                <a:ea typeface="Arial"/>
                <a:cs typeface="Arial"/>
                <a:sym typeface="Arial"/>
              </a:rPr>
              <a:t>National Roadway Safety Strategy (NRSS)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p3"/>
          <p:cNvSpPr txBox="1">
            <a:spLocks noGrp="1"/>
          </p:cNvSpPr>
          <p:nvPr>
            <p:ph type="title"/>
          </p:nvPr>
        </p:nvSpPr>
        <p:spPr>
          <a:xfrm>
            <a:off x="4322952" y="275625"/>
            <a:ext cx="4464600" cy="7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0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400"/>
              <a:t>NATIONAL ROADWAY SAFETY STRATEGY 2026</a:t>
            </a:r>
            <a:endParaRPr sz="2400"/>
          </a:p>
        </p:txBody>
      </p:sp>
      <p:sp>
        <p:nvSpPr>
          <p:cNvPr id="1322" name="Google Shape;1322;p3"/>
          <p:cNvSpPr txBox="1">
            <a:spLocks noGrp="1"/>
          </p:cNvSpPr>
          <p:nvPr>
            <p:ph type="sldNum" idx="12"/>
          </p:nvPr>
        </p:nvSpPr>
        <p:spPr>
          <a:xfrm>
            <a:off x="8802965" y="4855177"/>
            <a:ext cx="279600" cy="1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25" rIns="0" bIns="0" anchor="t" anchorCtr="0">
            <a:sp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"/>
              <a:t>42</a:t>
            </a:fld>
            <a:endParaRPr/>
          </a:p>
        </p:txBody>
      </p:sp>
      <p:grpSp>
        <p:nvGrpSpPr>
          <p:cNvPr id="1323" name="Google Shape;1323;p3"/>
          <p:cNvGrpSpPr/>
          <p:nvPr/>
        </p:nvGrpSpPr>
        <p:grpSpPr>
          <a:xfrm>
            <a:off x="0" y="0"/>
            <a:ext cx="4168777" cy="5143594"/>
            <a:chOff x="0" y="0"/>
            <a:chExt cx="5402770" cy="6858126"/>
          </a:xfrm>
        </p:grpSpPr>
        <p:pic>
          <p:nvPicPr>
            <p:cNvPr id="1324" name="Google Shape;1324;p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0" y="0"/>
              <a:ext cx="5398009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5" name="Google Shape;1325;p3"/>
            <p:cNvSpPr/>
            <p:nvPr/>
          </p:nvSpPr>
          <p:spPr>
            <a:xfrm>
              <a:off x="5402770" y="761"/>
              <a:ext cx="0" cy="6857365"/>
            </a:xfrm>
            <a:custGeom>
              <a:avLst/>
              <a:gdLst/>
              <a:ahLst/>
              <a:cxnLst/>
              <a:rect l="l" t="t" r="r" b="b"/>
              <a:pathLst>
                <a:path w="120000" h="6857365" extrusionOk="0">
                  <a:moveTo>
                    <a:pt x="0" y="0"/>
                  </a:moveTo>
                  <a:lnTo>
                    <a:pt x="0" y="6857237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26" name="Google Shape;1326;p3" title="NRSS 2026 QR Cod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783963" y="3515838"/>
            <a:ext cx="1225027" cy="1225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" name="Google Shape;1331;g3fb7797f9f0_0_10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0816" y="4872989"/>
            <a:ext cx="611885" cy="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" name="Google Shape;1332;g3fb7797f9f0_0_10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8590" y="4859267"/>
            <a:ext cx="826005" cy="153174"/>
          </a:xfrm>
          <a:prstGeom prst="rect">
            <a:avLst/>
          </a:prstGeom>
          <a:noFill/>
          <a:ln>
            <a:noFill/>
          </a:ln>
        </p:spPr>
      </p:pic>
      <p:sp>
        <p:nvSpPr>
          <p:cNvPr id="1333" name="Google Shape;1333;g3fb7797f9f0_0_1027"/>
          <p:cNvSpPr/>
          <p:nvPr/>
        </p:nvSpPr>
        <p:spPr>
          <a:xfrm>
            <a:off x="7166229" y="4790313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4" name="Google Shape;1334;g3fb7797f9f0_0_1027"/>
          <p:cNvSpPr/>
          <p:nvPr/>
        </p:nvSpPr>
        <p:spPr>
          <a:xfrm>
            <a:off x="7990713" y="4790313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5" name="Google Shape;1335;g3fb7797f9f0_0_1027"/>
          <p:cNvSpPr/>
          <p:nvPr/>
        </p:nvSpPr>
        <p:spPr>
          <a:xfrm>
            <a:off x="8779382" y="4801742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6" name="Google Shape;1336;g3fb7797f9f0_0_1027"/>
          <p:cNvGrpSpPr/>
          <p:nvPr/>
        </p:nvGrpSpPr>
        <p:grpSpPr>
          <a:xfrm>
            <a:off x="8103870" y="4861559"/>
            <a:ext cx="585343" cy="140983"/>
            <a:chOff x="8103870" y="4861559"/>
            <a:chExt cx="585343" cy="140983"/>
          </a:xfrm>
        </p:grpSpPr>
        <p:sp>
          <p:nvSpPr>
            <p:cNvPr id="1337" name="Google Shape;1337;g3fb7797f9f0_0_1027"/>
            <p:cNvSpPr/>
            <p:nvPr/>
          </p:nvSpPr>
          <p:spPr>
            <a:xfrm>
              <a:off x="8103870" y="4861559"/>
              <a:ext cx="346075" cy="139700"/>
            </a:xfrm>
            <a:custGeom>
              <a:avLst/>
              <a:gdLst/>
              <a:ahLst/>
              <a:cxnLst/>
              <a:rect l="l" t="t" r="r" b="b"/>
              <a:pathLst>
                <a:path w="346075" h="139700" extrusionOk="0">
                  <a:moveTo>
                    <a:pt x="63995" y="42557"/>
                  </a:moveTo>
                  <a:lnTo>
                    <a:pt x="59931" y="35814"/>
                  </a:lnTo>
                  <a:lnTo>
                    <a:pt x="43738" y="35814"/>
                  </a:lnTo>
                  <a:lnTo>
                    <a:pt x="38849" y="42443"/>
                  </a:lnTo>
                  <a:lnTo>
                    <a:pt x="38849" y="66967"/>
                  </a:lnTo>
                  <a:lnTo>
                    <a:pt x="43357" y="73152"/>
                  </a:lnTo>
                  <a:lnTo>
                    <a:pt x="51346" y="73152"/>
                  </a:lnTo>
                  <a:lnTo>
                    <a:pt x="59118" y="73152"/>
                  </a:lnTo>
                  <a:lnTo>
                    <a:pt x="63995" y="66852"/>
                  </a:lnTo>
                  <a:lnTo>
                    <a:pt x="63995" y="42557"/>
                  </a:lnTo>
                  <a:close/>
                </a:path>
                <a:path w="346075" h="139700" extrusionOk="0">
                  <a:moveTo>
                    <a:pt x="105156" y="6096"/>
                  </a:moveTo>
                  <a:lnTo>
                    <a:pt x="99110" y="0"/>
                  </a:lnTo>
                  <a:lnTo>
                    <a:pt x="82537" y="0"/>
                  </a:lnTo>
                  <a:lnTo>
                    <a:pt x="82537" y="61379"/>
                  </a:lnTo>
                  <a:lnTo>
                    <a:pt x="79400" y="85102"/>
                  </a:lnTo>
                  <a:lnTo>
                    <a:pt x="79311" y="85725"/>
                  </a:lnTo>
                  <a:lnTo>
                    <a:pt x="70446" y="103035"/>
                  </a:lnTo>
                  <a:lnTo>
                    <a:pt x="57086" y="113385"/>
                  </a:lnTo>
                  <a:lnTo>
                    <a:pt x="40424" y="116814"/>
                  </a:lnTo>
                  <a:lnTo>
                    <a:pt x="32359" y="116814"/>
                  </a:lnTo>
                  <a:lnTo>
                    <a:pt x="26746" y="114096"/>
                  </a:lnTo>
                  <a:lnTo>
                    <a:pt x="26746" y="112077"/>
                  </a:lnTo>
                  <a:lnTo>
                    <a:pt x="26911" y="111645"/>
                  </a:lnTo>
                  <a:lnTo>
                    <a:pt x="30124" y="101257"/>
                  </a:lnTo>
                  <a:lnTo>
                    <a:pt x="30784" y="100431"/>
                  </a:lnTo>
                  <a:lnTo>
                    <a:pt x="32524" y="100431"/>
                  </a:lnTo>
                  <a:lnTo>
                    <a:pt x="36169" y="102616"/>
                  </a:lnTo>
                  <a:lnTo>
                    <a:pt x="41084" y="102616"/>
                  </a:lnTo>
                  <a:lnTo>
                    <a:pt x="49212" y="100431"/>
                  </a:lnTo>
                  <a:lnTo>
                    <a:pt x="52070" y="99669"/>
                  </a:lnTo>
                  <a:lnTo>
                    <a:pt x="59029" y="92824"/>
                  </a:lnTo>
                  <a:lnTo>
                    <a:pt x="61810" y="87274"/>
                  </a:lnTo>
                  <a:lnTo>
                    <a:pt x="62903" y="85102"/>
                  </a:lnTo>
                  <a:lnTo>
                    <a:pt x="64503" y="79908"/>
                  </a:lnTo>
                  <a:lnTo>
                    <a:pt x="64617" y="79540"/>
                  </a:lnTo>
                  <a:lnTo>
                    <a:pt x="64338" y="79273"/>
                  </a:lnTo>
                  <a:lnTo>
                    <a:pt x="62217" y="81826"/>
                  </a:lnTo>
                  <a:lnTo>
                    <a:pt x="57861" y="87274"/>
                  </a:lnTo>
                  <a:lnTo>
                    <a:pt x="47726" y="87274"/>
                  </a:lnTo>
                  <a:lnTo>
                    <a:pt x="38176" y="85509"/>
                  </a:lnTo>
                  <a:lnTo>
                    <a:pt x="29972" y="79908"/>
                  </a:lnTo>
                  <a:lnTo>
                    <a:pt x="24218" y="70053"/>
                  </a:lnTo>
                  <a:lnTo>
                    <a:pt x="22059" y="55549"/>
                  </a:lnTo>
                  <a:lnTo>
                    <a:pt x="24193" y="41402"/>
                  </a:lnTo>
                  <a:lnTo>
                    <a:pt x="30187" y="30886"/>
                  </a:lnTo>
                  <a:lnTo>
                    <a:pt x="30276" y="30734"/>
                  </a:lnTo>
                  <a:lnTo>
                    <a:pt x="39827" y="24003"/>
                  </a:lnTo>
                  <a:lnTo>
                    <a:pt x="52362" y="21653"/>
                  </a:lnTo>
                  <a:lnTo>
                    <a:pt x="65112" y="24003"/>
                  </a:lnTo>
                  <a:lnTo>
                    <a:pt x="64617" y="24003"/>
                  </a:lnTo>
                  <a:lnTo>
                    <a:pt x="74002" y="30886"/>
                  </a:lnTo>
                  <a:lnTo>
                    <a:pt x="80276" y="43218"/>
                  </a:lnTo>
                  <a:lnTo>
                    <a:pt x="82537" y="61379"/>
                  </a:lnTo>
                  <a:lnTo>
                    <a:pt x="82537" y="0"/>
                  </a:lnTo>
                  <a:lnTo>
                    <a:pt x="6045" y="0"/>
                  </a:lnTo>
                  <a:lnTo>
                    <a:pt x="0" y="6096"/>
                  </a:lnTo>
                  <a:lnTo>
                    <a:pt x="63" y="133413"/>
                  </a:lnTo>
                  <a:lnTo>
                    <a:pt x="6045" y="139446"/>
                  </a:lnTo>
                  <a:lnTo>
                    <a:pt x="99047" y="139446"/>
                  </a:lnTo>
                  <a:lnTo>
                    <a:pt x="105156" y="133413"/>
                  </a:lnTo>
                  <a:lnTo>
                    <a:pt x="105156" y="116814"/>
                  </a:lnTo>
                  <a:lnTo>
                    <a:pt x="105156" y="21653"/>
                  </a:lnTo>
                  <a:lnTo>
                    <a:pt x="105156" y="6096"/>
                  </a:lnTo>
                  <a:close/>
                </a:path>
                <a:path w="346075" h="139700" extrusionOk="0">
                  <a:moveTo>
                    <a:pt x="225552" y="6096"/>
                  </a:moveTo>
                  <a:lnTo>
                    <a:pt x="219506" y="0"/>
                  </a:lnTo>
                  <a:lnTo>
                    <a:pt x="198907" y="0"/>
                  </a:lnTo>
                  <a:lnTo>
                    <a:pt x="198907" y="102336"/>
                  </a:lnTo>
                  <a:lnTo>
                    <a:pt x="198907" y="114096"/>
                  </a:lnTo>
                  <a:lnTo>
                    <a:pt x="198640" y="114528"/>
                  </a:lnTo>
                  <a:lnTo>
                    <a:pt x="153682" y="114528"/>
                  </a:lnTo>
                  <a:lnTo>
                    <a:pt x="153416" y="114096"/>
                  </a:lnTo>
                  <a:lnTo>
                    <a:pt x="153416" y="102336"/>
                  </a:lnTo>
                  <a:lnTo>
                    <a:pt x="153644" y="101955"/>
                  </a:lnTo>
                  <a:lnTo>
                    <a:pt x="169049" y="101955"/>
                  </a:lnTo>
                  <a:lnTo>
                    <a:pt x="169049" y="54190"/>
                  </a:lnTo>
                  <a:lnTo>
                    <a:pt x="169049" y="44399"/>
                  </a:lnTo>
                  <a:lnTo>
                    <a:pt x="154660" y="53378"/>
                  </a:lnTo>
                  <a:lnTo>
                    <a:pt x="154012" y="53759"/>
                  </a:lnTo>
                  <a:lnTo>
                    <a:pt x="153466" y="54190"/>
                  </a:lnTo>
                  <a:lnTo>
                    <a:pt x="151942" y="54190"/>
                  </a:lnTo>
                  <a:lnTo>
                    <a:pt x="151396" y="53378"/>
                  </a:lnTo>
                  <a:lnTo>
                    <a:pt x="147307" y="46355"/>
                  </a:lnTo>
                  <a:lnTo>
                    <a:pt x="146926" y="45808"/>
                  </a:lnTo>
                  <a:lnTo>
                    <a:pt x="146761" y="45262"/>
                  </a:lnTo>
                  <a:lnTo>
                    <a:pt x="146761" y="43802"/>
                  </a:lnTo>
                  <a:lnTo>
                    <a:pt x="147421" y="43141"/>
                  </a:lnTo>
                  <a:lnTo>
                    <a:pt x="174066" y="23990"/>
                  </a:lnTo>
                  <a:lnTo>
                    <a:pt x="185991" y="23990"/>
                  </a:lnTo>
                  <a:lnTo>
                    <a:pt x="186270" y="24536"/>
                  </a:lnTo>
                  <a:lnTo>
                    <a:pt x="186270" y="101955"/>
                  </a:lnTo>
                  <a:lnTo>
                    <a:pt x="198640" y="101955"/>
                  </a:lnTo>
                  <a:lnTo>
                    <a:pt x="198907" y="102336"/>
                  </a:lnTo>
                  <a:lnTo>
                    <a:pt x="198907" y="0"/>
                  </a:lnTo>
                  <a:lnTo>
                    <a:pt x="126492" y="0"/>
                  </a:lnTo>
                  <a:lnTo>
                    <a:pt x="120396" y="6096"/>
                  </a:lnTo>
                  <a:lnTo>
                    <a:pt x="120446" y="133400"/>
                  </a:lnTo>
                  <a:lnTo>
                    <a:pt x="126441" y="139446"/>
                  </a:lnTo>
                  <a:lnTo>
                    <a:pt x="219443" y="139446"/>
                  </a:lnTo>
                  <a:lnTo>
                    <a:pt x="225552" y="133400"/>
                  </a:lnTo>
                  <a:lnTo>
                    <a:pt x="225552" y="114528"/>
                  </a:lnTo>
                  <a:lnTo>
                    <a:pt x="225552" y="23990"/>
                  </a:lnTo>
                  <a:lnTo>
                    <a:pt x="225552" y="6096"/>
                  </a:lnTo>
                  <a:close/>
                </a:path>
                <a:path w="346075" h="139700" extrusionOk="0">
                  <a:moveTo>
                    <a:pt x="345935" y="6096"/>
                  </a:moveTo>
                  <a:lnTo>
                    <a:pt x="339839" y="0"/>
                  </a:lnTo>
                  <a:lnTo>
                    <a:pt x="319151" y="0"/>
                  </a:lnTo>
                  <a:lnTo>
                    <a:pt x="319151" y="102336"/>
                  </a:lnTo>
                  <a:lnTo>
                    <a:pt x="319100" y="114096"/>
                  </a:lnTo>
                  <a:lnTo>
                    <a:pt x="318820" y="114528"/>
                  </a:lnTo>
                  <a:lnTo>
                    <a:pt x="273545" y="114528"/>
                  </a:lnTo>
                  <a:lnTo>
                    <a:pt x="273278" y="114096"/>
                  </a:lnTo>
                  <a:lnTo>
                    <a:pt x="273278" y="102336"/>
                  </a:lnTo>
                  <a:lnTo>
                    <a:pt x="273519" y="101955"/>
                  </a:lnTo>
                  <a:lnTo>
                    <a:pt x="289026" y="101955"/>
                  </a:lnTo>
                  <a:lnTo>
                    <a:pt x="289026" y="54190"/>
                  </a:lnTo>
                  <a:lnTo>
                    <a:pt x="289026" y="44399"/>
                  </a:lnTo>
                  <a:lnTo>
                    <a:pt x="274535" y="53378"/>
                  </a:lnTo>
                  <a:lnTo>
                    <a:pt x="273875" y="53759"/>
                  </a:lnTo>
                  <a:lnTo>
                    <a:pt x="273329" y="54190"/>
                  </a:lnTo>
                  <a:lnTo>
                    <a:pt x="271792" y="54190"/>
                  </a:lnTo>
                  <a:lnTo>
                    <a:pt x="271246" y="53378"/>
                  </a:lnTo>
                  <a:lnTo>
                    <a:pt x="267131" y="46355"/>
                  </a:lnTo>
                  <a:lnTo>
                    <a:pt x="266750" y="45808"/>
                  </a:lnTo>
                  <a:lnTo>
                    <a:pt x="266585" y="45262"/>
                  </a:lnTo>
                  <a:lnTo>
                    <a:pt x="266585" y="43802"/>
                  </a:lnTo>
                  <a:lnTo>
                    <a:pt x="267233" y="43141"/>
                  </a:lnTo>
                  <a:lnTo>
                    <a:pt x="294068" y="23990"/>
                  </a:lnTo>
                  <a:lnTo>
                    <a:pt x="306146" y="23990"/>
                  </a:lnTo>
                  <a:lnTo>
                    <a:pt x="306425" y="24536"/>
                  </a:lnTo>
                  <a:lnTo>
                    <a:pt x="306425" y="101955"/>
                  </a:lnTo>
                  <a:lnTo>
                    <a:pt x="318884" y="101955"/>
                  </a:lnTo>
                  <a:lnTo>
                    <a:pt x="319151" y="102336"/>
                  </a:lnTo>
                  <a:lnTo>
                    <a:pt x="319151" y="0"/>
                  </a:lnTo>
                  <a:lnTo>
                    <a:pt x="246164" y="0"/>
                  </a:lnTo>
                  <a:lnTo>
                    <a:pt x="240017" y="6096"/>
                  </a:lnTo>
                  <a:lnTo>
                    <a:pt x="240068" y="133400"/>
                  </a:lnTo>
                  <a:lnTo>
                    <a:pt x="246113" y="139446"/>
                  </a:lnTo>
                  <a:lnTo>
                    <a:pt x="339788" y="139446"/>
                  </a:lnTo>
                  <a:lnTo>
                    <a:pt x="345935" y="133400"/>
                  </a:lnTo>
                  <a:lnTo>
                    <a:pt x="345935" y="114528"/>
                  </a:lnTo>
                  <a:lnTo>
                    <a:pt x="345935" y="23990"/>
                  </a:lnTo>
                  <a:lnTo>
                    <a:pt x="345935" y="6096"/>
                  </a:lnTo>
                  <a:close/>
                </a:path>
              </a:pathLst>
            </a:custGeom>
            <a:solidFill>
              <a:srgbClr val="0060A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g3fb7797f9f0_0_1027"/>
            <p:cNvSpPr/>
            <p:nvPr/>
          </p:nvSpPr>
          <p:spPr>
            <a:xfrm>
              <a:off x="8465060" y="4944617"/>
              <a:ext cx="32384" cy="33654"/>
            </a:xfrm>
            <a:custGeom>
              <a:avLst/>
              <a:gdLst/>
              <a:ahLst/>
              <a:cxnLst/>
              <a:rect l="l" t="t" r="r" b="b"/>
              <a:pathLst>
                <a:path w="32384" h="33654" extrusionOk="0">
                  <a:moveTo>
                    <a:pt x="24752" y="0"/>
                  </a:moveTo>
                  <a:lnTo>
                    <a:pt x="15836" y="0"/>
                  </a:lnTo>
                  <a:lnTo>
                    <a:pt x="7073" y="0"/>
                  </a:lnTo>
                  <a:lnTo>
                    <a:pt x="0" y="7251"/>
                  </a:lnTo>
                  <a:lnTo>
                    <a:pt x="0" y="25895"/>
                  </a:lnTo>
                  <a:lnTo>
                    <a:pt x="7289" y="33528"/>
                  </a:lnTo>
                  <a:lnTo>
                    <a:pt x="24701" y="33528"/>
                  </a:lnTo>
                  <a:lnTo>
                    <a:pt x="32003" y="25730"/>
                  </a:lnTo>
                  <a:lnTo>
                    <a:pt x="32003" y="7416"/>
                  </a:lnTo>
                  <a:lnTo>
                    <a:pt x="24752" y="0"/>
                  </a:lnTo>
                  <a:close/>
                </a:path>
              </a:pathLst>
            </a:custGeom>
            <a:solidFill>
              <a:srgbClr val="DB063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g3fb7797f9f0_0_1027"/>
            <p:cNvSpPr/>
            <p:nvPr/>
          </p:nvSpPr>
          <p:spPr>
            <a:xfrm>
              <a:off x="8510143" y="4903482"/>
              <a:ext cx="179070" cy="99060"/>
            </a:xfrm>
            <a:custGeom>
              <a:avLst/>
              <a:gdLst/>
              <a:ahLst/>
              <a:cxnLst/>
              <a:rect l="l" t="t" r="r" b="b"/>
              <a:pathLst>
                <a:path w="179070" h="99060" extrusionOk="0">
                  <a:moveTo>
                    <a:pt x="58547" y="8458"/>
                  </a:moveTo>
                  <a:lnTo>
                    <a:pt x="55295" y="4800"/>
                  </a:lnTo>
                  <a:lnTo>
                    <a:pt x="52527" y="1689"/>
                  </a:lnTo>
                  <a:lnTo>
                    <a:pt x="51600" y="2336"/>
                  </a:lnTo>
                  <a:lnTo>
                    <a:pt x="49441" y="3924"/>
                  </a:lnTo>
                  <a:lnTo>
                    <a:pt x="47040" y="4800"/>
                  </a:lnTo>
                  <a:lnTo>
                    <a:pt x="41478" y="4800"/>
                  </a:lnTo>
                  <a:lnTo>
                    <a:pt x="39458" y="4470"/>
                  </a:lnTo>
                  <a:lnTo>
                    <a:pt x="35915" y="3187"/>
                  </a:lnTo>
                  <a:lnTo>
                    <a:pt x="35915" y="14516"/>
                  </a:lnTo>
                  <a:lnTo>
                    <a:pt x="35915" y="33502"/>
                  </a:lnTo>
                  <a:lnTo>
                    <a:pt x="32537" y="38201"/>
                  </a:lnTo>
                  <a:lnTo>
                    <a:pt x="16497" y="38201"/>
                  </a:lnTo>
                  <a:lnTo>
                    <a:pt x="12357" y="33502"/>
                  </a:lnTo>
                  <a:lnTo>
                    <a:pt x="12357" y="14681"/>
                  </a:lnTo>
                  <a:lnTo>
                    <a:pt x="16395" y="10147"/>
                  </a:lnTo>
                  <a:lnTo>
                    <a:pt x="32639" y="10147"/>
                  </a:lnTo>
                  <a:lnTo>
                    <a:pt x="35915" y="14516"/>
                  </a:lnTo>
                  <a:lnTo>
                    <a:pt x="35915" y="3187"/>
                  </a:lnTo>
                  <a:lnTo>
                    <a:pt x="33616" y="2336"/>
                  </a:lnTo>
                  <a:lnTo>
                    <a:pt x="31115" y="1308"/>
                  </a:lnTo>
                  <a:lnTo>
                    <a:pt x="27673" y="762"/>
                  </a:lnTo>
                  <a:lnTo>
                    <a:pt x="24511" y="762"/>
                  </a:lnTo>
                  <a:lnTo>
                    <a:pt x="15049" y="2476"/>
                  </a:lnTo>
                  <a:lnTo>
                    <a:pt x="7696" y="7327"/>
                  </a:lnTo>
                  <a:lnTo>
                    <a:pt x="3136" y="14516"/>
                  </a:lnTo>
                  <a:lnTo>
                    <a:pt x="3035" y="14681"/>
                  </a:lnTo>
                  <a:lnTo>
                    <a:pt x="2921" y="14846"/>
                  </a:lnTo>
                  <a:lnTo>
                    <a:pt x="1231" y="24561"/>
                  </a:lnTo>
                  <a:lnTo>
                    <a:pt x="1231" y="33947"/>
                  </a:lnTo>
                  <a:lnTo>
                    <a:pt x="6908" y="42024"/>
                  </a:lnTo>
                  <a:lnTo>
                    <a:pt x="15405" y="44970"/>
                  </a:lnTo>
                  <a:lnTo>
                    <a:pt x="6959" y="48031"/>
                  </a:lnTo>
                  <a:lnTo>
                    <a:pt x="4013" y="51295"/>
                  </a:lnTo>
                  <a:lnTo>
                    <a:pt x="4013" y="63360"/>
                  </a:lnTo>
                  <a:lnTo>
                    <a:pt x="8432" y="67183"/>
                  </a:lnTo>
                  <a:lnTo>
                    <a:pt x="17919" y="67183"/>
                  </a:lnTo>
                  <a:lnTo>
                    <a:pt x="23152" y="66916"/>
                  </a:lnTo>
                  <a:lnTo>
                    <a:pt x="31877" y="66916"/>
                  </a:lnTo>
                  <a:lnTo>
                    <a:pt x="35699" y="67729"/>
                  </a:lnTo>
                  <a:lnTo>
                    <a:pt x="40386" y="71335"/>
                  </a:lnTo>
                  <a:lnTo>
                    <a:pt x="41529" y="74282"/>
                  </a:lnTo>
                  <a:lnTo>
                    <a:pt x="41529" y="81051"/>
                  </a:lnTo>
                  <a:lnTo>
                    <a:pt x="41033" y="83172"/>
                  </a:lnTo>
                  <a:lnTo>
                    <a:pt x="39789" y="85026"/>
                  </a:lnTo>
                  <a:lnTo>
                    <a:pt x="37490" y="88747"/>
                  </a:lnTo>
                  <a:lnTo>
                    <a:pt x="33299" y="90436"/>
                  </a:lnTo>
                  <a:lnTo>
                    <a:pt x="21132" y="90436"/>
                  </a:lnTo>
                  <a:lnTo>
                    <a:pt x="16446" y="89128"/>
                  </a:lnTo>
                  <a:lnTo>
                    <a:pt x="13398" y="87160"/>
                  </a:lnTo>
                  <a:lnTo>
                    <a:pt x="11150" y="85636"/>
                  </a:lnTo>
                  <a:lnTo>
                    <a:pt x="9740" y="82626"/>
                  </a:lnTo>
                  <a:lnTo>
                    <a:pt x="9740" y="77444"/>
                  </a:lnTo>
                  <a:lnTo>
                    <a:pt x="10223" y="75311"/>
                  </a:lnTo>
                  <a:lnTo>
                    <a:pt x="10998" y="73736"/>
                  </a:lnTo>
                  <a:lnTo>
                    <a:pt x="11480" y="72580"/>
                  </a:lnTo>
                  <a:lnTo>
                    <a:pt x="1117" y="73571"/>
                  </a:lnTo>
                  <a:lnTo>
                    <a:pt x="254" y="76403"/>
                  </a:lnTo>
                  <a:lnTo>
                    <a:pt x="63" y="77444"/>
                  </a:lnTo>
                  <a:lnTo>
                    <a:pt x="0" y="85636"/>
                  </a:lnTo>
                  <a:lnTo>
                    <a:pt x="1181" y="88747"/>
                  </a:lnTo>
                  <a:lnTo>
                    <a:pt x="1384" y="89128"/>
                  </a:lnTo>
                  <a:lnTo>
                    <a:pt x="4178" y="92125"/>
                  </a:lnTo>
                  <a:lnTo>
                    <a:pt x="8267" y="96380"/>
                  </a:lnTo>
                  <a:lnTo>
                    <a:pt x="15468" y="99060"/>
                  </a:lnTo>
                  <a:lnTo>
                    <a:pt x="33566" y="99060"/>
                  </a:lnTo>
                  <a:lnTo>
                    <a:pt x="38252" y="98082"/>
                  </a:lnTo>
                  <a:lnTo>
                    <a:pt x="48729" y="92405"/>
                  </a:lnTo>
                  <a:lnTo>
                    <a:pt x="49758" y="90436"/>
                  </a:lnTo>
                  <a:lnTo>
                    <a:pt x="52273" y="85636"/>
                  </a:lnTo>
                  <a:lnTo>
                    <a:pt x="52273" y="70726"/>
                  </a:lnTo>
                  <a:lnTo>
                    <a:pt x="50787" y="67183"/>
                  </a:lnTo>
                  <a:lnTo>
                    <a:pt x="50685" y="66916"/>
                  </a:lnTo>
                  <a:lnTo>
                    <a:pt x="50203" y="65760"/>
                  </a:lnTo>
                  <a:lnTo>
                    <a:pt x="41478" y="58940"/>
                  </a:lnTo>
                  <a:lnTo>
                    <a:pt x="37439" y="57962"/>
                  </a:lnTo>
                  <a:lnTo>
                    <a:pt x="16776" y="57962"/>
                  </a:lnTo>
                  <a:lnTo>
                    <a:pt x="14859" y="56705"/>
                  </a:lnTo>
                  <a:lnTo>
                    <a:pt x="14859" y="52171"/>
                  </a:lnTo>
                  <a:lnTo>
                    <a:pt x="18021" y="49771"/>
                  </a:lnTo>
                  <a:lnTo>
                    <a:pt x="24841" y="46939"/>
                  </a:lnTo>
                  <a:lnTo>
                    <a:pt x="26263" y="46393"/>
                  </a:lnTo>
                  <a:lnTo>
                    <a:pt x="32258" y="46393"/>
                  </a:lnTo>
                  <a:lnTo>
                    <a:pt x="37439" y="44424"/>
                  </a:lnTo>
                  <a:lnTo>
                    <a:pt x="40601" y="41313"/>
                  </a:lnTo>
                  <a:lnTo>
                    <a:pt x="43891" y="38201"/>
                  </a:lnTo>
                  <a:lnTo>
                    <a:pt x="44640" y="37490"/>
                  </a:lnTo>
                  <a:lnTo>
                    <a:pt x="47421" y="30391"/>
                  </a:lnTo>
                  <a:lnTo>
                    <a:pt x="47421" y="19367"/>
                  </a:lnTo>
                  <a:lnTo>
                    <a:pt x="46113" y="15392"/>
                  </a:lnTo>
                  <a:lnTo>
                    <a:pt x="43599" y="11836"/>
                  </a:lnTo>
                  <a:lnTo>
                    <a:pt x="45237" y="12547"/>
                  </a:lnTo>
                  <a:lnTo>
                    <a:pt x="45783" y="12712"/>
                  </a:lnTo>
                  <a:lnTo>
                    <a:pt x="51727" y="12712"/>
                  </a:lnTo>
                  <a:lnTo>
                    <a:pt x="53949" y="11836"/>
                  </a:lnTo>
                  <a:lnTo>
                    <a:pt x="54622" y="11569"/>
                  </a:lnTo>
                  <a:lnTo>
                    <a:pt x="56413" y="10147"/>
                  </a:lnTo>
                  <a:lnTo>
                    <a:pt x="58547" y="8458"/>
                  </a:lnTo>
                  <a:close/>
                </a:path>
                <a:path w="179070" h="99060" extrusionOk="0">
                  <a:moveTo>
                    <a:pt x="117970" y="38620"/>
                  </a:moveTo>
                  <a:lnTo>
                    <a:pt x="106730" y="4508"/>
                  </a:lnTo>
                  <a:lnTo>
                    <a:pt x="106730" y="29489"/>
                  </a:lnTo>
                  <a:lnTo>
                    <a:pt x="106730" y="46393"/>
                  </a:lnTo>
                  <a:lnTo>
                    <a:pt x="106248" y="50380"/>
                  </a:lnTo>
                  <a:lnTo>
                    <a:pt x="104825" y="54762"/>
                  </a:lnTo>
                  <a:lnTo>
                    <a:pt x="102654" y="61595"/>
                  </a:lnTo>
                  <a:lnTo>
                    <a:pt x="97764" y="65430"/>
                  </a:lnTo>
                  <a:lnTo>
                    <a:pt x="85763" y="65430"/>
                  </a:lnTo>
                  <a:lnTo>
                    <a:pt x="80708" y="62585"/>
                  </a:lnTo>
                  <a:lnTo>
                    <a:pt x="76047" y="53886"/>
                  </a:lnTo>
                  <a:lnTo>
                    <a:pt x="74523" y="45135"/>
                  </a:lnTo>
                  <a:lnTo>
                    <a:pt x="74523" y="26809"/>
                  </a:lnTo>
                  <a:lnTo>
                    <a:pt x="75501" y="21412"/>
                  </a:lnTo>
                  <a:lnTo>
                    <a:pt x="75552" y="21120"/>
                  </a:lnTo>
                  <a:lnTo>
                    <a:pt x="77558" y="16738"/>
                  </a:lnTo>
                  <a:lnTo>
                    <a:pt x="79768" y="12357"/>
                  </a:lnTo>
                  <a:lnTo>
                    <a:pt x="79844" y="12204"/>
                  </a:lnTo>
                  <a:lnTo>
                    <a:pt x="84899" y="9080"/>
                  </a:lnTo>
                  <a:lnTo>
                    <a:pt x="95656" y="9080"/>
                  </a:lnTo>
                  <a:lnTo>
                    <a:pt x="101193" y="11925"/>
                  </a:lnTo>
                  <a:lnTo>
                    <a:pt x="103847" y="18161"/>
                  </a:lnTo>
                  <a:lnTo>
                    <a:pt x="105867" y="22809"/>
                  </a:lnTo>
                  <a:lnTo>
                    <a:pt x="106730" y="29489"/>
                  </a:lnTo>
                  <a:lnTo>
                    <a:pt x="106730" y="4508"/>
                  </a:lnTo>
                  <a:lnTo>
                    <a:pt x="101079" y="0"/>
                  </a:lnTo>
                  <a:lnTo>
                    <a:pt x="90601" y="0"/>
                  </a:lnTo>
                  <a:lnTo>
                    <a:pt x="79463" y="2501"/>
                  </a:lnTo>
                  <a:lnTo>
                    <a:pt x="71043" y="9766"/>
                  </a:lnTo>
                  <a:lnTo>
                    <a:pt x="65722" y="21412"/>
                  </a:lnTo>
                  <a:lnTo>
                    <a:pt x="63868" y="37033"/>
                  </a:lnTo>
                  <a:lnTo>
                    <a:pt x="65747" y="52743"/>
                  </a:lnTo>
                  <a:lnTo>
                    <a:pt x="71132" y="64592"/>
                  </a:lnTo>
                  <a:lnTo>
                    <a:pt x="79667" y="72072"/>
                  </a:lnTo>
                  <a:lnTo>
                    <a:pt x="90982" y="74676"/>
                  </a:lnTo>
                  <a:lnTo>
                    <a:pt x="98044" y="74676"/>
                  </a:lnTo>
                  <a:lnTo>
                    <a:pt x="117411" y="48044"/>
                  </a:lnTo>
                  <a:lnTo>
                    <a:pt x="117970" y="38620"/>
                  </a:lnTo>
                  <a:close/>
                </a:path>
                <a:path w="179070" h="99060" extrusionOk="0">
                  <a:moveTo>
                    <a:pt x="178943" y="1968"/>
                  </a:moveTo>
                  <a:lnTo>
                    <a:pt x="168351" y="2133"/>
                  </a:lnTo>
                  <a:lnTo>
                    <a:pt x="153962" y="48780"/>
                  </a:lnTo>
                  <a:lnTo>
                    <a:pt x="151650" y="56591"/>
                  </a:lnTo>
                  <a:lnTo>
                    <a:pt x="150888" y="60693"/>
                  </a:lnTo>
                  <a:lnTo>
                    <a:pt x="150609" y="60693"/>
                  </a:lnTo>
                  <a:lnTo>
                    <a:pt x="149948" y="57581"/>
                  </a:lnTo>
                  <a:lnTo>
                    <a:pt x="147535" y="48615"/>
                  </a:lnTo>
                  <a:lnTo>
                    <a:pt x="132765" y="0"/>
                  </a:lnTo>
                  <a:lnTo>
                    <a:pt x="122555" y="2400"/>
                  </a:lnTo>
                  <a:lnTo>
                    <a:pt x="145402" y="73152"/>
                  </a:lnTo>
                  <a:lnTo>
                    <a:pt x="155219" y="73152"/>
                  </a:lnTo>
                  <a:lnTo>
                    <a:pt x="178943" y="1968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0" name="Google Shape;1340;g3fb7797f9f0_0_1027"/>
          <p:cNvSpPr txBox="1">
            <a:spLocks noGrp="1"/>
          </p:cNvSpPr>
          <p:nvPr>
            <p:ph type="sldNum" idx="12"/>
          </p:nvPr>
        </p:nvSpPr>
        <p:spPr>
          <a:xfrm>
            <a:off x="8855743" y="4852411"/>
            <a:ext cx="216600" cy="1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735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  <p:sp>
        <p:nvSpPr>
          <p:cNvPr id="1341" name="Google Shape;1341;g3fb7797f9f0_0_1027"/>
          <p:cNvSpPr/>
          <p:nvPr/>
        </p:nvSpPr>
        <p:spPr>
          <a:xfrm>
            <a:off x="58900" y="58900"/>
            <a:ext cx="8893200" cy="4652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</a:endParaRPr>
          </a:p>
        </p:txBody>
      </p:sp>
      <p:pic>
        <p:nvPicPr>
          <p:cNvPr id="1342" name="Google Shape;1342;g3fb7797f9f0_0_1027" title="A1 P2SS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6950" y="822475"/>
            <a:ext cx="3003526" cy="3754451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343" name="Google Shape;1343;g3fb7797f9f0_0_1027"/>
          <p:cNvSpPr txBox="1">
            <a:spLocks noGrp="1"/>
          </p:cNvSpPr>
          <p:nvPr>
            <p:ph type="title"/>
          </p:nvPr>
        </p:nvSpPr>
        <p:spPr>
          <a:xfrm>
            <a:off x="191049" y="5167"/>
            <a:ext cx="8628900" cy="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3207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2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POST-CRASH CARE:</a:t>
            </a:r>
            <a:r>
              <a:rPr lang="en" sz="2100">
                <a:solidFill>
                  <a:schemeClr val="dk2"/>
                </a:solidFill>
              </a:rPr>
              <a:t> A NATIONAL SAFETY PRIORITY IN ACTION </a:t>
            </a:r>
            <a:endParaRPr sz="2100">
              <a:solidFill>
                <a:schemeClr val="dk2"/>
              </a:solidFill>
            </a:endParaRPr>
          </a:p>
        </p:txBody>
      </p:sp>
      <p:sp>
        <p:nvSpPr>
          <p:cNvPr id="1344" name="Google Shape;1344;g3fb7797f9f0_0_1027"/>
          <p:cNvSpPr txBox="1">
            <a:spLocks noGrp="1"/>
          </p:cNvSpPr>
          <p:nvPr>
            <p:ph type="body" idx="1"/>
          </p:nvPr>
        </p:nvSpPr>
        <p:spPr>
          <a:xfrm>
            <a:off x="58900" y="1551450"/>
            <a:ext cx="5247900" cy="2832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DB0631"/>
              </a:buClr>
              <a:buSzPts val="1600"/>
              <a:buChar char="●"/>
            </a:pPr>
            <a:r>
              <a:rPr lang="en" sz="1900"/>
              <a:t>Pathways to Safer Streets (P2SS): </a:t>
            </a:r>
            <a:r>
              <a:rPr lang="en" sz="1900" b="0"/>
              <a:t>Prehospital blood is named one of eight federal priorities in the Administrator’s action plan —with new tools and resources to strengthen SHSO partnerships </a:t>
            </a:r>
            <a:endParaRPr sz="19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9" name="Google Shape;1349;g3fb7797f9f0_0_15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0816" y="4872989"/>
            <a:ext cx="611885" cy="11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0" name="Google Shape;1350;g3fb7797f9f0_0_150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8590" y="4859267"/>
            <a:ext cx="826005" cy="153174"/>
          </a:xfrm>
          <a:prstGeom prst="rect">
            <a:avLst/>
          </a:prstGeom>
          <a:noFill/>
          <a:ln>
            <a:noFill/>
          </a:ln>
        </p:spPr>
      </p:pic>
      <p:sp>
        <p:nvSpPr>
          <p:cNvPr id="1351" name="Google Shape;1351;g3fb7797f9f0_0_1506"/>
          <p:cNvSpPr/>
          <p:nvPr/>
        </p:nvSpPr>
        <p:spPr>
          <a:xfrm>
            <a:off x="7166229" y="4790313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2" name="Google Shape;1352;g3fb7797f9f0_0_1506"/>
          <p:cNvSpPr/>
          <p:nvPr/>
        </p:nvSpPr>
        <p:spPr>
          <a:xfrm>
            <a:off x="7990713" y="4790313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3" name="Google Shape;1353;g3fb7797f9f0_0_1506"/>
          <p:cNvSpPr/>
          <p:nvPr/>
        </p:nvSpPr>
        <p:spPr>
          <a:xfrm>
            <a:off x="8779382" y="4801742"/>
            <a:ext cx="0" cy="264795"/>
          </a:xfrm>
          <a:custGeom>
            <a:avLst/>
            <a:gdLst/>
            <a:ahLst/>
            <a:cxnLst/>
            <a:rect l="l" t="t" r="r" b="b"/>
            <a:pathLst>
              <a:path w="120000" h="264795" extrusionOk="0">
                <a:moveTo>
                  <a:pt x="0" y="0"/>
                </a:moveTo>
                <a:lnTo>
                  <a:pt x="0" y="264375"/>
                </a:lnTo>
              </a:path>
            </a:pathLst>
          </a:custGeom>
          <a:noFill/>
          <a:ln w="9525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4" name="Google Shape;1354;g3fb7797f9f0_0_1506"/>
          <p:cNvGrpSpPr/>
          <p:nvPr/>
        </p:nvGrpSpPr>
        <p:grpSpPr>
          <a:xfrm>
            <a:off x="8103870" y="4861559"/>
            <a:ext cx="585343" cy="140983"/>
            <a:chOff x="8103870" y="4861559"/>
            <a:chExt cx="585343" cy="140983"/>
          </a:xfrm>
        </p:grpSpPr>
        <p:sp>
          <p:nvSpPr>
            <p:cNvPr id="1355" name="Google Shape;1355;g3fb7797f9f0_0_1506"/>
            <p:cNvSpPr/>
            <p:nvPr/>
          </p:nvSpPr>
          <p:spPr>
            <a:xfrm>
              <a:off x="8103870" y="4861559"/>
              <a:ext cx="346075" cy="139700"/>
            </a:xfrm>
            <a:custGeom>
              <a:avLst/>
              <a:gdLst/>
              <a:ahLst/>
              <a:cxnLst/>
              <a:rect l="l" t="t" r="r" b="b"/>
              <a:pathLst>
                <a:path w="346075" h="139700" extrusionOk="0">
                  <a:moveTo>
                    <a:pt x="63995" y="42557"/>
                  </a:moveTo>
                  <a:lnTo>
                    <a:pt x="59931" y="35814"/>
                  </a:lnTo>
                  <a:lnTo>
                    <a:pt x="43738" y="35814"/>
                  </a:lnTo>
                  <a:lnTo>
                    <a:pt x="38849" y="42443"/>
                  </a:lnTo>
                  <a:lnTo>
                    <a:pt x="38849" y="66967"/>
                  </a:lnTo>
                  <a:lnTo>
                    <a:pt x="43357" y="73152"/>
                  </a:lnTo>
                  <a:lnTo>
                    <a:pt x="51346" y="73152"/>
                  </a:lnTo>
                  <a:lnTo>
                    <a:pt x="59118" y="73152"/>
                  </a:lnTo>
                  <a:lnTo>
                    <a:pt x="63995" y="66852"/>
                  </a:lnTo>
                  <a:lnTo>
                    <a:pt x="63995" y="42557"/>
                  </a:lnTo>
                  <a:close/>
                </a:path>
                <a:path w="346075" h="139700" extrusionOk="0">
                  <a:moveTo>
                    <a:pt x="105156" y="6096"/>
                  </a:moveTo>
                  <a:lnTo>
                    <a:pt x="99110" y="0"/>
                  </a:lnTo>
                  <a:lnTo>
                    <a:pt x="82537" y="0"/>
                  </a:lnTo>
                  <a:lnTo>
                    <a:pt x="82537" y="61379"/>
                  </a:lnTo>
                  <a:lnTo>
                    <a:pt x="79400" y="85102"/>
                  </a:lnTo>
                  <a:lnTo>
                    <a:pt x="79311" y="85725"/>
                  </a:lnTo>
                  <a:lnTo>
                    <a:pt x="70446" y="103035"/>
                  </a:lnTo>
                  <a:lnTo>
                    <a:pt x="57086" y="113385"/>
                  </a:lnTo>
                  <a:lnTo>
                    <a:pt x="40424" y="116814"/>
                  </a:lnTo>
                  <a:lnTo>
                    <a:pt x="32359" y="116814"/>
                  </a:lnTo>
                  <a:lnTo>
                    <a:pt x="26746" y="114096"/>
                  </a:lnTo>
                  <a:lnTo>
                    <a:pt x="26746" y="112077"/>
                  </a:lnTo>
                  <a:lnTo>
                    <a:pt x="26911" y="111645"/>
                  </a:lnTo>
                  <a:lnTo>
                    <a:pt x="30124" y="101257"/>
                  </a:lnTo>
                  <a:lnTo>
                    <a:pt x="30784" y="100431"/>
                  </a:lnTo>
                  <a:lnTo>
                    <a:pt x="32524" y="100431"/>
                  </a:lnTo>
                  <a:lnTo>
                    <a:pt x="36169" y="102616"/>
                  </a:lnTo>
                  <a:lnTo>
                    <a:pt x="41084" y="102616"/>
                  </a:lnTo>
                  <a:lnTo>
                    <a:pt x="49212" y="100431"/>
                  </a:lnTo>
                  <a:lnTo>
                    <a:pt x="52070" y="99669"/>
                  </a:lnTo>
                  <a:lnTo>
                    <a:pt x="59029" y="92824"/>
                  </a:lnTo>
                  <a:lnTo>
                    <a:pt x="61810" y="87274"/>
                  </a:lnTo>
                  <a:lnTo>
                    <a:pt x="62903" y="85102"/>
                  </a:lnTo>
                  <a:lnTo>
                    <a:pt x="64503" y="79908"/>
                  </a:lnTo>
                  <a:lnTo>
                    <a:pt x="64617" y="79540"/>
                  </a:lnTo>
                  <a:lnTo>
                    <a:pt x="64338" y="79273"/>
                  </a:lnTo>
                  <a:lnTo>
                    <a:pt x="62217" y="81826"/>
                  </a:lnTo>
                  <a:lnTo>
                    <a:pt x="57861" y="87274"/>
                  </a:lnTo>
                  <a:lnTo>
                    <a:pt x="47726" y="87274"/>
                  </a:lnTo>
                  <a:lnTo>
                    <a:pt x="38176" y="85509"/>
                  </a:lnTo>
                  <a:lnTo>
                    <a:pt x="29972" y="79908"/>
                  </a:lnTo>
                  <a:lnTo>
                    <a:pt x="24218" y="70053"/>
                  </a:lnTo>
                  <a:lnTo>
                    <a:pt x="22059" y="55549"/>
                  </a:lnTo>
                  <a:lnTo>
                    <a:pt x="24193" y="41402"/>
                  </a:lnTo>
                  <a:lnTo>
                    <a:pt x="30187" y="30886"/>
                  </a:lnTo>
                  <a:lnTo>
                    <a:pt x="30276" y="30734"/>
                  </a:lnTo>
                  <a:lnTo>
                    <a:pt x="39827" y="24003"/>
                  </a:lnTo>
                  <a:lnTo>
                    <a:pt x="52362" y="21653"/>
                  </a:lnTo>
                  <a:lnTo>
                    <a:pt x="65112" y="24003"/>
                  </a:lnTo>
                  <a:lnTo>
                    <a:pt x="64617" y="24003"/>
                  </a:lnTo>
                  <a:lnTo>
                    <a:pt x="74002" y="30886"/>
                  </a:lnTo>
                  <a:lnTo>
                    <a:pt x="80276" y="43218"/>
                  </a:lnTo>
                  <a:lnTo>
                    <a:pt x="82537" y="61379"/>
                  </a:lnTo>
                  <a:lnTo>
                    <a:pt x="82537" y="0"/>
                  </a:lnTo>
                  <a:lnTo>
                    <a:pt x="6045" y="0"/>
                  </a:lnTo>
                  <a:lnTo>
                    <a:pt x="0" y="6096"/>
                  </a:lnTo>
                  <a:lnTo>
                    <a:pt x="63" y="133413"/>
                  </a:lnTo>
                  <a:lnTo>
                    <a:pt x="6045" y="139446"/>
                  </a:lnTo>
                  <a:lnTo>
                    <a:pt x="99047" y="139446"/>
                  </a:lnTo>
                  <a:lnTo>
                    <a:pt x="105156" y="133413"/>
                  </a:lnTo>
                  <a:lnTo>
                    <a:pt x="105156" y="116814"/>
                  </a:lnTo>
                  <a:lnTo>
                    <a:pt x="105156" y="21653"/>
                  </a:lnTo>
                  <a:lnTo>
                    <a:pt x="105156" y="6096"/>
                  </a:lnTo>
                  <a:close/>
                </a:path>
                <a:path w="346075" h="139700" extrusionOk="0">
                  <a:moveTo>
                    <a:pt x="225552" y="6096"/>
                  </a:moveTo>
                  <a:lnTo>
                    <a:pt x="219506" y="0"/>
                  </a:lnTo>
                  <a:lnTo>
                    <a:pt x="198907" y="0"/>
                  </a:lnTo>
                  <a:lnTo>
                    <a:pt x="198907" y="102336"/>
                  </a:lnTo>
                  <a:lnTo>
                    <a:pt x="198907" y="114096"/>
                  </a:lnTo>
                  <a:lnTo>
                    <a:pt x="198640" y="114528"/>
                  </a:lnTo>
                  <a:lnTo>
                    <a:pt x="153682" y="114528"/>
                  </a:lnTo>
                  <a:lnTo>
                    <a:pt x="153416" y="114096"/>
                  </a:lnTo>
                  <a:lnTo>
                    <a:pt x="153416" y="102336"/>
                  </a:lnTo>
                  <a:lnTo>
                    <a:pt x="153644" y="101955"/>
                  </a:lnTo>
                  <a:lnTo>
                    <a:pt x="169049" y="101955"/>
                  </a:lnTo>
                  <a:lnTo>
                    <a:pt x="169049" y="54190"/>
                  </a:lnTo>
                  <a:lnTo>
                    <a:pt x="169049" y="44399"/>
                  </a:lnTo>
                  <a:lnTo>
                    <a:pt x="154660" y="53378"/>
                  </a:lnTo>
                  <a:lnTo>
                    <a:pt x="154012" y="53759"/>
                  </a:lnTo>
                  <a:lnTo>
                    <a:pt x="153466" y="54190"/>
                  </a:lnTo>
                  <a:lnTo>
                    <a:pt x="151942" y="54190"/>
                  </a:lnTo>
                  <a:lnTo>
                    <a:pt x="151396" y="53378"/>
                  </a:lnTo>
                  <a:lnTo>
                    <a:pt x="147307" y="46355"/>
                  </a:lnTo>
                  <a:lnTo>
                    <a:pt x="146926" y="45808"/>
                  </a:lnTo>
                  <a:lnTo>
                    <a:pt x="146761" y="45262"/>
                  </a:lnTo>
                  <a:lnTo>
                    <a:pt x="146761" y="43802"/>
                  </a:lnTo>
                  <a:lnTo>
                    <a:pt x="147421" y="43141"/>
                  </a:lnTo>
                  <a:lnTo>
                    <a:pt x="174066" y="23990"/>
                  </a:lnTo>
                  <a:lnTo>
                    <a:pt x="185991" y="23990"/>
                  </a:lnTo>
                  <a:lnTo>
                    <a:pt x="186270" y="24536"/>
                  </a:lnTo>
                  <a:lnTo>
                    <a:pt x="186270" y="101955"/>
                  </a:lnTo>
                  <a:lnTo>
                    <a:pt x="198640" y="101955"/>
                  </a:lnTo>
                  <a:lnTo>
                    <a:pt x="198907" y="102336"/>
                  </a:lnTo>
                  <a:lnTo>
                    <a:pt x="198907" y="0"/>
                  </a:lnTo>
                  <a:lnTo>
                    <a:pt x="126492" y="0"/>
                  </a:lnTo>
                  <a:lnTo>
                    <a:pt x="120396" y="6096"/>
                  </a:lnTo>
                  <a:lnTo>
                    <a:pt x="120446" y="133400"/>
                  </a:lnTo>
                  <a:lnTo>
                    <a:pt x="126441" y="139446"/>
                  </a:lnTo>
                  <a:lnTo>
                    <a:pt x="219443" y="139446"/>
                  </a:lnTo>
                  <a:lnTo>
                    <a:pt x="225552" y="133400"/>
                  </a:lnTo>
                  <a:lnTo>
                    <a:pt x="225552" y="114528"/>
                  </a:lnTo>
                  <a:lnTo>
                    <a:pt x="225552" y="23990"/>
                  </a:lnTo>
                  <a:lnTo>
                    <a:pt x="225552" y="6096"/>
                  </a:lnTo>
                  <a:close/>
                </a:path>
                <a:path w="346075" h="139700" extrusionOk="0">
                  <a:moveTo>
                    <a:pt x="345935" y="6096"/>
                  </a:moveTo>
                  <a:lnTo>
                    <a:pt x="339839" y="0"/>
                  </a:lnTo>
                  <a:lnTo>
                    <a:pt x="319151" y="0"/>
                  </a:lnTo>
                  <a:lnTo>
                    <a:pt x="319151" y="102336"/>
                  </a:lnTo>
                  <a:lnTo>
                    <a:pt x="319100" y="114096"/>
                  </a:lnTo>
                  <a:lnTo>
                    <a:pt x="318820" y="114528"/>
                  </a:lnTo>
                  <a:lnTo>
                    <a:pt x="273545" y="114528"/>
                  </a:lnTo>
                  <a:lnTo>
                    <a:pt x="273278" y="114096"/>
                  </a:lnTo>
                  <a:lnTo>
                    <a:pt x="273278" y="102336"/>
                  </a:lnTo>
                  <a:lnTo>
                    <a:pt x="273519" y="101955"/>
                  </a:lnTo>
                  <a:lnTo>
                    <a:pt x="289026" y="101955"/>
                  </a:lnTo>
                  <a:lnTo>
                    <a:pt x="289026" y="54190"/>
                  </a:lnTo>
                  <a:lnTo>
                    <a:pt x="289026" y="44399"/>
                  </a:lnTo>
                  <a:lnTo>
                    <a:pt x="274535" y="53378"/>
                  </a:lnTo>
                  <a:lnTo>
                    <a:pt x="273875" y="53759"/>
                  </a:lnTo>
                  <a:lnTo>
                    <a:pt x="273329" y="54190"/>
                  </a:lnTo>
                  <a:lnTo>
                    <a:pt x="271792" y="54190"/>
                  </a:lnTo>
                  <a:lnTo>
                    <a:pt x="271246" y="53378"/>
                  </a:lnTo>
                  <a:lnTo>
                    <a:pt x="267131" y="46355"/>
                  </a:lnTo>
                  <a:lnTo>
                    <a:pt x="266750" y="45808"/>
                  </a:lnTo>
                  <a:lnTo>
                    <a:pt x="266585" y="45262"/>
                  </a:lnTo>
                  <a:lnTo>
                    <a:pt x="266585" y="43802"/>
                  </a:lnTo>
                  <a:lnTo>
                    <a:pt x="267233" y="43141"/>
                  </a:lnTo>
                  <a:lnTo>
                    <a:pt x="294068" y="23990"/>
                  </a:lnTo>
                  <a:lnTo>
                    <a:pt x="306146" y="23990"/>
                  </a:lnTo>
                  <a:lnTo>
                    <a:pt x="306425" y="24536"/>
                  </a:lnTo>
                  <a:lnTo>
                    <a:pt x="306425" y="101955"/>
                  </a:lnTo>
                  <a:lnTo>
                    <a:pt x="318884" y="101955"/>
                  </a:lnTo>
                  <a:lnTo>
                    <a:pt x="319151" y="102336"/>
                  </a:lnTo>
                  <a:lnTo>
                    <a:pt x="319151" y="0"/>
                  </a:lnTo>
                  <a:lnTo>
                    <a:pt x="246164" y="0"/>
                  </a:lnTo>
                  <a:lnTo>
                    <a:pt x="240017" y="6096"/>
                  </a:lnTo>
                  <a:lnTo>
                    <a:pt x="240068" y="133400"/>
                  </a:lnTo>
                  <a:lnTo>
                    <a:pt x="246113" y="139446"/>
                  </a:lnTo>
                  <a:lnTo>
                    <a:pt x="339788" y="139446"/>
                  </a:lnTo>
                  <a:lnTo>
                    <a:pt x="345935" y="133400"/>
                  </a:lnTo>
                  <a:lnTo>
                    <a:pt x="345935" y="114528"/>
                  </a:lnTo>
                  <a:lnTo>
                    <a:pt x="345935" y="23990"/>
                  </a:lnTo>
                  <a:lnTo>
                    <a:pt x="345935" y="6096"/>
                  </a:lnTo>
                  <a:close/>
                </a:path>
              </a:pathLst>
            </a:custGeom>
            <a:solidFill>
              <a:srgbClr val="0060A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g3fb7797f9f0_0_1506"/>
            <p:cNvSpPr/>
            <p:nvPr/>
          </p:nvSpPr>
          <p:spPr>
            <a:xfrm>
              <a:off x="8465060" y="4944617"/>
              <a:ext cx="32384" cy="33654"/>
            </a:xfrm>
            <a:custGeom>
              <a:avLst/>
              <a:gdLst/>
              <a:ahLst/>
              <a:cxnLst/>
              <a:rect l="l" t="t" r="r" b="b"/>
              <a:pathLst>
                <a:path w="32384" h="33654" extrusionOk="0">
                  <a:moveTo>
                    <a:pt x="24752" y="0"/>
                  </a:moveTo>
                  <a:lnTo>
                    <a:pt x="15836" y="0"/>
                  </a:lnTo>
                  <a:lnTo>
                    <a:pt x="7073" y="0"/>
                  </a:lnTo>
                  <a:lnTo>
                    <a:pt x="0" y="7251"/>
                  </a:lnTo>
                  <a:lnTo>
                    <a:pt x="0" y="25895"/>
                  </a:lnTo>
                  <a:lnTo>
                    <a:pt x="7289" y="33528"/>
                  </a:lnTo>
                  <a:lnTo>
                    <a:pt x="24701" y="33528"/>
                  </a:lnTo>
                  <a:lnTo>
                    <a:pt x="32003" y="25730"/>
                  </a:lnTo>
                  <a:lnTo>
                    <a:pt x="32003" y="7416"/>
                  </a:lnTo>
                  <a:lnTo>
                    <a:pt x="24752" y="0"/>
                  </a:lnTo>
                  <a:close/>
                </a:path>
              </a:pathLst>
            </a:custGeom>
            <a:solidFill>
              <a:srgbClr val="DB063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g3fb7797f9f0_0_1506"/>
            <p:cNvSpPr/>
            <p:nvPr/>
          </p:nvSpPr>
          <p:spPr>
            <a:xfrm>
              <a:off x="8510143" y="4903482"/>
              <a:ext cx="179070" cy="99060"/>
            </a:xfrm>
            <a:custGeom>
              <a:avLst/>
              <a:gdLst/>
              <a:ahLst/>
              <a:cxnLst/>
              <a:rect l="l" t="t" r="r" b="b"/>
              <a:pathLst>
                <a:path w="179070" h="99060" extrusionOk="0">
                  <a:moveTo>
                    <a:pt x="58547" y="8458"/>
                  </a:moveTo>
                  <a:lnTo>
                    <a:pt x="55295" y="4800"/>
                  </a:lnTo>
                  <a:lnTo>
                    <a:pt x="52527" y="1689"/>
                  </a:lnTo>
                  <a:lnTo>
                    <a:pt x="51600" y="2336"/>
                  </a:lnTo>
                  <a:lnTo>
                    <a:pt x="49441" y="3924"/>
                  </a:lnTo>
                  <a:lnTo>
                    <a:pt x="47040" y="4800"/>
                  </a:lnTo>
                  <a:lnTo>
                    <a:pt x="41478" y="4800"/>
                  </a:lnTo>
                  <a:lnTo>
                    <a:pt x="39458" y="4470"/>
                  </a:lnTo>
                  <a:lnTo>
                    <a:pt x="35915" y="3187"/>
                  </a:lnTo>
                  <a:lnTo>
                    <a:pt x="35915" y="14516"/>
                  </a:lnTo>
                  <a:lnTo>
                    <a:pt x="35915" y="33502"/>
                  </a:lnTo>
                  <a:lnTo>
                    <a:pt x="32537" y="38201"/>
                  </a:lnTo>
                  <a:lnTo>
                    <a:pt x="16497" y="38201"/>
                  </a:lnTo>
                  <a:lnTo>
                    <a:pt x="12357" y="33502"/>
                  </a:lnTo>
                  <a:lnTo>
                    <a:pt x="12357" y="14681"/>
                  </a:lnTo>
                  <a:lnTo>
                    <a:pt x="16395" y="10147"/>
                  </a:lnTo>
                  <a:lnTo>
                    <a:pt x="32639" y="10147"/>
                  </a:lnTo>
                  <a:lnTo>
                    <a:pt x="35915" y="14516"/>
                  </a:lnTo>
                  <a:lnTo>
                    <a:pt x="35915" y="3187"/>
                  </a:lnTo>
                  <a:lnTo>
                    <a:pt x="33616" y="2336"/>
                  </a:lnTo>
                  <a:lnTo>
                    <a:pt x="31115" y="1308"/>
                  </a:lnTo>
                  <a:lnTo>
                    <a:pt x="27673" y="762"/>
                  </a:lnTo>
                  <a:lnTo>
                    <a:pt x="24511" y="762"/>
                  </a:lnTo>
                  <a:lnTo>
                    <a:pt x="15049" y="2476"/>
                  </a:lnTo>
                  <a:lnTo>
                    <a:pt x="7696" y="7327"/>
                  </a:lnTo>
                  <a:lnTo>
                    <a:pt x="3136" y="14516"/>
                  </a:lnTo>
                  <a:lnTo>
                    <a:pt x="3035" y="14681"/>
                  </a:lnTo>
                  <a:lnTo>
                    <a:pt x="2921" y="14846"/>
                  </a:lnTo>
                  <a:lnTo>
                    <a:pt x="1231" y="24561"/>
                  </a:lnTo>
                  <a:lnTo>
                    <a:pt x="1231" y="33947"/>
                  </a:lnTo>
                  <a:lnTo>
                    <a:pt x="6908" y="42024"/>
                  </a:lnTo>
                  <a:lnTo>
                    <a:pt x="15405" y="44970"/>
                  </a:lnTo>
                  <a:lnTo>
                    <a:pt x="6959" y="48031"/>
                  </a:lnTo>
                  <a:lnTo>
                    <a:pt x="4013" y="51295"/>
                  </a:lnTo>
                  <a:lnTo>
                    <a:pt x="4013" y="63360"/>
                  </a:lnTo>
                  <a:lnTo>
                    <a:pt x="8432" y="67183"/>
                  </a:lnTo>
                  <a:lnTo>
                    <a:pt x="17919" y="67183"/>
                  </a:lnTo>
                  <a:lnTo>
                    <a:pt x="23152" y="66916"/>
                  </a:lnTo>
                  <a:lnTo>
                    <a:pt x="31877" y="66916"/>
                  </a:lnTo>
                  <a:lnTo>
                    <a:pt x="35699" y="67729"/>
                  </a:lnTo>
                  <a:lnTo>
                    <a:pt x="40386" y="71335"/>
                  </a:lnTo>
                  <a:lnTo>
                    <a:pt x="41529" y="74282"/>
                  </a:lnTo>
                  <a:lnTo>
                    <a:pt x="41529" y="81051"/>
                  </a:lnTo>
                  <a:lnTo>
                    <a:pt x="41033" y="83172"/>
                  </a:lnTo>
                  <a:lnTo>
                    <a:pt x="39789" y="85026"/>
                  </a:lnTo>
                  <a:lnTo>
                    <a:pt x="37490" y="88747"/>
                  </a:lnTo>
                  <a:lnTo>
                    <a:pt x="33299" y="90436"/>
                  </a:lnTo>
                  <a:lnTo>
                    <a:pt x="21132" y="90436"/>
                  </a:lnTo>
                  <a:lnTo>
                    <a:pt x="16446" y="89128"/>
                  </a:lnTo>
                  <a:lnTo>
                    <a:pt x="13398" y="87160"/>
                  </a:lnTo>
                  <a:lnTo>
                    <a:pt x="11150" y="85636"/>
                  </a:lnTo>
                  <a:lnTo>
                    <a:pt x="9740" y="82626"/>
                  </a:lnTo>
                  <a:lnTo>
                    <a:pt x="9740" y="77444"/>
                  </a:lnTo>
                  <a:lnTo>
                    <a:pt x="10223" y="75311"/>
                  </a:lnTo>
                  <a:lnTo>
                    <a:pt x="10998" y="73736"/>
                  </a:lnTo>
                  <a:lnTo>
                    <a:pt x="11480" y="72580"/>
                  </a:lnTo>
                  <a:lnTo>
                    <a:pt x="1117" y="73571"/>
                  </a:lnTo>
                  <a:lnTo>
                    <a:pt x="254" y="76403"/>
                  </a:lnTo>
                  <a:lnTo>
                    <a:pt x="63" y="77444"/>
                  </a:lnTo>
                  <a:lnTo>
                    <a:pt x="0" y="85636"/>
                  </a:lnTo>
                  <a:lnTo>
                    <a:pt x="1181" y="88747"/>
                  </a:lnTo>
                  <a:lnTo>
                    <a:pt x="1384" y="89128"/>
                  </a:lnTo>
                  <a:lnTo>
                    <a:pt x="4178" y="92125"/>
                  </a:lnTo>
                  <a:lnTo>
                    <a:pt x="8267" y="96380"/>
                  </a:lnTo>
                  <a:lnTo>
                    <a:pt x="15468" y="99060"/>
                  </a:lnTo>
                  <a:lnTo>
                    <a:pt x="33566" y="99060"/>
                  </a:lnTo>
                  <a:lnTo>
                    <a:pt x="38252" y="98082"/>
                  </a:lnTo>
                  <a:lnTo>
                    <a:pt x="48729" y="92405"/>
                  </a:lnTo>
                  <a:lnTo>
                    <a:pt x="49758" y="90436"/>
                  </a:lnTo>
                  <a:lnTo>
                    <a:pt x="52273" y="85636"/>
                  </a:lnTo>
                  <a:lnTo>
                    <a:pt x="52273" y="70726"/>
                  </a:lnTo>
                  <a:lnTo>
                    <a:pt x="50787" y="67183"/>
                  </a:lnTo>
                  <a:lnTo>
                    <a:pt x="50685" y="66916"/>
                  </a:lnTo>
                  <a:lnTo>
                    <a:pt x="50203" y="65760"/>
                  </a:lnTo>
                  <a:lnTo>
                    <a:pt x="41478" y="58940"/>
                  </a:lnTo>
                  <a:lnTo>
                    <a:pt x="37439" y="57962"/>
                  </a:lnTo>
                  <a:lnTo>
                    <a:pt x="16776" y="57962"/>
                  </a:lnTo>
                  <a:lnTo>
                    <a:pt x="14859" y="56705"/>
                  </a:lnTo>
                  <a:lnTo>
                    <a:pt x="14859" y="52171"/>
                  </a:lnTo>
                  <a:lnTo>
                    <a:pt x="18021" y="49771"/>
                  </a:lnTo>
                  <a:lnTo>
                    <a:pt x="24841" y="46939"/>
                  </a:lnTo>
                  <a:lnTo>
                    <a:pt x="26263" y="46393"/>
                  </a:lnTo>
                  <a:lnTo>
                    <a:pt x="32258" y="46393"/>
                  </a:lnTo>
                  <a:lnTo>
                    <a:pt x="37439" y="44424"/>
                  </a:lnTo>
                  <a:lnTo>
                    <a:pt x="40601" y="41313"/>
                  </a:lnTo>
                  <a:lnTo>
                    <a:pt x="43891" y="38201"/>
                  </a:lnTo>
                  <a:lnTo>
                    <a:pt x="44640" y="37490"/>
                  </a:lnTo>
                  <a:lnTo>
                    <a:pt x="47421" y="30391"/>
                  </a:lnTo>
                  <a:lnTo>
                    <a:pt x="47421" y="19367"/>
                  </a:lnTo>
                  <a:lnTo>
                    <a:pt x="46113" y="15392"/>
                  </a:lnTo>
                  <a:lnTo>
                    <a:pt x="43599" y="11836"/>
                  </a:lnTo>
                  <a:lnTo>
                    <a:pt x="45237" y="12547"/>
                  </a:lnTo>
                  <a:lnTo>
                    <a:pt x="45783" y="12712"/>
                  </a:lnTo>
                  <a:lnTo>
                    <a:pt x="51727" y="12712"/>
                  </a:lnTo>
                  <a:lnTo>
                    <a:pt x="53949" y="11836"/>
                  </a:lnTo>
                  <a:lnTo>
                    <a:pt x="54622" y="11569"/>
                  </a:lnTo>
                  <a:lnTo>
                    <a:pt x="56413" y="10147"/>
                  </a:lnTo>
                  <a:lnTo>
                    <a:pt x="58547" y="8458"/>
                  </a:lnTo>
                  <a:close/>
                </a:path>
                <a:path w="179070" h="99060" extrusionOk="0">
                  <a:moveTo>
                    <a:pt x="117970" y="38620"/>
                  </a:moveTo>
                  <a:lnTo>
                    <a:pt x="106730" y="4508"/>
                  </a:lnTo>
                  <a:lnTo>
                    <a:pt x="106730" y="29489"/>
                  </a:lnTo>
                  <a:lnTo>
                    <a:pt x="106730" y="46393"/>
                  </a:lnTo>
                  <a:lnTo>
                    <a:pt x="106248" y="50380"/>
                  </a:lnTo>
                  <a:lnTo>
                    <a:pt x="104825" y="54762"/>
                  </a:lnTo>
                  <a:lnTo>
                    <a:pt x="102654" y="61595"/>
                  </a:lnTo>
                  <a:lnTo>
                    <a:pt x="97764" y="65430"/>
                  </a:lnTo>
                  <a:lnTo>
                    <a:pt x="85763" y="65430"/>
                  </a:lnTo>
                  <a:lnTo>
                    <a:pt x="80708" y="62585"/>
                  </a:lnTo>
                  <a:lnTo>
                    <a:pt x="76047" y="53886"/>
                  </a:lnTo>
                  <a:lnTo>
                    <a:pt x="74523" y="45135"/>
                  </a:lnTo>
                  <a:lnTo>
                    <a:pt x="74523" y="26809"/>
                  </a:lnTo>
                  <a:lnTo>
                    <a:pt x="75501" y="21412"/>
                  </a:lnTo>
                  <a:lnTo>
                    <a:pt x="75552" y="21120"/>
                  </a:lnTo>
                  <a:lnTo>
                    <a:pt x="77558" y="16738"/>
                  </a:lnTo>
                  <a:lnTo>
                    <a:pt x="79768" y="12357"/>
                  </a:lnTo>
                  <a:lnTo>
                    <a:pt x="79844" y="12204"/>
                  </a:lnTo>
                  <a:lnTo>
                    <a:pt x="84899" y="9080"/>
                  </a:lnTo>
                  <a:lnTo>
                    <a:pt x="95656" y="9080"/>
                  </a:lnTo>
                  <a:lnTo>
                    <a:pt x="101193" y="11925"/>
                  </a:lnTo>
                  <a:lnTo>
                    <a:pt x="103847" y="18161"/>
                  </a:lnTo>
                  <a:lnTo>
                    <a:pt x="105867" y="22809"/>
                  </a:lnTo>
                  <a:lnTo>
                    <a:pt x="106730" y="29489"/>
                  </a:lnTo>
                  <a:lnTo>
                    <a:pt x="106730" y="4508"/>
                  </a:lnTo>
                  <a:lnTo>
                    <a:pt x="101079" y="0"/>
                  </a:lnTo>
                  <a:lnTo>
                    <a:pt x="90601" y="0"/>
                  </a:lnTo>
                  <a:lnTo>
                    <a:pt x="79463" y="2501"/>
                  </a:lnTo>
                  <a:lnTo>
                    <a:pt x="71043" y="9766"/>
                  </a:lnTo>
                  <a:lnTo>
                    <a:pt x="65722" y="21412"/>
                  </a:lnTo>
                  <a:lnTo>
                    <a:pt x="63868" y="37033"/>
                  </a:lnTo>
                  <a:lnTo>
                    <a:pt x="65747" y="52743"/>
                  </a:lnTo>
                  <a:lnTo>
                    <a:pt x="71132" y="64592"/>
                  </a:lnTo>
                  <a:lnTo>
                    <a:pt x="79667" y="72072"/>
                  </a:lnTo>
                  <a:lnTo>
                    <a:pt x="90982" y="74676"/>
                  </a:lnTo>
                  <a:lnTo>
                    <a:pt x="98044" y="74676"/>
                  </a:lnTo>
                  <a:lnTo>
                    <a:pt x="117411" y="48044"/>
                  </a:lnTo>
                  <a:lnTo>
                    <a:pt x="117970" y="38620"/>
                  </a:lnTo>
                  <a:close/>
                </a:path>
                <a:path w="179070" h="99060" extrusionOk="0">
                  <a:moveTo>
                    <a:pt x="178943" y="1968"/>
                  </a:moveTo>
                  <a:lnTo>
                    <a:pt x="168351" y="2133"/>
                  </a:lnTo>
                  <a:lnTo>
                    <a:pt x="153962" y="48780"/>
                  </a:lnTo>
                  <a:lnTo>
                    <a:pt x="151650" y="56591"/>
                  </a:lnTo>
                  <a:lnTo>
                    <a:pt x="150888" y="60693"/>
                  </a:lnTo>
                  <a:lnTo>
                    <a:pt x="150609" y="60693"/>
                  </a:lnTo>
                  <a:lnTo>
                    <a:pt x="149948" y="57581"/>
                  </a:lnTo>
                  <a:lnTo>
                    <a:pt x="147535" y="48615"/>
                  </a:lnTo>
                  <a:lnTo>
                    <a:pt x="132765" y="0"/>
                  </a:lnTo>
                  <a:lnTo>
                    <a:pt x="122555" y="2400"/>
                  </a:lnTo>
                  <a:lnTo>
                    <a:pt x="145402" y="73152"/>
                  </a:lnTo>
                  <a:lnTo>
                    <a:pt x="155219" y="73152"/>
                  </a:lnTo>
                  <a:lnTo>
                    <a:pt x="178943" y="1968"/>
                  </a:ln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8" name="Google Shape;1358;g3fb7797f9f0_0_1506"/>
          <p:cNvSpPr txBox="1">
            <a:spLocks noGrp="1"/>
          </p:cNvSpPr>
          <p:nvPr>
            <p:ph type="sldNum" idx="12"/>
          </p:nvPr>
        </p:nvSpPr>
        <p:spPr>
          <a:xfrm>
            <a:off x="8855743" y="4852411"/>
            <a:ext cx="216600" cy="1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38735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  <p:sp>
        <p:nvSpPr>
          <p:cNvPr id="1359" name="Google Shape;1359;g3fb7797f9f0_0_1506"/>
          <p:cNvSpPr txBox="1">
            <a:spLocks noGrp="1"/>
          </p:cNvSpPr>
          <p:nvPr>
            <p:ph type="ctrTitle"/>
          </p:nvPr>
        </p:nvSpPr>
        <p:spPr>
          <a:xfrm>
            <a:off x="410084" y="369405"/>
            <a:ext cx="868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>
                <a:solidFill>
                  <a:srgbClr val="003766"/>
                </a:solidFill>
              </a:rPr>
              <a:t>HOW NHTSA IS SUPPORTING PREHOSPITAL BLOOD </a:t>
            </a:r>
            <a:endParaRPr sz="2400">
              <a:solidFill>
                <a:srgbClr val="003766"/>
              </a:solidFill>
            </a:endParaRPr>
          </a:p>
        </p:txBody>
      </p:sp>
      <p:sp>
        <p:nvSpPr>
          <p:cNvPr id="1360" name="Google Shape;1360;g3fb7797f9f0_0_1506" descr="Progress/Growth circle icon"/>
          <p:cNvSpPr/>
          <p:nvPr/>
        </p:nvSpPr>
        <p:spPr>
          <a:xfrm>
            <a:off x="545518" y="1155505"/>
            <a:ext cx="523847" cy="523858"/>
          </a:xfrm>
          <a:custGeom>
            <a:avLst/>
            <a:gdLst/>
            <a:ahLst/>
            <a:cxnLst/>
            <a:rect l="l" t="t" r="r" b="b"/>
            <a:pathLst>
              <a:path w="144" h="144" extrusionOk="0">
                <a:moveTo>
                  <a:pt x="72" y="0"/>
                </a:moveTo>
                <a:cubicBezTo>
                  <a:pt x="33" y="0"/>
                  <a:pt x="0" y="33"/>
                  <a:pt x="0" y="72"/>
                </a:cubicBezTo>
                <a:cubicBezTo>
                  <a:pt x="0" y="112"/>
                  <a:pt x="33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3"/>
                  <a:pt x="112" y="0"/>
                  <a:pt x="72" y="0"/>
                </a:cubicBezTo>
                <a:close/>
                <a:moveTo>
                  <a:pt x="57" y="65"/>
                </a:moveTo>
                <a:cubicBezTo>
                  <a:pt x="78" y="65"/>
                  <a:pt x="78" y="65"/>
                  <a:pt x="78" y="65"/>
                </a:cubicBezTo>
                <a:cubicBezTo>
                  <a:pt x="78" y="97"/>
                  <a:pt x="78" y="97"/>
                  <a:pt x="78" y="97"/>
                </a:cubicBezTo>
                <a:cubicBezTo>
                  <a:pt x="57" y="97"/>
                  <a:pt x="57" y="97"/>
                  <a:pt x="57" y="97"/>
                </a:cubicBezTo>
                <a:lnTo>
                  <a:pt x="57" y="65"/>
                </a:lnTo>
                <a:close/>
                <a:moveTo>
                  <a:pt x="30" y="81"/>
                </a:moveTo>
                <a:cubicBezTo>
                  <a:pt x="50" y="81"/>
                  <a:pt x="50" y="81"/>
                  <a:pt x="50" y="81"/>
                </a:cubicBezTo>
                <a:cubicBezTo>
                  <a:pt x="50" y="97"/>
                  <a:pt x="50" y="97"/>
                  <a:pt x="50" y="97"/>
                </a:cubicBezTo>
                <a:cubicBezTo>
                  <a:pt x="30" y="97"/>
                  <a:pt x="30" y="97"/>
                  <a:pt x="30" y="97"/>
                </a:cubicBezTo>
                <a:lnTo>
                  <a:pt x="30" y="81"/>
                </a:lnTo>
                <a:close/>
                <a:moveTo>
                  <a:pt x="105" y="110"/>
                </a:moveTo>
                <a:cubicBezTo>
                  <a:pt x="30" y="110"/>
                  <a:pt x="30" y="110"/>
                  <a:pt x="30" y="110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105" y="102"/>
                  <a:pt x="105" y="102"/>
                  <a:pt x="105" y="102"/>
                </a:cubicBezTo>
                <a:lnTo>
                  <a:pt x="105" y="110"/>
                </a:lnTo>
                <a:close/>
                <a:moveTo>
                  <a:pt x="105" y="59"/>
                </a:moveTo>
                <a:cubicBezTo>
                  <a:pt x="105" y="97"/>
                  <a:pt x="105" y="97"/>
                  <a:pt x="105" y="97"/>
                </a:cubicBezTo>
                <a:cubicBezTo>
                  <a:pt x="85" y="97"/>
                  <a:pt x="85" y="97"/>
                  <a:pt x="85" y="97"/>
                </a:cubicBezTo>
                <a:cubicBezTo>
                  <a:pt x="85" y="59"/>
                  <a:pt x="85" y="59"/>
                  <a:pt x="8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95" y="35"/>
                  <a:pt x="95" y="35"/>
                  <a:pt x="95" y="35"/>
                </a:cubicBezTo>
                <a:cubicBezTo>
                  <a:pt x="115" y="59"/>
                  <a:pt x="115" y="59"/>
                  <a:pt x="115" y="59"/>
                </a:cubicBezTo>
                <a:lnTo>
                  <a:pt x="105" y="59"/>
                </a:lnTo>
                <a:close/>
              </a:path>
            </a:pathLst>
          </a:custGeom>
          <a:solidFill>
            <a:srgbClr val="1F497D"/>
          </a:solidFill>
          <a:ln>
            <a:noFill/>
          </a:ln>
        </p:spPr>
        <p:txBody>
          <a:bodyPr spcFirstLastPara="1" wrap="square" lIns="57200" tIns="28575" rIns="57200" bIns="2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76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1" name="Google Shape;1361;g3fb7797f9f0_0_1506" descr="Discussion/Meeting circle icon"/>
          <p:cNvSpPr/>
          <p:nvPr/>
        </p:nvSpPr>
        <p:spPr>
          <a:xfrm>
            <a:off x="545895" y="2548330"/>
            <a:ext cx="523074" cy="523086"/>
          </a:xfrm>
          <a:custGeom>
            <a:avLst/>
            <a:gdLst/>
            <a:ahLst/>
            <a:cxnLst/>
            <a:rect l="l" t="t" r="r" b="b"/>
            <a:pathLst>
              <a:path w="144" h="144" extrusionOk="0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1"/>
                  <a:pt x="32" y="144"/>
                  <a:pt x="72" y="144"/>
                </a:cubicBezTo>
                <a:cubicBezTo>
                  <a:pt x="112" y="144"/>
                  <a:pt x="144" y="111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70" y="116"/>
                </a:move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6"/>
                  <a:pt x="62" y="119"/>
                  <a:pt x="50" y="119"/>
                </a:cubicBezTo>
                <a:cubicBezTo>
                  <a:pt x="45" y="119"/>
                  <a:pt x="38" y="118"/>
                  <a:pt x="29" y="116"/>
                </a:cubicBezTo>
                <a:cubicBezTo>
                  <a:pt x="29" y="115"/>
                  <a:pt x="29" y="115"/>
                  <a:pt x="29" y="115"/>
                </a:cubicBezTo>
                <a:cubicBezTo>
                  <a:pt x="29" y="115"/>
                  <a:pt x="29" y="115"/>
                  <a:pt x="29" y="115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29" y="94"/>
                  <a:pt x="36" y="87"/>
                  <a:pt x="44" y="87"/>
                </a:cubicBezTo>
                <a:cubicBezTo>
                  <a:pt x="55" y="87"/>
                  <a:pt x="55" y="87"/>
                  <a:pt x="55" y="87"/>
                </a:cubicBezTo>
                <a:cubicBezTo>
                  <a:pt x="63" y="88"/>
                  <a:pt x="70" y="95"/>
                  <a:pt x="70" y="103"/>
                </a:cubicBezTo>
                <a:lnTo>
                  <a:pt x="70" y="116"/>
                </a:lnTo>
                <a:close/>
                <a:moveTo>
                  <a:pt x="37" y="72"/>
                </a:moveTo>
                <a:cubicBezTo>
                  <a:pt x="38" y="66"/>
                  <a:pt x="43" y="60"/>
                  <a:pt x="50" y="60"/>
                </a:cubicBezTo>
                <a:cubicBezTo>
                  <a:pt x="56" y="60"/>
                  <a:pt x="62" y="66"/>
                  <a:pt x="62" y="73"/>
                </a:cubicBezTo>
                <a:cubicBezTo>
                  <a:pt x="62" y="79"/>
                  <a:pt x="56" y="85"/>
                  <a:pt x="49" y="85"/>
                </a:cubicBezTo>
                <a:cubicBezTo>
                  <a:pt x="43" y="84"/>
                  <a:pt x="37" y="79"/>
                  <a:pt x="37" y="72"/>
                </a:cubicBezTo>
                <a:close/>
                <a:moveTo>
                  <a:pt x="55" y="55"/>
                </a:moveTo>
                <a:cubicBezTo>
                  <a:pt x="52" y="55"/>
                  <a:pt x="49" y="54"/>
                  <a:pt x="47" y="53"/>
                </a:cubicBezTo>
                <a:cubicBezTo>
                  <a:pt x="45" y="55"/>
                  <a:pt x="41" y="57"/>
                  <a:pt x="36" y="57"/>
                </a:cubicBezTo>
                <a:cubicBezTo>
                  <a:pt x="36" y="57"/>
                  <a:pt x="36" y="57"/>
                  <a:pt x="36" y="57"/>
                </a:cubicBezTo>
                <a:cubicBezTo>
                  <a:pt x="36" y="56"/>
                  <a:pt x="36" y="56"/>
                  <a:pt x="36" y="56"/>
                </a:cubicBezTo>
                <a:cubicBezTo>
                  <a:pt x="36" y="56"/>
                  <a:pt x="39" y="53"/>
                  <a:pt x="40" y="49"/>
                </a:cubicBezTo>
                <a:cubicBezTo>
                  <a:pt x="37" y="46"/>
                  <a:pt x="36" y="43"/>
                  <a:pt x="36" y="39"/>
                </a:cubicBezTo>
                <a:cubicBezTo>
                  <a:pt x="36" y="31"/>
                  <a:pt x="44" y="24"/>
                  <a:pt x="55" y="24"/>
                </a:cubicBezTo>
                <a:cubicBezTo>
                  <a:pt x="65" y="24"/>
                  <a:pt x="74" y="31"/>
                  <a:pt x="74" y="39"/>
                </a:cubicBezTo>
                <a:cubicBezTo>
                  <a:pt x="74" y="48"/>
                  <a:pt x="65" y="55"/>
                  <a:pt x="55" y="55"/>
                </a:cubicBezTo>
                <a:close/>
                <a:moveTo>
                  <a:pt x="78" y="39"/>
                </a:moveTo>
                <a:cubicBezTo>
                  <a:pt x="78" y="35"/>
                  <a:pt x="76" y="31"/>
                  <a:pt x="73" y="28"/>
                </a:cubicBezTo>
                <a:cubicBezTo>
                  <a:pt x="77" y="26"/>
                  <a:pt x="81" y="24"/>
                  <a:pt x="87" y="24"/>
                </a:cubicBezTo>
                <a:cubicBezTo>
                  <a:pt x="97" y="24"/>
                  <a:pt x="106" y="31"/>
                  <a:pt x="106" y="39"/>
                </a:cubicBezTo>
                <a:cubicBezTo>
                  <a:pt x="106" y="43"/>
                  <a:pt x="104" y="46"/>
                  <a:pt x="101" y="49"/>
                </a:cubicBezTo>
                <a:cubicBezTo>
                  <a:pt x="102" y="53"/>
                  <a:pt x="105" y="56"/>
                  <a:pt x="105" y="56"/>
                </a:cubicBezTo>
                <a:cubicBezTo>
                  <a:pt x="106" y="56"/>
                  <a:pt x="106" y="56"/>
                  <a:pt x="105" y="57"/>
                </a:cubicBezTo>
                <a:cubicBezTo>
                  <a:pt x="105" y="57"/>
                  <a:pt x="105" y="57"/>
                  <a:pt x="105" y="57"/>
                </a:cubicBezTo>
                <a:cubicBezTo>
                  <a:pt x="100" y="57"/>
                  <a:pt x="96" y="55"/>
                  <a:pt x="95" y="53"/>
                </a:cubicBezTo>
                <a:cubicBezTo>
                  <a:pt x="92" y="54"/>
                  <a:pt x="89" y="55"/>
                  <a:pt x="87" y="55"/>
                </a:cubicBezTo>
                <a:cubicBezTo>
                  <a:pt x="81" y="55"/>
                  <a:pt x="77" y="53"/>
                  <a:pt x="73" y="50"/>
                </a:cubicBezTo>
                <a:cubicBezTo>
                  <a:pt x="76" y="47"/>
                  <a:pt x="78" y="43"/>
                  <a:pt x="78" y="39"/>
                </a:cubicBezTo>
                <a:close/>
                <a:moveTo>
                  <a:pt x="107" y="73"/>
                </a:moveTo>
                <a:cubicBezTo>
                  <a:pt x="107" y="79"/>
                  <a:pt x="102" y="85"/>
                  <a:pt x="95" y="85"/>
                </a:cubicBezTo>
                <a:cubicBezTo>
                  <a:pt x="88" y="84"/>
                  <a:pt x="83" y="79"/>
                  <a:pt x="83" y="72"/>
                </a:cubicBezTo>
                <a:cubicBezTo>
                  <a:pt x="83" y="66"/>
                  <a:pt x="88" y="60"/>
                  <a:pt x="95" y="60"/>
                </a:cubicBezTo>
                <a:cubicBezTo>
                  <a:pt x="102" y="60"/>
                  <a:pt x="107" y="66"/>
                  <a:pt x="107" y="73"/>
                </a:cubicBezTo>
                <a:close/>
                <a:moveTo>
                  <a:pt x="115" y="116"/>
                </a:moveTo>
                <a:cubicBezTo>
                  <a:pt x="115" y="116"/>
                  <a:pt x="115" y="116"/>
                  <a:pt x="115" y="116"/>
                </a:cubicBezTo>
                <a:cubicBezTo>
                  <a:pt x="114" y="116"/>
                  <a:pt x="114" y="116"/>
                  <a:pt x="114" y="116"/>
                </a:cubicBezTo>
                <a:cubicBezTo>
                  <a:pt x="114" y="116"/>
                  <a:pt x="107" y="119"/>
                  <a:pt x="96" y="119"/>
                </a:cubicBezTo>
                <a:cubicBezTo>
                  <a:pt x="90" y="119"/>
                  <a:pt x="83" y="118"/>
                  <a:pt x="75" y="116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74" y="103"/>
                  <a:pt x="74" y="103"/>
                  <a:pt x="74" y="103"/>
                </a:cubicBezTo>
                <a:cubicBezTo>
                  <a:pt x="74" y="94"/>
                  <a:pt x="81" y="87"/>
                  <a:pt x="90" y="87"/>
                </a:cubicBezTo>
                <a:cubicBezTo>
                  <a:pt x="100" y="87"/>
                  <a:pt x="100" y="87"/>
                  <a:pt x="100" y="87"/>
                </a:cubicBezTo>
                <a:cubicBezTo>
                  <a:pt x="108" y="88"/>
                  <a:pt x="115" y="95"/>
                  <a:pt x="115" y="103"/>
                </a:cubicBezTo>
                <a:lnTo>
                  <a:pt x="115" y="116"/>
                </a:lnTo>
                <a:close/>
              </a:path>
            </a:pathLst>
          </a:custGeom>
          <a:solidFill>
            <a:srgbClr val="1F497D"/>
          </a:solidFill>
          <a:ln>
            <a:noFill/>
          </a:ln>
        </p:spPr>
        <p:txBody>
          <a:bodyPr spcFirstLastPara="1" wrap="square" lIns="57200" tIns="28575" rIns="57200" bIns="2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76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2" name="Google Shape;1362;g3fb7797f9f0_0_1506" descr="Handshake/Partnership circle icon"/>
          <p:cNvSpPr/>
          <p:nvPr/>
        </p:nvSpPr>
        <p:spPr>
          <a:xfrm>
            <a:off x="545885" y="3879276"/>
            <a:ext cx="523074" cy="523086"/>
          </a:xfrm>
          <a:custGeom>
            <a:avLst/>
            <a:gdLst/>
            <a:ahLst/>
            <a:cxnLst/>
            <a:rect l="l" t="t" r="r" b="b"/>
            <a:pathLst>
              <a:path w="144" h="144" extrusionOk="0">
                <a:moveTo>
                  <a:pt x="72" y="0"/>
                </a:moveTo>
                <a:cubicBezTo>
                  <a:pt x="32" y="0"/>
                  <a:pt x="0" y="33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1" y="144"/>
                  <a:pt x="144" y="112"/>
                  <a:pt x="144" y="72"/>
                </a:cubicBezTo>
                <a:cubicBezTo>
                  <a:pt x="144" y="33"/>
                  <a:pt x="111" y="0"/>
                  <a:pt x="72" y="0"/>
                </a:cubicBezTo>
                <a:close/>
                <a:moveTo>
                  <a:pt x="32" y="95"/>
                </a:moveTo>
                <a:cubicBezTo>
                  <a:pt x="23" y="95"/>
                  <a:pt x="23" y="95"/>
                  <a:pt x="23" y="95"/>
                </a:cubicBezTo>
                <a:cubicBezTo>
                  <a:pt x="21" y="95"/>
                  <a:pt x="19" y="94"/>
                  <a:pt x="19" y="92"/>
                </a:cubicBezTo>
                <a:cubicBezTo>
                  <a:pt x="19" y="56"/>
                  <a:pt x="19" y="56"/>
                  <a:pt x="19" y="56"/>
                </a:cubicBezTo>
                <a:cubicBezTo>
                  <a:pt x="19" y="54"/>
                  <a:pt x="20" y="52"/>
                  <a:pt x="22" y="52"/>
                </a:cubicBezTo>
                <a:cubicBezTo>
                  <a:pt x="22" y="52"/>
                  <a:pt x="22" y="52"/>
                  <a:pt x="23" y="52"/>
                </a:cubicBezTo>
                <a:cubicBezTo>
                  <a:pt x="32" y="52"/>
                  <a:pt x="32" y="52"/>
                  <a:pt x="32" y="52"/>
                </a:cubicBezTo>
                <a:lnTo>
                  <a:pt x="32" y="95"/>
                </a:lnTo>
                <a:close/>
                <a:moveTo>
                  <a:pt x="95" y="98"/>
                </a:moveTo>
                <a:cubicBezTo>
                  <a:pt x="69" y="106"/>
                  <a:pt x="69" y="106"/>
                  <a:pt x="69" y="106"/>
                </a:cubicBezTo>
                <a:cubicBezTo>
                  <a:pt x="68" y="107"/>
                  <a:pt x="68" y="107"/>
                  <a:pt x="67" y="107"/>
                </a:cubicBezTo>
                <a:cubicBezTo>
                  <a:pt x="64" y="107"/>
                  <a:pt x="62" y="106"/>
                  <a:pt x="60" y="104"/>
                </a:cubicBezTo>
                <a:cubicBezTo>
                  <a:pt x="51" y="95"/>
                  <a:pt x="51" y="95"/>
                  <a:pt x="51" y="95"/>
                </a:cubicBezTo>
                <a:cubicBezTo>
                  <a:pt x="37" y="95"/>
                  <a:pt x="37" y="95"/>
                  <a:pt x="37" y="95"/>
                </a:cubicBezTo>
                <a:cubicBezTo>
                  <a:pt x="37" y="53"/>
                  <a:pt x="37" y="53"/>
                  <a:pt x="37" y="53"/>
                </a:cubicBezTo>
                <a:cubicBezTo>
                  <a:pt x="43" y="53"/>
                  <a:pt x="43" y="53"/>
                  <a:pt x="43" y="53"/>
                </a:cubicBezTo>
                <a:cubicBezTo>
                  <a:pt x="44" y="53"/>
                  <a:pt x="45" y="52"/>
                  <a:pt x="46" y="51"/>
                </a:cubicBezTo>
                <a:cubicBezTo>
                  <a:pt x="48" y="45"/>
                  <a:pt x="48" y="45"/>
                  <a:pt x="48" y="45"/>
                </a:cubicBezTo>
                <a:cubicBezTo>
                  <a:pt x="50" y="42"/>
                  <a:pt x="53" y="40"/>
                  <a:pt x="57" y="40"/>
                </a:cubicBezTo>
                <a:cubicBezTo>
                  <a:pt x="80" y="40"/>
                  <a:pt x="80" y="40"/>
                  <a:pt x="80" y="40"/>
                </a:cubicBezTo>
                <a:cubicBezTo>
                  <a:pt x="82" y="40"/>
                  <a:pt x="84" y="42"/>
                  <a:pt x="84" y="43"/>
                </a:cubicBezTo>
                <a:cubicBezTo>
                  <a:pt x="84" y="46"/>
                  <a:pt x="83" y="48"/>
                  <a:pt x="82" y="50"/>
                </a:cubicBezTo>
                <a:cubicBezTo>
                  <a:pt x="69" y="50"/>
                  <a:pt x="69" y="50"/>
                  <a:pt x="69" y="50"/>
                </a:cubicBezTo>
                <a:cubicBezTo>
                  <a:pt x="64" y="50"/>
                  <a:pt x="60" y="52"/>
                  <a:pt x="58" y="56"/>
                </a:cubicBezTo>
                <a:cubicBezTo>
                  <a:pt x="48" y="78"/>
                  <a:pt x="48" y="78"/>
                  <a:pt x="48" y="78"/>
                </a:cubicBezTo>
                <a:cubicBezTo>
                  <a:pt x="46" y="79"/>
                  <a:pt x="47" y="81"/>
                  <a:pt x="49" y="82"/>
                </a:cubicBezTo>
                <a:cubicBezTo>
                  <a:pt x="52" y="84"/>
                  <a:pt x="55" y="85"/>
                  <a:pt x="59" y="85"/>
                </a:cubicBezTo>
                <a:cubicBezTo>
                  <a:pt x="60" y="85"/>
                  <a:pt x="60" y="85"/>
                  <a:pt x="61" y="85"/>
                </a:cubicBezTo>
                <a:cubicBezTo>
                  <a:pt x="67" y="84"/>
                  <a:pt x="73" y="80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99" y="96"/>
                  <a:pt x="99" y="96"/>
                  <a:pt x="99" y="96"/>
                </a:cubicBezTo>
                <a:cubicBezTo>
                  <a:pt x="98" y="97"/>
                  <a:pt x="97" y="98"/>
                  <a:pt x="95" y="98"/>
                </a:cubicBezTo>
                <a:close/>
                <a:moveTo>
                  <a:pt x="105" y="92"/>
                </a:moveTo>
                <a:cubicBezTo>
                  <a:pt x="82" y="70"/>
                  <a:pt x="82" y="70"/>
                  <a:pt x="82" y="70"/>
                </a:cubicBezTo>
                <a:cubicBezTo>
                  <a:pt x="81" y="69"/>
                  <a:pt x="80" y="68"/>
                  <a:pt x="78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0" y="72"/>
                  <a:pt x="70" y="72"/>
                  <a:pt x="70" y="72"/>
                </a:cubicBezTo>
                <a:cubicBezTo>
                  <a:pt x="68" y="77"/>
                  <a:pt x="64" y="79"/>
                  <a:pt x="59" y="79"/>
                </a:cubicBezTo>
                <a:cubicBezTo>
                  <a:pt x="57" y="79"/>
                  <a:pt x="56" y="78"/>
                  <a:pt x="54" y="78"/>
                </a:cubicBezTo>
                <a:cubicBezTo>
                  <a:pt x="64" y="59"/>
                  <a:pt x="64" y="59"/>
                  <a:pt x="64" y="59"/>
                </a:cubicBezTo>
                <a:cubicBezTo>
                  <a:pt x="65" y="57"/>
                  <a:pt x="67" y="56"/>
                  <a:pt x="69" y="56"/>
                </a:cubicBezTo>
                <a:cubicBezTo>
                  <a:pt x="105" y="56"/>
                  <a:pt x="105" y="56"/>
                  <a:pt x="105" y="56"/>
                </a:cubicBezTo>
                <a:lnTo>
                  <a:pt x="105" y="92"/>
                </a:lnTo>
                <a:close/>
                <a:moveTo>
                  <a:pt x="124" y="92"/>
                </a:moveTo>
                <a:cubicBezTo>
                  <a:pt x="124" y="94"/>
                  <a:pt x="123" y="95"/>
                  <a:pt x="121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52"/>
                  <a:pt x="111" y="52"/>
                  <a:pt x="111" y="5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2" y="52"/>
                  <a:pt x="123" y="54"/>
                  <a:pt x="124" y="55"/>
                </a:cubicBezTo>
                <a:lnTo>
                  <a:pt x="124" y="92"/>
                </a:lnTo>
                <a:close/>
              </a:path>
            </a:pathLst>
          </a:custGeom>
          <a:solidFill>
            <a:srgbClr val="1F497D"/>
          </a:solidFill>
          <a:ln>
            <a:noFill/>
          </a:ln>
        </p:spPr>
        <p:txBody>
          <a:bodyPr spcFirstLastPara="1" wrap="square" lIns="57200" tIns="28575" rIns="57200" bIns="2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76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3" name="Google Shape;1363;g3fb7797f9f0_0_1506" descr="Certificate circle icon"/>
          <p:cNvSpPr/>
          <p:nvPr/>
        </p:nvSpPr>
        <p:spPr>
          <a:xfrm>
            <a:off x="4474116" y="2554503"/>
            <a:ext cx="525442" cy="526318"/>
          </a:xfrm>
          <a:custGeom>
            <a:avLst/>
            <a:gdLst/>
            <a:ahLst/>
            <a:cxnLst/>
            <a:rect l="l" t="t" r="r" b="b"/>
            <a:pathLst>
              <a:path w="144" h="144" extrusionOk="0">
                <a:moveTo>
                  <a:pt x="72" y="0"/>
                </a:moveTo>
                <a:cubicBezTo>
                  <a:pt x="33" y="0"/>
                  <a:pt x="0" y="32"/>
                  <a:pt x="0" y="72"/>
                </a:cubicBezTo>
                <a:cubicBezTo>
                  <a:pt x="0" y="112"/>
                  <a:pt x="33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13" y="79"/>
                </a:moveTo>
                <a:cubicBezTo>
                  <a:pt x="115" y="82"/>
                  <a:pt x="114" y="85"/>
                  <a:pt x="111" y="86"/>
                </a:cubicBezTo>
                <a:cubicBezTo>
                  <a:pt x="101" y="89"/>
                  <a:pt x="101" y="89"/>
                  <a:pt x="101" y="89"/>
                </a:cubicBezTo>
                <a:cubicBezTo>
                  <a:pt x="104" y="99"/>
                  <a:pt x="104" y="99"/>
                  <a:pt x="104" y="99"/>
                </a:cubicBezTo>
                <a:cubicBezTo>
                  <a:pt x="105" y="102"/>
                  <a:pt x="102" y="104"/>
                  <a:pt x="99" y="104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86" y="111"/>
                  <a:pt x="86" y="111"/>
                  <a:pt x="86" y="111"/>
                </a:cubicBezTo>
                <a:cubicBezTo>
                  <a:pt x="86" y="114"/>
                  <a:pt x="82" y="115"/>
                  <a:pt x="80" y="113"/>
                </a:cubicBezTo>
                <a:cubicBezTo>
                  <a:pt x="72" y="105"/>
                  <a:pt x="72" y="105"/>
                  <a:pt x="72" y="105"/>
                </a:cubicBezTo>
                <a:cubicBezTo>
                  <a:pt x="65" y="113"/>
                  <a:pt x="65" y="113"/>
                  <a:pt x="65" y="113"/>
                </a:cubicBezTo>
                <a:cubicBezTo>
                  <a:pt x="63" y="115"/>
                  <a:pt x="59" y="114"/>
                  <a:pt x="58" y="111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43" y="104"/>
                  <a:pt x="40" y="102"/>
                  <a:pt x="41" y="99"/>
                </a:cubicBezTo>
                <a:cubicBezTo>
                  <a:pt x="44" y="89"/>
                  <a:pt x="44" y="89"/>
                  <a:pt x="44" y="89"/>
                </a:cubicBezTo>
                <a:cubicBezTo>
                  <a:pt x="33" y="86"/>
                  <a:pt x="33" y="86"/>
                  <a:pt x="33" y="86"/>
                </a:cubicBezTo>
                <a:cubicBezTo>
                  <a:pt x="30" y="85"/>
                  <a:pt x="29" y="82"/>
                  <a:pt x="32" y="79"/>
                </a:cubicBezTo>
                <a:cubicBezTo>
                  <a:pt x="39" y="72"/>
                  <a:pt x="39" y="72"/>
                  <a:pt x="39" y="72"/>
                </a:cubicBezTo>
                <a:cubicBezTo>
                  <a:pt x="32" y="65"/>
                  <a:pt x="32" y="65"/>
                  <a:pt x="32" y="65"/>
                </a:cubicBezTo>
                <a:cubicBezTo>
                  <a:pt x="29" y="62"/>
                  <a:pt x="30" y="59"/>
                  <a:pt x="33" y="58"/>
                </a:cubicBezTo>
                <a:cubicBezTo>
                  <a:pt x="44" y="55"/>
                  <a:pt x="44" y="55"/>
                  <a:pt x="44" y="55"/>
                </a:cubicBezTo>
                <a:cubicBezTo>
                  <a:pt x="41" y="45"/>
                  <a:pt x="41" y="45"/>
                  <a:pt x="41" y="45"/>
                </a:cubicBezTo>
                <a:cubicBezTo>
                  <a:pt x="40" y="42"/>
                  <a:pt x="43" y="39"/>
                  <a:pt x="46" y="40"/>
                </a:cubicBezTo>
                <a:cubicBezTo>
                  <a:pt x="56" y="43"/>
                  <a:pt x="56" y="43"/>
                  <a:pt x="56" y="43"/>
                </a:cubicBezTo>
                <a:cubicBezTo>
                  <a:pt x="58" y="33"/>
                  <a:pt x="58" y="33"/>
                  <a:pt x="58" y="33"/>
                </a:cubicBezTo>
                <a:cubicBezTo>
                  <a:pt x="59" y="30"/>
                  <a:pt x="63" y="29"/>
                  <a:pt x="65" y="31"/>
                </a:cubicBezTo>
                <a:cubicBezTo>
                  <a:pt x="72" y="39"/>
                  <a:pt x="72" y="39"/>
                  <a:pt x="72" y="39"/>
                </a:cubicBezTo>
                <a:cubicBezTo>
                  <a:pt x="80" y="31"/>
                  <a:pt x="80" y="31"/>
                  <a:pt x="80" y="31"/>
                </a:cubicBezTo>
                <a:cubicBezTo>
                  <a:pt x="82" y="29"/>
                  <a:pt x="86" y="30"/>
                  <a:pt x="86" y="33"/>
                </a:cubicBezTo>
                <a:cubicBezTo>
                  <a:pt x="89" y="43"/>
                  <a:pt x="89" y="43"/>
                  <a:pt x="89" y="43"/>
                </a:cubicBezTo>
                <a:cubicBezTo>
                  <a:pt x="99" y="40"/>
                  <a:pt x="99" y="40"/>
                  <a:pt x="99" y="40"/>
                </a:cubicBezTo>
                <a:cubicBezTo>
                  <a:pt x="102" y="39"/>
                  <a:pt x="105" y="42"/>
                  <a:pt x="104" y="45"/>
                </a:cubicBezTo>
                <a:cubicBezTo>
                  <a:pt x="101" y="55"/>
                  <a:pt x="101" y="55"/>
                  <a:pt x="101" y="55"/>
                </a:cubicBezTo>
                <a:cubicBezTo>
                  <a:pt x="111" y="58"/>
                  <a:pt x="111" y="58"/>
                  <a:pt x="111" y="58"/>
                </a:cubicBezTo>
                <a:cubicBezTo>
                  <a:pt x="114" y="59"/>
                  <a:pt x="115" y="62"/>
                  <a:pt x="113" y="65"/>
                </a:cubicBezTo>
                <a:cubicBezTo>
                  <a:pt x="106" y="72"/>
                  <a:pt x="106" y="72"/>
                  <a:pt x="106" y="72"/>
                </a:cubicBezTo>
                <a:lnTo>
                  <a:pt x="113" y="79"/>
                </a:lnTo>
                <a:close/>
              </a:path>
            </a:pathLst>
          </a:custGeom>
          <a:solidFill>
            <a:srgbClr val="1F497D"/>
          </a:solidFill>
          <a:ln>
            <a:noFill/>
          </a:ln>
        </p:spPr>
        <p:txBody>
          <a:bodyPr spcFirstLastPara="1" wrap="square" lIns="57200" tIns="28575" rIns="57200" bIns="2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76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4" name="Google Shape;1364;g3fb7797f9f0_0_1506" descr="Files circle icon"/>
          <p:cNvSpPr/>
          <p:nvPr/>
        </p:nvSpPr>
        <p:spPr>
          <a:xfrm>
            <a:off x="4474922" y="1135868"/>
            <a:ext cx="523847" cy="523858"/>
          </a:xfrm>
          <a:custGeom>
            <a:avLst/>
            <a:gdLst/>
            <a:ahLst/>
            <a:cxnLst/>
            <a:rect l="l" t="t" r="r" b="b"/>
            <a:pathLst>
              <a:path w="144" h="144" extrusionOk="0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1"/>
                  <a:pt x="32" y="144"/>
                  <a:pt x="72" y="144"/>
                </a:cubicBezTo>
                <a:cubicBezTo>
                  <a:pt x="111" y="144"/>
                  <a:pt x="144" y="111"/>
                  <a:pt x="144" y="72"/>
                </a:cubicBezTo>
                <a:cubicBezTo>
                  <a:pt x="144" y="32"/>
                  <a:pt x="111" y="0"/>
                  <a:pt x="72" y="0"/>
                </a:cubicBezTo>
                <a:close/>
                <a:moveTo>
                  <a:pt x="106" y="114"/>
                </a:moveTo>
                <a:cubicBezTo>
                  <a:pt x="106" y="116"/>
                  <a:pt x="104" y="117"/>
                  <a:pt x="102" y="117"/>
                </a:cubicBezTo>
                <a:cubicBezTo>
                  <a:pt x="41" y="117"/>
                  <a:pt x="41" y="117"/>
                  <a:pt x="41" y="117"/>
                </a:cubicBezTo>
                <a:cubicBezTo>
                  <a:pt x="39" y="117"/>
                  <a:pt x="37" y="116"/>
                  <a:pt x="37" y="114"/>
                </a:cubicBezTo>
                <a:cubicBezTo>
                  <a:pt x="37" y="30"/>
                  <a:pt x="37" y="30"/>
                  <a:pt x="37" y="30"/>
                </a:cubicBezTo>
                <a:cubicBezTo>
                  <a:pt x="37" y="28"/>
                  <a:pt x="39" y="26"/>
                  <a:pt x="41" y="26"/>
                </a:cubicBezTo>
                <a:cubicBezTo>
                  <a:pt x="75" y="26"/>
                  <a:pt x="75" y="26"/>
                  <a:pt x="75" y="26"/>
                </a:cubicBezTo>
                <a:cubicBezTo>
                  <a:pt x="75" y="53"/>
                  <a:pt x="75" y="53"/>
                  <a:pt x="75" y="53"/>
                </a:cubicBezTo>
                <a:cubicBezTo>
                  <a:pt x="75" y="55"/>
                  <a:pt x="77" y="56"/>
                  <a:pt x="79" y="56"/>
                </a:cubicBezTo>
                <a:cubicBezTo>
                  <a:pt x="106" y="56"/>
                  <a:pt x="106" y="56"/>
                  <a:pt x="106" y="56"/>
                </a:cubicBezTo>
                <a:lnTo>
                  <a:pt x="106" y="114"/>
                </a:lnTo>
                <a:close/>
                <a:moveTo>
                  <a:pt x="53" y="72"/>
                </a:moveTo>
                <a:cubicBezTo>
                  <a:pt x="53" y="74"/>
                  <a:pt x="54" y="75"/>
                  <a:pt x="56" y="75"/>
                </a:cubicBezTo>
                <a:cubicBezTo>
                  <a:pt x="87" y="75"/>
                  <a:pt x="87" y="75"/>
                  <a:pt x="87" y="75"/>
                </a:cubicBezTo>
                <a:cubicBezTo>
                  <a:pt x="89" y="75"/>
                  <a:pt x="91" y="74"/>
                  <a:pt x="91" y="72"/>
                </a:cubicBezTo>
                <a:cubicBezTo>
                  <a:pt x="91" y="70"/>
                  <a:pt x="89" y="68"/>
                  <a:pt x="87" y="68"/>
                </a:cubicBezTo>
                <a:cubicBezTo>
                  <a:pt x="56" y="68"/>
                  <a:pt x="56" y="68"/>
                  <a:pt x="56" y="68"/>
                </a:cubicBezTo>
                <a:cubicBezTo>
                  <a:pt x="54" y="68"/>
                  <a:pt x="53" y="70"/>
                  <a:pt x="53" y="72"/>
                </a:cubicBezTo>
                <a:close/>
                <a:moveTo>
                  <a:pt x="87" y="87"/>
                </a:moveTo>
                <a:cubicBezTo>
                  <a:pt x="56" y="87"/>
                  <a:pt x="56" y="87"/>
                  <a:pt x="56" y="87"/>
                </a:cubicBezTo>
                <a:cubicBezTo>
                  <a:pt x="54" y="87"/>
                  <a:pt x="53" y="89"/>
                  <a:pt x="53" y="91"/>
                </a:cubicBezTo>
                <a:cubicBezTo>
                  <a:pt x="53" y="93"/>
                  <a:pt x="54" y="95"/>
                  <a:pt x="56" y="95"/>
                </a:cubicBezTo>
                <a:cubicBezTo>
                  <a:pt x="87" y="95"/>
                  <a:pt x="87" y="95"/>
                  <a:pt x="87" y="95"/>
                </a:cubicBezTo>
                <a:cubicBezTo>
                  <a:pt x="89" y="95"/>
                  <a:pt x="91" y="93"/>
                  <a:pt x="91" y="91"/>
                </a:cubicBezTo>
                <a:cubicBezTo>
                  <a:pt x="91" y="89"/>
                  <a:pt x="89" y="87"/>
                  <a:pt x="87" y="87"/>
                </a:cubicBezTo>
                <a:close/>
                <a:moveTo>
                  <a:pt x="56" y="56"/>
                </a:moveTo>
                <a:cubicBezTo>
                  <a:pt x="64" y="56"/>
                  <a:pt x="64" y="56"/>
                  <a:pt x="64" y="56"/>
                </a:cubicBezTo>
                <a:cubicBezTo>
                  <a:pt x="66" y="56"/>
                  <a:pt x="68" y="55"/>
                  <a:pt x="68" y="53"/>
                </a:cubicBezTo>
                <a:cubicBezTo>
                  <a:pt x="68" y="50"/>
                  <a:pt x="66" y="49"/>
                  <a:pt x="64" y="49"/>
                </a:cubicBezTo>
                <a:cubicBezTo>
                  <a:pt x="56" y="49"/>
                  <a:pt x="56" y="49"/>
                  <a:pt x="56" y="49"/>
                </a:cubicBezTo>
                <a:cubicBezTo>
                  <a:pt x="54" y="49"/>
                  <a:pt x="53" y="50"/>
                  <a:pt x="53" y="53"/>
                </a:cubicBezTo>
                <a:cubicBezTo>
                  <a:pt x="53" y="55"/>
                  <a:pt x="54" y="56"/>
                  <a:pt x="56" y="56"/>
                </a:cubicBezTo>
                <a:close/>
                <a:moveTo>
                  <a:pt x="83" y="28"/>
                </a:moveTo>
                <a:cubicBezTo>
                  <a:pt x="104" y="49"/>
                  <a:pt x="104" y="49"/>
                  <a:pt x="104" y="49"/>
                </a:cubicBezTo>
                <a:cubicBezTo>
                  <a:pt x="83" y="49"/>
                  <a:pt x="83" y="49"/>
                  <a:pt x="83" y="49"/>
                </a:cubicBezTo>
                <a:lnTo>
                  <a:pt x="83" y="28"/>
                </a:lnTo>
                <a:close/>
              </a:path>
            </a:pathLst>
          </a:custGeom>
          <a:solidFill>
            <a:srgbClr val="1F497D"/>
          </a:solidFill>
          <a:ln>
            <a:noFill/>
          </a:ln>
        </p:spPr>
        <p:txBody>
          <a:bodyPr spcFirstLastPara="1" wrap="square" lIns="57200" tIns="28575" rIns="57200" bIns="2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76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5" name="Google Shape;1365;g3fb7797f9f0_0_1506"/>
          <p:cNvSpPr/>
          <p:nvPr/>
        </p:nvSpPr>
        <p:spPr>
          <a:xfrm>
            <a:off x="4474100" y="3878156"/>
            <a:ext cx="525300" cy="525300"/>
          </a:xfrm>
          <a:prstGeom prst="ellipse">
            <a:avLst/>
          </a:prstGeom>
          <a:solidFill>
            <a:srgbClr val="1F497D"/>
          </a:solidFill>
          <a:ln>
            <a:noFill/>
          </a:ln>
        </p:spPr>
        <p:txBody>
          <a:bodyPr spcFirstLastPara="1" wrap="square" lIns="57200" tIns="28575" rIns="57200" bIns="2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6"/>
              <a:buFont typeface="Arial"/>
              <a:buNone/>
            </a:pPr>
            <a:endParaRPr sz="876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6" name="Google Shape;1366;g3fb7797f9f0_0_1506"/>
          <p:cNvGrpSpPr/>
          <p:nvPr/>
        </p:nvGrpSpPr>
        <p:grpSpPr>
          <a:xfrm flipH="1">
            <a:off x="4571338" y="3975591"/>
            <a:ext cx="330789" cy="330791"/>
            <a:chOff x="6537" y="439"/>
            <a:chExt cx="426" cy="426"/>
          </a:xfrm>
        </p:grpSpPr>
        <p:sp>
          <p:nvSpPr>
            <p:cNvPr id="1367" name="Google Shape;1367;g3fb7797f9f0_0_1506"/>
            <p:cNvSpPr/>
            <p:nvPr/>
          </p:nvSpPr>
          <p:spPr>
            <a:xfrm>
              <a:off x="6537" y="439"/>
              <a:ext cx="426" cy="426"/>
            </a:xfrm>
            <a:custGeom>
              <a:avLst/>
              <a:gdLst/>
              <a:ahLst/>
              <a:cxnLst/>
              <a:rect l="l" t="t" r="r" b="b"/>
              <a:pathLst>
                <a:path w="288" h="288" extrusionOk="0">
                  <a:moveTo>
                    <a:pt x="144" y="288"/>
                  </a:moveTo>
                  <a:cubicBezTo>
                    <a:pt x="65" y="288"/>
                    <a:pt x="0" y="224"/>
                    <a:pt x="0" y="144"/>
                  </a:cubicBezTo>
                  <a:cubicBezTo>
                    <a:pt x="0" y="65"/>
                    <a:pt x="65" y="0"/>
                    <a:pt x="144" y="0"/>
                  </a:cubicBezTo>
                  <a:cubicBezTo>
                    <a:pt x="224" y="0"/>
                    <a:pt x="288" y="65"/>
                    <a:pt x="288" y="144"/>
                  </a:cubicBezTo>
                  <a:cubicBezTo>
                    <a:pt x="288" y="224"/>
                    <a:pt x="224" y="288"/>
                    <a:pt x="144" y="288"/>
                  </a:cubicBezTo>
                  <a:close/>
                  <a:moveTo>
                    <a:pt x="144" y="12"/>
                  </a:moveTo>
                  <a:cubicBezTo>
                    <a:pt x="72" y="12"/>
                    <a:pt x="12" y="71"/>
                    <a:pt x="12" y="144"/>
                  </a:cubicBezTo>
                  <a:cubicBezTo>
                    <a:pt x="12" y="217"/>
                    <a:pt x="72" y="276"/>
                    <a:pt x="144" y="276"/>
                  </a:cubicBezTo>
                  <a:cubicBezTo>
                    <a:pt x="217" y="276"/>
                    <a:pt x="276" y="217"/>
                    <a:pt x="276" y="144"/>
                  </a:cubicBezTo>
                  <a:cubicBezTo>
                    <a:pt x="276" y="71"/>
                    <a:pt x="217" y="12"/>
                    <a:pt x="144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g3fb7797f9f0_0_1506"/>
            <p:cNvSpPr/>
            <p:nvPr/>
          </p:nvSpPr>
          <p:spPr>
            <a:xfrm>
              <a:off x="6715" y="616"/>
              <a:ext cx="71" cy="72"/>
            </a:xfrm>
            <a:custGeom>
              <a:avLst/>
              <a:gdLst/>
              <a:ahLst/>
              <a:cxnLst/>
              <a:rect l="l" t="t" r="r" b="b"/>
              <a:pathLst>
                <a:path w="48" h="48" extrusionOk="0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8" y="0"/>
                    <a:pt x="48" y="11"/>
                    <a:pt x="48" y="24"/>
                  </a:cubicBezTo>
                  <a:cubicBezTo>
                    <a:pt x="48" y="37"/>
                    <a:pt x="38" y="48"/>
                    <a:pt x="24" y="48"/>
                  </a:cubicBezTo>
                  <a:close/>
                  <a:moveTo>
                    <a:pt x="24" y="12"/>
                  </a:moveTo>
                  <a:cubicBezTo>
                    <a:pt x="18" y="12"/>
                    <a:pt x="12" y="18"/>
                    <a:pt x="12" y="24"/>
                  </a:cubicBezTo>
                  <a:cubicBezTo>
                    <a:pt x="12" y="31"/>
                    <a:pt x="18" y="36"/>
                    <a:pt x="24" y="36"/>
                  </a:cubicBezTo>
                  <a:cubicBezTo>
                    <a:pt x="31" y="36"/>
                    <a:pt x="36" y="31"/>
                    <a:pt x="36" y="24"/>
                  </a:cubicBezTo>
                  <a:cubicBezTo>
                    <a:pt x="36" y="18"/>
                    <a:pt x="31" y="12"/>
                    <a:pt x="24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g3fb7797f9f0_0_1506"/>
            <p:cNvSpPr/>
            <p:nvPr/>
          </p:nvSpPr>
          <p:spPr>
            <a:xfrm>
              <a:off x="6761" y="537"/>
              <a:ext cx="106" cy="106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6" y="72"/>
                  </a:moveTo>
                  <a:cubicBezTo>
                    <a:pt x="5" y="72"/>
                    <a:pt x="3" y="71"/>
                    <a:pt x="2" y="70"/>
                  </a:cubicBezTo>
                  <a:cubicBezTo>
                    <a:pt x="0" y="67"/>
                    <a:pt x="0" y="64"/>
                    <a:pt x="2" y="61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4" y="0"/>
                    <a:pt x="67" y="0"/>
                    <a:pt x="70" y="2"/>
                  </a:cubicBezTo>
                  <a:cubicBezTo>
                    <a:pt x="72" y="4"/>
                    <a:pt x="72" y="8"/>
                    <a:pt x="70" y="10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9" y="71"/>
                    <a:pt x="8" y="72"/>
                    <a:pt x="6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g3fb7797f9f0_0_1506"/>
            <p:cNvSpPr/>
            <p:nvPr/>
          </p:nvSpPr>
          <p:spPr>
            <a:xfrm>
              <a:off x="6573" y="634"/>
              <a:ext cx="53" cy="18"/>
            </a:xfrm>
            <a:custGeom>
              <a:avLst/>
              <a:gdLst/>
              <a:ahLst/>
              <a:cxnLst/>
              <a:rect l="l" t="t" r="r" b="b"/>
              <a:pathLst>
                <a:path w="36" h="12" extrusionOk="0">
                  <a:moveTo>
                    <a:pt x="3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10"/>
                    <a:pt x="33" y="12"/>
                    <a:pt x="30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g3fb7797f9f0_0_1506"/>
            <p:cNvSpPr/>
            <p:nvPr/>
          </p:nvSpPr>
          <p:spPr>
            <a:xfrm>
              <a:off x="6585" y="693"/>
              <a:ext cx="53" cy="33"/>
            </a:xfrm>
            <a:custGeom>
              <a:avLst/>
              <a:gdLst/>
              <a:ahLst/>
              <a:cxnLst/>
              <a:rect l="l" t="t" r="r" b="b"/>
              <a:pathLst>
                <a:path w="36" h="22" extrusionOk="0">
                  <a:moveTo>
                    <a:pt x="7" y="22"/>
                  </a:moveTo>
                  <a:cubicBezTo>
                    <a:pt x="5" y="22"/>
                    <a:pt x="3" y="20"/>
                    <a:pt x="2" y="18"/>
                  </a:cubicBezTo>
                  <a:cubicBezTo>
                    <a:pt x="0" y="15"/>
                    <a:pt x="2" y="12"/>
                    <a:pt x="5" y="1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0" y="0"/>
                    <a:pt x="34" y="1"/>
                    <a:pt x="35" y="4"/>
                  </a:cubicBezTo>
                  <a:cubicBezTo>
                    <a:pt x="36" y="7"/>
                    <a:pt x="35" y="11"/>
                    <a:pt x="32" y="1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8" y="22"/>
                    <a:pt x="7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g3fb7797f9f0_0_1506"/>
            <p:cNvSpPr/>
            <p:nvPr/>
          </p:nvSpPr>
          <p:spPr>
            <a:xfrm>
              <a:off x="6864" y="693"/>
              <a:ext cx="53" cy="33"/>
            </a:xfrm>
            <a:custGeom>
              <a:avLst/>
              <a:gdLst/>
              <a:ahLst/>
              <a:cxnLst/>
              <a:rect l="l" t="t" r="r" b="b"/>
              <a:pathLst>
                <a:path w="36" h="22" extrusionOk="0">
                  <a:moveTo>
                    <a:pt x="29" y="22"/>
                  </a:moveTo>
                  <a:cubicBezTo>
                    <a:pt x="28" y="22"/>
                    <a:pt x="27" y="22"/>
                    <a:pt x="26" y="2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" y="11"/>
                    <a:pt x="0" y="7"/>
                    <a:pt x="1" y="4"/>
                  </a:cubicBezTo>
                  <a:cubicBezTo>
                    <a:pt x="2" y="1"/>
                    <a:pt x="6" y="0"/>
                    <a:pt x="9" y="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2"/>
                    <a:pt x="36" y="15"/>
                    <a:pt x="34" y="18"/>
                  </a:cubicBezTo>
                  <a:cubicBezTo>
                    <a:pt x="33" y="20"/>
                    <a:pt x="31" y="22"/>
                    <a:pt x="29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g3fb7797f9f0_0_1506"/>
            <p:cNvSpPr/>
            <p:nvPr/>
          </p:nvSpPr>
          <p:spPr>
            <a:xfrm>
              <a:off x="6874" y="634"/>
              <a:ext cx="54" cy="18"/>
            </a:xfrm>
            <a:custGeom>
              <a:avLst/>
              <a:gdLst/>
              <a:ahLst/>
              <a:cxnLst/>
              <a:rect l="l" t="t" r="r" b="b"/>
              <a:pathLst>
                <a:path w="36" h="12" extrusionOk="0">
                  <a:moveTo>
                    <a:pt x="30" y="12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10"/>
                    <a:pt x="34" y="12"/>
                    <a:pt x="30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g3fb7797f9f0_0_1506"/>
            <p:cNvSpPr/>
            <p:nvPr/>
          </p:nvSpPr>
          <p:spPr>
            <a:xfrm>
              <a:off x="6864" y="578"/>
              <a:ext cx="53" cy="33"/>
            </a:xfrm>
            <a:custGeom>
              <a:avLst/>
              <a:gdLst/>
              <a:ahLst/>
              <a:cxnLst/>
              <a:rect l="l" t="t" r="r" b="b"/>
              <a:pathLst>
                <a:path w="36" h="22" extrusionOk="0">
                  <a:moveTo>
                    <a:pt x="7" y="22"/>
                  </a:moveTo>
                  <a:cubicBezTo>
                    <a:pt x="4" y="22"/>
                    <a:pt x="2" y="20"/>
                    <a:pt x="1" y="18"/>
                  </a:cubicBezTo>
                  <a:cubicBezTo>
                    <a:pt x="0" y="15"/>
                    <a:pt x="1" y="12"/>
                    <a:pt x="4" y="1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30" y="0"/>
                    <a:pt x="33" y="1"/>
                    <a:pt x="34" y="4"/>
                  </a:cubicBezTo>
                  <a:cubicBezTo>
                    <a:pt x="36" y="7"/>
                    <a:pt x="34" y="11"/>
                    <a:pt x="31" y="1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7" y="22"/>
                    <a:pt x="7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g3fb7797f9f0_0_1506"/>
            <p:cNvSpPr/>
            <p:nvPr/>
          </p:nvSpPr>
          <p:spPr>
            <a:xfrm>
              <a:off x="6803" y="486"/>
              <a:ext cx="33" cy="52"/>
            </a:xfrm>
            <a:custGeom>
              <a:avLst/>
              <a:gdLst/>
              <a:ahLst/>
              <a:cxnLst/>
              <a:rect l="l" t="t" r="r" b="b"/>
              <a:pathLst>
                <a:path w="22" h="35" extrusionOk="0">
                  <a:moveTo>
                    <a:pt x="6" y="35"/>
                  </a:moveTo>
                  <a:cubicBezTo>
                    <a:pt x="6" y="35"/>
                    <a:pt x="5" y="35"/>
                    <a:pt x="4" y="35"/>
                  </a:cubicBezTo>
                  <a:cubicBezTo>
                    <a:pt x="1" y="33"/>
                    <a:pt x="0" y="30"/>
                    <a:pt x="1" y="2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2"/>
                    <a:pt x="15" y="0"/>
                    <a:pt x="18" y="1"/>
                  </a:cubicBezTo>
                  <a:cubicBezTo>
                    <a:pt x="21" y="3"/>
                    <a:pt x="22" y="6"/>
                    <a:pt x="21" y="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4"/>
                    <a:pt x="9" y="35"/>
                    <a:pt x="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g3fb7797f9f0_0_1506"/>
            <p:cNvSpPr/>
            <p:nvPr/>
          </p:nvSpPr>
          <p:spPr>
            <a:xfrm>
              <a:off x="6750" y="477"/>
              <a:ext cx="18" cy="54"/>
            </a:xfrm>
            <a:custGeom>
              <a:avLst/>
              <a:gdLst/>
              <a:ahLst/>
              <a:cxnLst/>
              <a:rect l="l" t="t" r="r" b="b"/>
              <a:pathLst>
                <a:path w="12" h="36" extrusionOk="0">
                  <a:moveTo>
                    <a:pt x="6" y="36"/>
                  </a:moveTo>
                  <a:cubicBezTo>
                    <a:pt x="3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4"/>
                    <a:pt x="10" y="36"/>
                    <a:pt x="6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g3fb7797f9f0_0_1506"/>
            <p:cNvSpPr/>
            <p:nvPr/>
          </p:nvSpPr>
          <p:spPr>
            <a:xfrm>
              <a:off x="6676" y="486"/>
              <a:ext cx="34" cy="52"/>
            </a:xfrm>
            <a:custGeom>
              <a:avLst/>
              <a:gdLst/>
              <a:ahLst/>
              <a:cxnLst/>
              <a:rect l="l" t="t" r="r" b="b"/>
              <a:pathLst>
                <a:path w="23" h="35" extrusionOk="0">
                  <a:moveTo>
                    <a:pt x="16" y="35"/>
                  </a:moveTo>
                  <a:cubicBezTo>
                    <a:pt x="14" y="35"/>
                    <a:pt x="11" y="34"/>
                    <a:pt x="10" y="3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1" y="3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30"/>
                    <a:pt x="21" y="33"/>
                    <a:pt x="18" y="35"/>
                  </a:cubicBezTo>
                  <a:cubicBezTo>
                    <a:pt x="18" y="35"/>
                    <a:pt x="17" y="35"/>
                    <a:pt x="1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g3fb7797f9f0_0_1506"/>
            <p:cNvSpPr/>
            <p:nvPr/>
          </p:nvSpPr>
          <p:spPr>
            <a:xfrm>
              <a:off x="6622" y="523"/>
              <a:ext cx="44" cy="45"/>
            </a:xfrm>
            <a:custGeom>
              <a:avLst/>
              <a:gdLst/>
              <a:ahLst/>
              <a:cxnLst/>
              <a:rect l="l" t="t" r="r" b="b"/>
              <a:pathLst>
                <a:path w="30" h="30" extrusionOk="0">
                  <a:moveTo>
                    <a:pt x="24" y="30"/>
                  </a:moveTo>
                  <a:cubicBezTo>
                    <a:pt x="22" y="30"/>
                    <a:pt x="21" y="29"/>
                    <a:pt x="20" y="2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5"/>
                    <a:pt x="3" y="2"/>
                  </a:cubicBezTo>
                  <a:cubicBezTo>
                    <a:pt x="5" y="0"/>
                    <a:pt x="9" y="0"/>
                    <a:pt x="11" y="2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0" y="22"/>
                    <a:pt x="30" y="25"/>
                    <a:pt x="28" y="28"/>
                  </a:cubicBezTo>
                  <a:cubicBezTo>
                    <a:pt x="27" y="29"/>
                    <a:pt x="25" y="30"/>
                    <a:pt x="24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g3fb7797f9f0_0_1506"/>
            <p:cNvSpPr/>
            <p:nvPr/>
          </p:nvSpPr>
          <p:spPr>
            <a:xfrm>
              <a:off x="6585" y="578"/>
              <a:ext cx="53" cy="33"/>
            </a:xfrm>
            <a:custGeom>
              <a:avLst/>
              <a:gdLst/>
              <a:ahLst/>
              <a:cxnLst/>
              <a:rect l="l" t="t" r="r" b="b"/>
              <a:pathLst>
                <a:path w="36" h="22" extrusionOk="0">
                  <a:moveTo>
                    <a:pt x="29" y="22"/>
                  </a:moveTo>
                  <a:cubicBezTo>
                    <a:pt x="29" y="22"/>
                    <a:pt x="28" y="22"/>
                    <a:pt x="27" y="2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1"/>
                    <a:pt x="0" y="7"/>
                    <a:pt x="2" y="4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5" y="12"/>
                    <a:pt x="36" y="15"/>
                    <a:pt x="35" y="18"/>
                  </a:cubicBezTo>
                  <a:cubicBezTo>
                    <a:pt x="34" y="20"/>
                    <a:pt x="32" y="22"/>
                    <a:pt x="29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g3fb7797f9f0_0_1506"/>
            <p:cNvSpPr/>
            <p:nvPr/>
          </p:nvSpPr>
          <p:spPr>
            <a:xfrm>
              <a:off x="6661" y="723"/>
              <a:ext cx="178" cy="71"/>
            </a:xfrm>
            <a:custGeom>
              <a:avLst/>
              <a:gdLst/>
              <a:ahLst/>
              <a:cxnLst/>
              <a:rect l="l" t="t" r="r" b="b"/>
              <a:pathLst>
                <a:path w="120" h="48" extrusionOk="0">
                  <a:moveTo>
                    <a:pt x="114" y="48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3" y="48"/>
                    <a:pt x="0" y="46"/>
                    <a:pt x="0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8" y="0"/>
                    <a:pt x="120" y="3"/>
                    <a:pt x="120" y="6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6"/>
                    <a:pt x="118" y="48"/>
                    <a:pt x="114" y="48"/>
                  </a:cubicBezTo>
                  <a:close/>
                  <a:moveTo>
                    <a:pt x="12" y="36"/>
                  </a:moveTo>
                  <a:cubicBezTo>
                    <a:pt x="108" y="36"/>
                    <a:pt x="108" y="36"/>
                    <a:pt x="108" y="36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57200" tIns="28575" rIns="57200" bIns="285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26"/>
                <a:buFont typeface="Arial"/>
                <a:buNone/>
              </a:pPr>
              <a:endParaRPr sz="1126" b="0" i="0" u="none" strike="noStrike" cap="non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1" name="Google Shape;1381;g3fb7797f9f0_0_1506"/>
          <p:cNvSpPr txBox="1"/>
          <p:nvPr/>
        </p:nvSpPr>
        <p:spPr>
          <a:xfrm>
            <a:off x="703500" y="929939"/>
            <a:ext cx="3153900" cy="6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99975" rIns="99975" bIns="99975" anchor="t" anchorCtr="0">
            <a:noAutofit/>
          </a:bodyPr>
          <a:lstStyle/>
          <a:p>
            <a:pPr marL="500047" marR="0" lvl="0" indent="0" algn="l" rtl="0">
              <a:lnSpc>
                <a:spcPct val="115000"/>
              </a:lnSpc>
              <a:spcBef>
                <a:spcPts val="1312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12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Increasing national visibility of prehospital blood transfusion</a:t>
            </a:r>
            <a:r>
              <a:rPr lang="en" sz="13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with public safety, highway safety and elected officials</a:t>
            </a:r>
            <a:endParaRPr sz="1312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94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rgbClr val="1A1F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2" name="Google Shape;1382;g3fb7797f9f0_0_1506"/>
          <p:cNvSpPr txBox="1"/>
          <p:nvPr/>
        </p:nvSpPr>
        <p:spPr>
          <a:xfrm>
            <a:off x="703500" y="2416810"/>
            <a:ext cx="3222000" cy="6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99975" rIns="99975" bIns="99975" anchor="t" anchorCtr="0">
            <a:noAutofit/>
          </a:bodyPr>
          <a:lstStyle/>
          <a:p>
            <a:pPr marL="500047" marR="0" lvl="0" indent="0" algn="l" rtl="0">
              <a:lnSpc>
                <a:spcPct val="115000"/>
              </a:lnSpc>
              <a:spcBef>
                <a:spcPts val="1312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Advancing </a:t>
            </a:r>
            <a:r>
              <a:rPr lang="en" sz="1312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education, collaboration and best practice sharing across </a:t>
            </a:r>
            <a:r>
              <a:rPr lang="en" sz="13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EMS and 911</a:t>
            </a:r>
            <a:endParaRPr sz="1312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94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312" b="0" i="0" u="none" strike="noStrike" cap="none">
              <a:solidFill>
                <a:srgbClr val="1A1F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3" name="Google Shape;1383;g3fb7797f9f0_0_1506"/>
          <p:cNvSpPr txBox="1"/>
          <p:nvPr/>
        </p:nvSpPr>
        <p:spPr>
          <a:xfrm>
            <a:off x="639832" y="3706623"/>
            <a:ext cx="3281100" cy="8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99975" rIns="99975" bIns="99975" anchor="t" anchorCtr="0">
            <a:spAutoFit/>
          </a:bodyPr>
          <a:lstStyle/>
          <a:p>
            <a:pPr marL="500047" marR="0" lvl="0" indent="0" algn="l" rtl="0">
              <a:lnSpc>
                <a:spcPct val="115000"/>
              </a:lnSpc>
              <a:spcBef>
                <a:spcPts val="1312"/>
              </a:spcBef>
              <a:spcAft>
                <a:spcPts val="1094"/>
              </a:spcAft>
              <a:buClr>
                <a:srgbClr val="000000"/>
              </a:buClr>
              <a:buSzPts val="1312"/>
              <a:buFont typeface="Arial"/>
              <a:buNone/>
            </a:pPr>
            <a:r>
              <a:rPr lang="en" sz="1312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Partnering with national and regional stakeholders</a:t>
            </a:r>
            <a:r>
              <a:rPr lang="en" sz="13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across the care continuum </a:t>
            </a:r>
            <a:endParaRPr sz="131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4" name="Google Shape;1384;g3fb7797f9f0_0_1506"/>
          <p:cNvSpPr txBox="1"/>
          <p:nvPr/>
        </p:nvSpPr>
        <p:spPr>
          <a:xfrm>
            <a:off x="4650048" y="945520"/>
            <a:ext cx="3655800" cy="11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99975" rIns="99975" bIns="99975" anchor="t" anchorCtr="0">
            <a:spAutoFit/>
          </a:bodyPr>
          <a:lstStyle/>
          <a:p>
            <a:pPr marL="500047" marR="0" lvl="0" indent="0" algn="l" rtl="0">
              <a:lnSpc>
                <a:spcPct val="115000"/>
              </a:lnSpc>
              <a:spcBef>
                <a:spcPts val="1312"/>
              </a:spcBef>
              <a:spcAft>
                <a:spcPts val="1094"/>
              </a:spcAft>
              <a:buClr>
                <a:srgbClr val="000000"/>
              </a:buClr>
              <a:buSzPts val="1312"/>
              <a:buFont typeface="Arial"/>
              <a:buNone/>
            </a:pPr>
            <a:r>
              <a:rPr lang="en" sz="1312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Releasing resources (infographics, informational videos, use cases, etc.) </a:t>
            </a:r>
            <a:r>
              <a:rPr lang="en" sz="13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communicating impact and best practices </a:t>
            </a:r>
            <a:endParaRPr sz="1312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5" name="Google Shape;1385;g3fb7797f9f0_0_1506"/>
          <p:cNvSpPr txBox="1"/>
          <p:nvPr/>
        </p:nvSpPr>
        <p:spPr>
          <a:xfrm>
            <a:off x="4673816" y="2474877"/>
            <a:ext cx="3281100" cy="6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99975" rIns="99975" bIns="99975" anchor="t" anchorCtr="0">
            <a:spAutoFit/>
          </a:bodyPr>
          <a:lstStyle/>
          <a:p>
            <a:pPr marL="500047" marR="0" lvl="0" indent="0" algn="l" rtl="0">
              <a:lnSpc>
                <a:spcPct val="115000"/>
              </a:lnSpc>
              <a:spcBef>
                <a:spcPts val="1312"/>
              </a:spcBef>
              <a:spcAft>
                <a:spcPts val="1094"/>
              </a:spcAft>
              <a:buClr>
                <a:srgbClr val="000000"/>
              </a:buClr>
              <a:buSzPts val="1312"/>
              <a:buFont typeface="Arial"/>
              <a:buNone/>
            </a:pPr>
            <a:r>
              <a:rPr lang="en" sz="13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Providing</a:t>
            </a:r>
            <a:r>
              <a:rPr lang="en" sz="1312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federal funding to support scalable </a:t>
            </a:r>
            <a:r>
              <a:rPr lang="en" sz="13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programs</a:t>
            </a:r>
            <a:endParaRPr sz="131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6" name="Google Shape;1386;g3fb7797f9f0_0_1506"/>
          <p:cNvSpPr txBox="1"/>
          <p:nvPr/>
        </p:nvSpPr>
        <p:spPr>
          <a:xfrm>
            <a:off x="5159296" y="3619138"/>
            <a:ext cx="3281100" cy="10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99975" rIns="99975" bIns="999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r>
              <a:rPr lang="en" sz="1312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Accelerating adoption over the next 3 years </a:t>
            </a:r>
            <a:r>
              <a:rPr lang="en" sz="131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advance one of the most transformative EMS interventions in a generation</a:t>
            </a:r>
            <a:endParaRPr sz="131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g3fb7797f9f0_0_428"/>
          <p:cNvSpPr/>
          <p:nvPr/>
        </p:nvSpPr>
        <p:spPr>
          <a:xfrm>
            <a:off x="399113" y="2770021"/>
            <a:ext cx="7855800" cy="907500"/>
          </a:xfrm>
          <a:prstGeom prst="roundRect">
            <a:avLst>
              <a:gd name="adj" fmla="val 16667"/>
            </a:avLst>
          </a:prstGeom>
          <a:solidFill>
            <a:srgbClr val="0037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2" name="Google Shape;1392;g3fb7797f9f0_0_428"/>
          <p:cNvSpPr/>
          <p:nvPr/>
        </p:nvSpPr>
        <p:spPr>
          <a:xfrm>
            <a:off x="0" y="4888610"/>
            <a:ext cx="6103619" cy="97155"/>
          </a:xfrm>
          <a:custGeom>
            <a:avLst/>
            <a:gdLst/>
            <a:ahLst/>
            <a:cxnLst/>
            <a:rect l="l" t="t" r="r" b="b"/>
            <a:pathLst>
              <a:path w="8138159" h="129540" extrusionOk="0">
                <a:moveTo>
                  <a:pt x="8138159" y="0"/>
                </a:moveTo>
                <a:lnTo>
                  <a:pt x="0" y="0"/>
                </a:lnTo>
                <a:lnTo>
                  <a:pt x="0" y="129539"/>
                </a:lnTo>
                <a:lnTo>
                  <a:pt x="8138159" y="129539"/>
                </a:lnTo>
                <a:lnTo>
                  <a:pt x="8138159" y="0"/>
                </a:lnTo>
                <a:close/>
              </a:path>
            </a:pathLst>
          </a:custGeom>
          <a:solidFill>
            <a:srgbClr val="0060A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393" name="Google Shape;1393;g3fb7797f9f0_0_4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8205" y="4858896"/>
            <a:ext cx="826390" cy="1543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g3fb7797f9f0_0_428"/>
          <p:cNvSpPr/>
          <p:nvPr/>
        </p:nvSpPr>
        <p:spPr>
          <a:xfrm>
            <a:off x="7165467" y="4789169"/>
            <a:ext cx="0" cy="264794"/>
          </a:xfrm>
          <a:custGeom>
            <a:avLst/>
            <a:gdLst/>
            <a:ahLst/>
            <a:cxnLst/>
            <a:rect l="l" t="t" r="r" b="b"/>
            <a:pathLst>
              <a:path w="120000" h="353059" extrusionOk="0">
                <a:moveTo>
                  <a:pt x="0" y="0"/>
                </a:moveTo>
                <a:lnTo>
                  <a:pt x="0" y="352501"/>
                </a:lnTo>
              </a:path>
            </a:pathLst>
          </a:custGeom>
          <a:noFill/>
          <a:ln w="7150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395" name="Google Shape;1395;g3fb7797f9f0_0_428"/>
          <p:cNvSpPr/>
          <p:nvPr/>
        </p:nvSpPr>
        <p:spPr>
          <a:xfrm>
            <a:off x="7989569" y="4789169"/>
            <a:ext cx="0" cy="264794"/>
          </a:xfrm>
          <a:custGeom>
            <a:avLst/>
            <a:gdLst/>
            <a:ahLst/>
            <a:cxnLst/>
            <a:rect l="l" t="t" r="r" b="b"/>
            <a:pathLst>
              <a:path w="120000" h="353059" extrusionOk="0">
                <a:moveTo>
                  <a:pt x="0" y="0"/>
                </a:moveTo>
                <a:lnTo>
                  <a:pt x="0" y="352501"/>
                </a:lnTo>
              </a:path>
            </a:pathLst>
          </a:custGeom>
          <a:noFill/>
          <a:ln w="7150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396" name="Google Shape;1396;g3fb7797f9f0_0_428"/>
          <p:cNvSpPr/>
          <p:nvPr/>
        </p:nvSpPr>
        <p:spPr>
          <a:xfrm>
            <a:off x="8779382" y="4800600"/>
            <a:ext cx="0" cy="264794"/>
          </a:xfrm>
          <a:custGeom>
            <a:avLst/>
            <a:gdLst/>
            <a:ahLst/>
            <a:cxnLst/>
            <a:rect l="l" t="t" r="r" b="b"/>
            <a:pathLst>
              <a:path w="120000" h="353059" extrusionOk="0">
                <a:moveTo>
                  <a:pt x="0" y="0"/>
                </a:moveTo>
                <a:lnTo>
                  <a:pt x="0" y="352501"/>
                </a:lnTo>
              </a:path>
            </a:pathLst>
          </a:custGeom>
          <a:noFill/>
          <a:ln w="7150" cap="flat" cmpd="sng">
            <a:solidFill>
              <a:srgbClr val="04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grpSp>
        <p:nvGrpSpPr>
          <p:cNvPr id="1397" name="Google Shape;1397;g3fb7797f9f0_0_428"/>
          <p:cNvGrpSpPr/>
          <p:nvPr/>
        </p:nvGrpSpPr>
        <p:grpSpPr>
          <a:xfrm>
            <a:off x="8103874" y="4861177"/>
            <a:ext cx="585212" cy="140975"/>
            <a:chOff x="10805165" y="6481570"/>
            <a:chExt cx="780282" cy="187966"/>
          </a:xfrm>
        </p:grpSpPr>
        <p:sp>
          <p:nvSpPr>
            <p:cNvPr id="1398" name="Google Shape;1398;g3fb7797f9f0_0_428"/>
            <p:cNvSpPr/>
            <p:nvPr/>
          </p:nvSpPr>
          <p:spPr>
            <a:xfrm>
              <a:off x="10805165" y="6481577"/>
              <a:ext cx="140334" cy="187959"/>
            </a:xfrm>
            <a:custGeom>
              <a:avLst/>
              <a:gdLst/>
              <a:ahLst/>
              <a:cxnLst/>
              <a:rect l="l" t="t" r="r" b="b"/>
              <a:pathLst>
                <a:path w="140334" h="187959" extrusionOk="0">
                  <a:moveTo>
                    <a:pt x="122110" y="0"/>
                  </a:moveTo>
                  <a:lnTo>
                    <a:pt x="18084" y="0"/>
                  </a:lnTo>
                  <a:lnTo>
                    <a:pt x="11015" y="1436"/>
                  </a:lnTo>
                  <a:lnTo>
                    <a:pt x="5284" y="5319"/>
                  </a:lnTo>
                  <a:lnTo>
                    <a:pt x="1410" y="11138"/>
                  </a:lnTo>
                  <a:lnTo>
                    <a:pt x="0" y="18211"/>
                  </a:lnTo>
                  <a:lnTo>
                    <a:pt x="0" y="169240"/>
                  </a:lnTo>
                  <a:lnTo>
                    <a:pt x="1434" y="176339"/>
                  </a:lnTo>
                  <a:lnTo>
                    <a:pt x="5284" y="182103"/>
                  </a:lnTo>
                  <a:lnTo>
                    <a:pt x="11031" y="186015"/>
                  </a:lnTo>
                  <a:lnTo>
                    <a:pt x="18084" y="187451"/>
                  </a:lnTo>
                  <a:lnTo>
                    <a:pt x="122110" y="187451"/>
                  </a:lnTo>
                  <a:lnTo>
                    <a:pt x="129151" y="186015"/>
                  </a:lnTo>
                  <a:lnTo>
                    <a:pt x="134909" y="182103"/>
                  </a:lnTo>
                  <a:lnTo>
                    <a:pt x="138785" y="176313"/>
                  </a:lnTo>
                  <a:lnTo>
                    <a:pt x="140208" y="169240"/>
                  </a:lnTo>
                  <a:lnTo>
                    <a:pt x="140208" y="157022"/>
                  </a:lnTo>
                  <a:lnTo>
                    <a:pt x="43141" y="157022"/>
                  </a:lnTo>
                  <a:lnTo>
                    <a:pt x="35661" y="153365"/>
                  </a:lnTo>
                  <a:lnTo>
                    <a:pt x="35661" y="150660"/>
                  </a:lnTo>
                  <a:lnTo>
                    <a:pt x="35877" y="150075"/>
                  </a:lnTo>
                  <a:lnTo>
                    <a:pt x="40170" y="136105"/>
                  </a:lnTo>
                  <a:lnTo>
                    <a:pt x="41046" y="135013"/>
                  </a:lnTo>
                  <a:lnTo>
                    <a:pt x="65555" y="135013"/>
                  </a:lnTo>
                  <a:lnTo>
                    <a:pt x="69429" y="133963"/>
                  </a:lnTo>
                  <a:lnTo>
                    <a:pt x="78714" y="124761"/>
                  </a:lnTo>
                  <a:lnTo>
                    <a:pt x="82423" y="117309"/>
                  </a:lnTo>
                  <a:lnTo>
                    <a:pt x="63639" y="117309"/>
                  </a:lnTo>
                  <a:lnTo>
                    <a:pt x="50903" y="114925"/>
                  </a:lnTo>
                  <a:lnTo>
                    <a:pt x="39958" y="107397"/>
                  </a:lnTo>
                  <a:lnTo>
                    <a:pt x="32298" y="94164"/>
                  </a:lnTo>
                  <a:lnTo>
                    <a:pt x="29413" y="74663"/>
                  </a:lnTo>
                  <a:lnTo>
                    <a:pt x="32262" y="55640"/>
                  </a:lnTo>
                  <a:lnTo>
                    <a:pt x="40378" y="41303"/>
                  </a:lnTo>
                  <a:lnTo>
                    <a:pt x="53110" y="32257"/>
                  </a:lnTo>
                  <a:lnTo>
                    <a:pt x="69811" y="29108"/>
                  </a:lnTo>
                  <a:lnTo>
                    <a:pt x="140208" y="29108"/>
                  </a:lnTo>
                  <a:lnTo>
                    <a:pt x="140208" y="18211"/>
                  </a:lnTo>
                  <a:lnTo>
                    <a:pt x="138791" y="11138"/>
                  </a:lnTo>
                  <a:lnTo>
                    <a:pt x="134921" y="5348"/>
                  </a:lnTo>
                  <a:lnTo>
                    <a:pt x="129170" y="1436"/>
                  </a:lnTo>
                  <a:lnTo>
                    <a:pt x="122110" y="0"/>
                  </a:lnTo>
                  <a:close/>
                </a:path>
                <a:path w="140334" h="187959" extrusionOk="0">
                  <a:moveTo>
                    <a:pt x="140208" y="29108"/>
                  </a:moveTo>
                  <a:lnTo>
                    <a:pt x="69811" y="29108"/>
                  </a:lnTo>
                  <a:lnTo>
                    <a:pt x="85937" y="32091"/>
                  </a:lnTo>
                  <a:lnTo>
                    <a:pt x="98679" y="41511"/>
                  </a:lnTo>
                  <a:lnTo>
                    <a:pt x="107048" y="58078"/>
                  </a:lnTo>
                  <a:lnTo>
                    <a:pt x="110058" y="82499"/>
                  </a:lnTo>
                  <a:lnTo>
                    <a:pt x="105767" y="115215"/>
                  </a:lnTo>
                  <a:lnTo>
                    <a:pt x="93937" y="138491"/>
                  </a:lnTo>
                  <a:lnTo>
                    <a:pt x="76127" y="152402"/>
                  </a:lnTo>
                  <a:lnTo>
                    <a:pt x="53898" y="157022"/>
                  </a:lnTo>
                  <a:lnTo>
                    <a:pt x="140208" y="157022"/>
                  </a:lnTo>
                  <a:lnTo>
                    <a:pt x="140208" y="29108"/>
                  </a:lnTo>
                  <a:close/>
                </a:path>
                <a:path w="140334" h="187959" extrusionOk="0">
                  <a:moveTo>
                    <a:pt x="65555" y="135013"/>
                  </a:moveTo>
                  <a:lnTo>
                    <a:pt x="43370" y="135013"/>
                  </a:lnTo>
                  <a:lnTo>
                    <a:pt x="48234" y="137934"/>
                  </a:lnTo>
                  <a:lnTo>
                    <a:pt x="54775" y="137934"/>
                  </a:lnTo>
                  <a:lnTo>
                    <a:pt x="65555" y="135013"/>
                  </a:lnTo>
                  <a:close/>
                </a:path>
                <a:path w="140334" h="187959" extrusionOk="0">
                  <a:moveTo>
                    <a:pt x="85788" y="106552"/>
                  </a:moveTo>
                  <a:lnTo>
                    <a:pt x="82956" y="109994"/>
                  </a:lnTo>
                  <a:lnTo>
                    <a:pt x="77152" y="117309"/>
                  </a:lnTo>
                  <a:lnTo>
                    <a:pt x="82423" y="117309"/>
                  </a:lnTo>
                  <a:lnTo>
                    <a:pt x="83875" y="114392"/>
                  </a:lnTo>
                  <a:lnTo>
                    <a:pt x="86156" y="106921"/>
                  </a:lnTo>
                  <a:lnTo>
                    <a:pt x="85788" y="106552"/>
                  </a:lnTo>
                  <a:close/>
                </a:path>
              </a:pathLst>
            </a:custGeom>
            <a:solidFill>
              <a:srgbClr val="0060A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pic>
          <p:nvPicPr>
            <p:cNvPr id="1399" name="Google Shape;1399;g3fb7797f9f0_0_4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965177" y="6481570"/>
              <a:ext cx="140208" cy="1874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0" name="Google Shape;1400;g3fb7797f9f0_0_428"/>
            <p:cNvSpPr/>
            <p:nvPr/>
          </p:nvSpPr>
          <p:spPr>
            <a:xfrm>
              <a:off x="10856982" y="6530339"/>
              <a:ext cx="33654" cy="48895"/>
            </a:xfrm>
            <a:custGeom>
              <a:avLst/>
              <a:gdLst/>
              <a:ahLst/>
              <a:cxnLst/>
              <a:rect l="l" t="t" r="r" b="b"/>
              <a:pathLst>
                <a:path w="33654" h="48895" extrusionOk="0">
                  <a:moveTo>
                    <a:pt x="17018" y="0"/>
                  </a:moveTo>
                  <a:lnTo>
                    <a:pt x="9928" y="1603"/>
                  </a:lnTo>
                  <a:lnTo>
                    <a:pt x="4570" y="6332"/>
                  </a:lnTo>
                  <a:lnTo>
                    <a:pt x="1182" y="14064"/>
                  </a:lnTo>
                  <a:lnTo>
                    <a:pt x="0" y="24676"/>
                  </a:lnTo>
                  <a:lnTo>
                    <a:pt x="1104" y="35196"/>
                  </a:lnTo>
                  <a:lnTo>
                    <a:pt x="4333" y="42727"/>
                  </a:lnTo>
                  <a:lnTo>
                    <a:pt x="9558" y="47255"/>
                  </a:lnTo>
                  <a:lnTo>
                    <a:pt x="16649" y="48767"/>
                  </a:lnTo>
                  <a:lnTo>
                    <a:pt x="23653" y="47234"/>
                  </a:lnTo>
                  <a:lnTo>
                    <a:pt x="28970" y="42670"/>
                  </a:lnTo>
                  <a:lnTo>
                    <a:pt x="32346" y="35132"/>
                  </a:lnTo>
                  <a:lnTo>
                    <a:pt x="33528" y="24676"/>
                  </a:lnTo>
                  <a:lnTo>
                    <a:pt x="32505" y="14123"/>
                  </a:lnTo>
                  <a:lnTo>
                    <a:pt x="29425" y="6384"/>
                  </a:lnTo>
                  <a:lnTo>
                    <a:pt x="24269" y="1623"/>
                  </a:lnTo>
                  <a:lnTo>
                    <a:pt x="17018" y="0"/>
                  </a:lnTo>
                  <a:close/>
                </a:path>
              </a:pathLst>
            </a:custGeom>
            <a:solidFill>
              <a:srgbClr val="0060A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pic>
          <p:nvPicPr>
            <p:cNvPr id="1401" name="Google Shape;1401;g3fb7797f9f0_0_4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125198" y="6481570"/>
              <a:ext cx="140208" cy="1874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2" name="Google Shape;1402;g3fb7797f9f0_0_42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286742" y="6537954"/>
              <a:ext cx="298705" cy="131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3" name="Google Shape;1403;g3fb7797f9f0_0_428"/>
          <p:cNvSpPr/>
          <p:nvPr/>
        </p:nvSpPr>
        <p:spPr>
          <a:xfrm>
            <a:off x="399125" y="843519"/>
            <a:ext cx="7855800" cy="907500"/>
          </a:xfrm>
          <a:prstGeom prst="roundRect">
            <a:avLst>
              <a:gd name="adj" fmla="val 16667"/>
            </a:avLst>
          </a:prstGeom>
          <a:solidFill>
            <a:srgbClr val="0037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4" name="Google Shape;1404;g3fb7797f9f0_0_428"/>
          <p:cNvSpPr/>
          <p:nvPr/>
        </p:nvSpPr>
        <p:spPr>
          <a:xfrm>
            <a:off x="399117" y="1810226"/>
            <a:ext cx="7855800" cy="907500"/>
          </a:xfrm>
          <a:prstGeom prst="roundRect">
            <a:avLst>
              <a:gd name="adj" fmla="val 16667"/>
            </a:avLst>
          </a:prstGeom>
          <a:solidFill>
            <a:srgbClr val="0037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05" name="Google Shape;1405;g3fb7797f9f0_0_4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90053" y="4870322"/>
            <a:ext cx="612647" cy="115442"/>
          </a:xfrm>
          <a:prstGeom prst="rect">
            <a:avLst/>
          </a:prstGeom>
          <a:noFill/>
          <a:ln>
            <a:noFill/>
          </a:ln>
        </p:spPr>
      </p:pic>
      <p:sp>
        <p:nvSpPr>
          <p:cNvPr id="1406" name="Google Shape;1406;g3fb7797f9f0_0_428"/>
          <p:cNvSpPr txBox="1">
            <a:spLocks noGrp="1"/>
          </p:cNvSpPr>
          <p:nvPr>
            <p:ph type="title"/>
          </p:nvPr>
        </p:nvSpPr>
        <p:spPr>
          <a:xfrm>
            <a:off x="124276" y="87721"/>
            <a:ext cx="75372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32075" rIns="0" bIns="0" anchor="t" anchorCtr="0">
            <a:spAutoFit/>
          </a:bodyPr>
          <a:lstStyle/>
          <a:p>
            <a:pPr marL="241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A4A6C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WHAT</a:t>
            </a:r>
            <a:r>
              <a:rPr lang="en" sz="2400">
                <a:solidFill>
                  <a:srgbClr val="0A4A6C"/>
                </a:solidFill>
              </a:rPr>
              <a:t> YOU CAN DO </a:t>
            </a:r>
            <a:endParaRPr sz="2400"/>
          </a:p>
        </p:txBody>
      </p:sp>
      <p:sp>
        <p:nvSpPr>
          <p:cNvPr id="1407" name="Google Shape;1407;g3fb7797f9f0_0_428"/>
          <p:cNvSpPr txBox="1">
            <a:spLocks noGrp="1"/>
          </p:cNvSpPr>
          <p:nvPr>
            <p:ph type="sldNum" idx="12"/>
          </p:nvPr>
        </p:nvSpPr>
        <p:spPr>
          <a:xfrm>
            <a:off x="8779378" y="4867888"/>
            <a:ext cx="554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  <p:sp>
        <p:nvSpPr>
          <p:cNvPr id="1408" name="Google Shape;1408;g3fb7797f9f0_0_428"/>
          <p:cNvSpPr txBox="1"/>
          <p:nvPr/>
        </p:nvSpPr>
        <p:spPr>
          <a:xfrm>
            <a:off x="435275" y="916563"/>
            <a:ext cx="7772400" cy="7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chemeClr val="lt1"/>
                </a:solidFill>
              </a:rPr>
              <a:t>LOOK AT </a:t>
            </a:r>
            <a:r>
              <a:rPr lang="en" sz="1800">
                <a:solidFill>
                  <a:schemeClr val="lt1"/>
                </a:solidFill>
              </a:rPr>
              <a:t>your local data. How many trauma patients could potentially have benefited from earlier access to blood?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1409" name="Google Shape;1409;g3fb7797f9f0_0_428"/>
          <p:cNvSpPr txBox="1"/>
          <p:nvPr/>
        </p:nvSpPr>
        <p:spPr>
          <a:xfrm>
            <a:off x="435275" y="2844263"/>
            <a:ext cx="7772400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chemeClr val="lt1"/>
                </a:solidFill>
              </a:rPr>
              <a:t>ENGAGE </a:t>
            </a:r>
            <a:r>
              <a:rPr lang="en" sz="1800">
                <a:solidFill>
                  <a:schemeClr val="lt1"/>
                </a:solidFill>
              </a:rPr>
              <a:t>with stakeholders. Bring EMS, trauma, blood banks and medical leadership together.</a:t>
            </a:r>
            <a:endParaRPr sz="1500">
              <a:solidFill>
                <a:srgbClr val="040000"/>
              </a:solidFill>
            </a:endParaRPr>
          </a:p>
        </p:txBody>
      </p:sp>
      <p:sp>
        <p:nvSpPr>
          <p:cNvPr id="1410" name="Google Shape;1410;g3fb7797f9f0_0_428"/>
          <p:cNvSpPr/>
          <p:nvPr/>
        </p:nvSpPr>
        <p:spPr>
          <a:xfrm>
            <a:off x="399121" y="3729785"/>
            <a:ext cx="7855800" cy="907500"/>
          </a:xfrm>
          <a:prstGeom prst="roundRect">
            <a:avLst>
              <a:gd name="adj" fmla="val 16667"/>
            </a:avLst>
          </a:prstGeom>
          <a:solidFill>
            <a:srgbClr val="0037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1" name="Google Shape;1411;g3fb7797f9f0_0_428"/>
          <p:cNvSpPr txBox="1"/>
          <p:nvPr/>
        </p:nvSpPr>
        <p:spPr>
          <a:xfrm>
            <a:off x="417275" y="3807516"/>
            <a:ext cx="7772400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chemeClr val="lt1"/>
                </a:solidFill>
              </a:rPr>
              <a:t>AMPLIFY</a:t>
            </a:r>
            <a:r>
              <a:rPr lang="en" sz="2200">
                <a:solidFill>
                  <a:schemeClr val="lt1"/>
                </a:solidFill>
              </a:rPr>
              <a:t> </a:t>
            </a:r>
            <a:r>
              <a:rPr lang="en" sz="1800">
                <a:solidFill>
                  <a:schemeClr val="lt1"/>
                </a:solidFill>
              </a:rPr>
              <a:t>the message. Visit </a:t>
            </a:r>
            <a:r>
              <a:rPr lang="en" sz="1800" u="sng">
                <a:solidFill>
                  <a:schemeClr val="hlink"/>
                </a:solidFill>
                <a:hlinkClick r:id="rId8"/>
              </a:rPr>
              <a:t>EMS.gov</a:t>
            </a:r>
            <a:r>
              <a:rPr lang="en" sz="1800">
                <a:solidFill>
                  <a:schemeClr val="lt1"/>
                </a:solidFill>
              </a:rPr>
              <a:t> and share the available prehospital blood resources.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1412" name="Google Shape;1412;g3fb7797f9f0_0_428"/>
          <p:cNvSpPr txBox="1"/>
          <p:nvPr/>
        </p:nvSpPr>
        <p:spPr>
          <a:xfrm>
            <a:off x="417275" y="1881013"/>
            <a:ext cx="7772400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chemeClr val="lt1"/>
                </a:solidFill>
              </a:rPr>
              <a:t>ASK </a:t>
            </a:r>
            <a:r>
              <a:rPr lang="en" sz="1800">
                <a:solidFill>
                  <a:schemeClr val="lt1"/>
                </a:solidFill>
              </a:rPr>
              <a:t>about prehospital blood. What are the opportunities and barriers to a program in your EMS systems?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7" name="Google Shape;1417;g3fb7797f9f0_0_647"/>
          <p:cNvGrpSpPr/>
          <p:nvPr/>
        </p:nvGrpSpPr>
        <p:grpSpPr>
          <a:xfrm>
            <a:off x="0" y="2699195"/>
            <a:ext cx="9144857" cy="2444306"/>
            <a:chOff x="570737" y="3598925"/>
            <a:chExt cx="11622405" cy="3260090"/>
          </a:xfrm>
        </p:grpSpPr>
        <p:sp>
          <p:nvSpPr>
            <p:cNvPr id="1418" name="Google Shape;1418;g3fb7797f9f0_0_647"/>
            <p:cNvSpPr/>
            <p:nvPr/>
          </p:nvSpPr>
          <p:spPr>
            <a:xfrm>
              <a:off x="570737" y="3790187"/>
              <a:ext cx="11621770" cy="3068320"/>
            </a:xfrm>
            <a:custGeom>
              <a:avLst/>
              <a:gdLst/>
              <a:ahLst/>
              <a:cxnLst/>
              <a:rect l="l" t="t" r="r" b="b"/>
              <a:pathLst>
                <a:path w="11621770" h="3068320" extrusionOk="0">
                  <a:moveTo>
                    <a:pt x="0" y="3067812"/>
                  </a:moveTo>
                  <a:lnTo>
                    <a:pt x="11621274" y="3067812"/>
                  </a:lnTo>
                  <a:lnTo>
                    <a:pt x="11621274" y="0"/>
                  </a:lnTo>
                  <a:lnTo>
                    <a:pt x="0" y="0"/>
                  </a:lnTo>
                  <a:lnTo>
                    <a:pt x="0" y="3067812"/>
                  </a:lnTo>
                  <a:close/>
                </a:path>
              </a:pathLst>
            </a:custGeom>
            <a:solidFill>
              <a:srgbClr val="00376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  <p:sp>
          <p:nvSpPr>
            <p:cNvPr id="1419" name="Google Shape;1419;g3fb7797f9f0_0_647"/>
            <p:cNvSpPr/>
            <p:nvPr/>
          </p:nvSpPr>
          <p:spPr>
            <a:xfrm>
              <a:off x="570737" y="3598925"/>
              <a:ext cx="11622405" cy="3260090"/>
            </a:xfrm>
            <a:custGeom>
              <a:avLst/>
              <a:gdLst/>
              <a:ahLst/>
              <a:cxnLst/>
              <a:rect l="l" t="t" r="r" b="b"/>
              <a:pathLst>
                <a:path w="11622405" h="3260090" extrusionOk="0">
                  <a:moveTo>
                    <a:pt x="0" y="0"/>
                  </a:moveTo>
                  <a:lnTo>
                    <a:pt x="11622023" y="0"/>
                  </a:lnTo>
                  <a:lnTo>
                    <a:pt x="11622023" y="3259836"/>
                  </a:lnTo>
                  <a:lnTo>
                    <a:pt x="0" y="325983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8075" cap="flat" cmpd="sng">
              <a:solidFill>
                <a:srgbClr val="00467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/>
            </a:p>
          </p:txBody>
        </p:sp>
      </p:grpSp>
      <p:sp>
        <p:nvSpPr>
          <p:cNvPr id="1420" name="Google Shape;1420;g3fb7797f9f0_0_647"/>
          <p:cNvSpPr/>
          <p:nvPr/>
        </p:nvSpPr>
        <p:spPr>
          <a:xfrm>
            <a:off x="6858" y="668654"/>
            <a:ext cx="421005" cy="97155"/>
          </a:xfrm>
          <a:custGeom>
            <a:avLst/>
            <a:gdLst/>
            <a:ahLst/>
            <a:cxnLst/>
            <a:rect l="l" t="t" r="r" b="b"/>
            <a:pathLst>
              <a:path w="561340" h="129540" extrusionOk="0">
                <a:moveTo>
                  <a:pt x="0" y="129539"/>
                </a:moveTo>
                <a:lnTo>
                  <a:pt x="560832" y="129539"/>
                </a:lnTo>
                <a:lnTo>
                  <a:pt x="560832" y="0"/>
                </a:lnTo>
                <a:lnTo>
                  <a:pt x="0" y="0"/>
                </a:lnTo>
                <a:lnTo>
                  <a:pt x="0" y="129539"/>
                </a:lnTo>
                <a:close/>
              </a:path>
            </a:pathLst>
          </a:custGeom>
          <a:solidFill>
            <a:srgbClr val="DB063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421" name="Google Shape;1421;g3fb7797f9f0_0_647"/>
          <p:cNvSpPr/>
          <p:nvPr/>
        </p:nvSpPr>
        <p:spPr>
          <a:xfrm>
            <a:off x="4798314" y="3082671"/>
            <a:ext cx="97155" cy="1786890"/>
          </a:xfrm>
          <a:custGeom>
            <a:avLst/>
            <a:gdLst/>
            <a:ahLst/>
            <a:cxnLst/>
            <a:rect l="l" t="t" r="r" b="b"/>
            <a:pathLst>
              <a:path w="129540" h="2382520" extrusionOk="0">
                <a:moveTo>
                  <a:pt x="129539" y="0"/>
                </a:moveTo>
                <a:lnTo>
                  <a:pt x="0" y="0"/>
                </a:lnTo>
                <a:lnTo>
                  <a:pt x="0" y="2382012"/>
                </a:lnTo>
                <a:lnTo>
                  <a:pt x="129539" y="2382012"/>
                </a:lnTo>
                <a:lnTo>
                  <a:pt x="129539" y="0"/>
                </a:lnTo>
                <a:close/>
              </a:path>
            </a:pathLst>
          </a:custGeom>
          <a:solidFill>
            <a:srgbClr val="DB063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422" name="Google Shape;1422;g3fb7797f9f0_0_6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7819" y="3485011"/>
            <a:ext cx="1180724" cy="219455"/>
          </a:xfrm>
          <a:prstGeom prst="rect">
            <a:avLst/>
          </a:prstGeom>
          <a:noFill/>
          <a:ln>
            <a:noFill/>
          </a:ln>
        </p:spPr>
      </p:pic>
      <p:sp>
        <p:nvSpPr>
          <p:cNvPr id="1423" name="Google Shape;1423;g3fb7797f9f0_0_647"/>
          <p:cNvSpPr/>
          <p:nvPr/>
        </p:nvSpPr>
        <p:spPr>
          <a:xfrm>
            <a:off x="2213991" y="3385566"/>
            <a:ext cx="0" cy="378142"/>
          </a:xfrm>
          <a:custGeom>
            <a:avLst/>
            <a:gdLst/>
            <a:ahLst/>
            <a:cxnLst/>
            <a:rect l="l" t="t" r="r" b="b"/>
            <a:pathLst>
              <a:path w="120000" h="504189" extrusionOk="0">
                <a:moveTo>
                  <a:pt x="0" y="0"/>
                </a:moveTo>
                <a:lnTo>
                  <a:pt x="0" y="503948"/>
                </a:lnTo>
              </a:path>
            </a:pathLst>
          </a:custGeom>
          <a:noFill/>
          <a:ln w="7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424" name="Google Shape;1424;g3fb7797f9f0_0_647"/>
          <p:cNvSpPr/>
          <p:nvPr/>
        </p:nvSpPr>
        <p:spPr>
          <a:xfrm>
            <a:off x="3387851" y="3385566"/>
            <a:ext cx="0" cy="378142"/>
          </a:xfrm>
          <a:custGeom>
            <a:avLst/>
            <a:gdLst/>
            <a:ahLst/>
            <a:cxnLst/>
            <a:rect l="l" t="t" r="r" b="b"/>
            <a:pathLst>
              <a:path w="120000" h="504189" extrusionOk="0">
                <a:moveTo>
                  <a:pt x="0" y="0"/>
                </a:moveTo>
                <a:lnTo>
                  <a:pt x="0" y="503948"/>
                </a:lnTo>
              </a:path>
            </a:pathLst>
          </a:custGeom>
          <a:noFill/>
          <a:ln w="7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425" name="Google Shape;1425;g3fb7797f9f0_0_6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63874" y="3478149"/>
            <a:ext cx="835533" cy="203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6" name="Google Shape;1426;g3fb7797f9f0_0_6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31720" y="3487292"/>
            <a:ext cx="926973" cy="174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7" name="Google Shape;1427;g3fb7797f9f0_0_6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90" y="0"/>
            <a:ext cx="9137608" cy="2842641"/>
          </a:xfrm>
          <a:prstGeom prst="rect">
            <a:avLst/>
          </a:prstGeom>
          <a:noFill/>
          <a:ln>
            <a:noFill/>
          </a:ln>
        </p:spPr>
      </p:pic>
      <p:sp>
        <p:nvSpPr>
          <p:cNvPr id="1428" name="Google Shape;1428;g3fb7797f9f0_0_647"/>
          <p:cNvSpPr txBox="1"/>
          <p:nvPr/>
        </p:nvSpPr>
        <p:spPr>
          <a:xfrm>
            <a:off x="868195" y="4022784"/>
            <a:ext cx="193500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9" name="Google Shape;1429;g3fb7797f9f0_0_647"/>
          <p:cNvSpPr txBox="1"/>
          <p:nvPr/>
        </p:nvSpPr>
        <p:spPr>
          <a:xfrm>
            <a:off x="5198225" y="3217263"/>
            <a:ext cx="2737200" cy="15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0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Contact:</a:t>
            </a:r>
            <a:br>
              <a:rPr lang="en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Gamunu Wijetunge, NRP</a:t>
            </a:r>
            <a:endParaRPr>
              <a:solidFill>
                <a:srgbClr val="FFFFFF"/>
              </a:solidFill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Director </a:t>
            </a:r>
            <a:endParaRPr>
              <a:solidFill>
                <a:srgbClr val="FFFFFF"/>
              </a:solidFill>
            </a:endParaRP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Office of EMS, NHTSA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Gamunu.Wijetunge@dot.gov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465E5-8EF2-333A-E0CF-0FBD402DB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79809"/>
            <a:ext cx="8915400" cy="1981200"/>
          </a:xfrm>
        </p:spPr>
        <p:txBody>
          <a:bodyPr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dirty="0">
                <a:latin typeface="PT Sans" panose="020B050302020302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Strengthening the Supply Chain for Collection/</a:t>
            </a:r>
            <a:r>
              <a:rPr lang="en-US" dirty="0" err="1">
                <a:latin typeface="PT Sans" panose="020B050302020302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Mfg</a:t>
            </a:r>
            <a:r>
              <a:rPr lang="en-US" dirty="0">
                <a:latin typeface="PT Sans" panose="020B0503020203020204" pitchFamily="34" charset="0"/>
                <a:ea typeface="Segoe UI" panose="020B0502040204020203" pitchFamily="34" charset="0"/>
                <a:cs typeface="Helvetica" panose="020B0604020202020204" pitchFamily="34" charset="0"/>
              </a:rPr>
              <a:t> of Whole Blood &amp; Platelets</a:t>
            </a:r>
            <a:endParaRPr lang="en-US" dirty="0">
              <a:latin typeface="PT Sans" panose="020B0503020203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B9CF778-5373-D273-CC32-3F8A93584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-781050"/>
            <a:ext cx="5042958" cy="356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C82770-8280-DA7A-7ACB-A9A2CB1983CE}"/>
              </a:ext>
            </a:extLst>
          </p:cNvPr>
          <p:cNvSpPr txBox="1"/>
          <p:nvPr/>
        </p:nvSpPr>
        <p:spPr>
          <a:xfrm>
            <a:off x="609600" y="3961009"/>
            <a:ext cx="53414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Bill Block, President and CEO</a:t>
            </a:r>
          </a:p>
          <a:p>
            <a:r>
              <a:rPr lang="en-US" sz="2800" dirty="0">
                <a:solidFill>
                  <a:schemeClr val="bg1"/>
                </a:solidFill>
              </a:rPr>
              <a:t>Blood Centers of America</a:t>
            </a:r>
          </a:p>
        </p:txBody>
      </p:sp>
    </p:spTree>
    <p:extLst>
      <p:ext uri="{BB962C8B-B14F-4D97-AF65-F5344CB8AC3E}">
        <p14:creationId xmlns:p14="http://schemas.microsoft.com/office/powerpoint/2010/main" val="2192129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914FD5-0645-B551-A302-99E5718DC4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rgbClr val="505050"/>
                </a:solidFill>
              </a:rPr>
              <a:t>Disclosure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7C600-0605-1121-E9EB-5CAC5E7EE6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7950" y="900144"/>
            <a:ext cx="8495049" cy="2890806"/>
          </a:xfrm>
        </p:spPr>
        <p:txBody>
          <a:bodyPr/>
          <a:lstStyle/>
          <a:p>
            <a:pPr indent="0">
              <a:buNone/>
            </a:pPr>
            <a:r>
              <a:rPr lang="en-US" sz="1800" b="1" dirty="0">
                <a:solidFill>
                  <a:srgbClr val="505050"/>
                </a:solidFill>
                <a:latin typeface="Oswald" panose="02000503000000000000" pitchFamily="2" charset="0"/>
              </a:rPr>
              <a:t>Fair Use Notice and Disclaimer</a:t>
            </a:r>
            <a:endParaRPr lang="en-US" sz="1800" dirty="0">
              <a:solidFill>
                <a:srgbClr val="505050"/>
              </a:solidFill>
              <a:latin typeface="Oswald" panose="02000503000000000000" pitchFamily="2" charset="0"/>
            </a:endParaRPr>
          </a:p>
          <a:p>
            <a:pPr indent="0">
              <a:buNone/>
            </a:pPr>
            <a:r>
              <a:rPr lang="en-US" sz="1800" dirty="0">
                <a:solidFill>
                  <a:srgbClr val="505050"/>
                </a:solidFill>
                <a:latin typeface="Oswald" panose="02000503000000000000" pitchFamily="2" charset="0"/>
              </a:rPr>
              <a:t>This presentation may contain copyrighted material the use of which has not been specifically authorized by the copyright owner. This presentation operates under the assumption that this not-for-profit use constitutes a “fair use” of the copyrighted material as provided for in Title 17, Chapter 1, Section 107 US Copyright Law.</a:t>
            </a:r>
          </a:p>
          <a:p>
            <a:pPr indent="0">
              <a:buNone/>
            </a:pPr>
            <a:endParaRPr lang="en-US" sz="1800" dirty="0">
              <a:solidFill>
                <a:srgbClr val="505050"/>
              </a:solidFill>
              <a:latin typeface="Oswald" panose="02000503000000000000" pitchFamily="2" charset="0"/>
            </a:endParaRPr>
          </a:p>
          <a:p>
            <a:pPr indent="0">
              <a:buNone/>
            </a:pPr>
            <a:r>
              <a:rPr lang="en-US" sz="1800" dirty="0">
                <a:solidFill>
                  <a:srgbClr val="505050"/>
                </a:solidFill>
                <a:latin typeface="Oswald" panose="02000503000000000000" pitchFamily="2" charset="0"/>
              </a:rPr>
              <a:t>Bill Block has no financial or commercial conflicts of interest to disclose.</a:t>
            </a:r>
          </a:p>
          <a:p>
            <a:endParaRPr lang="en-US" sz="1800" dirty="0">
              <a:solidFill>
                <a:srgbClr val="505050"/>
              </a:solidFill>
              <a:latin typeface="Oswald" panose="02000503000000000000" pitchFamily="2" charset="0"/>
            </a:endParaRPr>
          </a:p>
          <a:p>
            <a:endParaRPr lang="en-US" sz="1800" dirty="0">
              <a:solidFill>
                <a:srgbClr val="505050"/>
              </a:solidFill>
              <a:latin typeface="Oswald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6439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42806-1B0D-608B-1EC0-53E957945D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787878"/>
                </a:solidFill>
              </a:rPr>
              <a:t>                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Blood Centers of </a:t>
            </a:r>
            <a:r>
              <a:rPr lang="en-US" sz="2400" dirty="0">
                <a:solidFill>
                  <a:srgbClr val="7C1499"/>
                </a:solidFill>
              </a:rPr>
              <a:t>America </a:t>
            </a:r>
            <a:endParaRPr lang="en-US" dirty="0">
              <a:solidFill>
                <a:srgbClr val="7C1499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3DB89C-AC73-EE05-CF63-FA999707701B}"/>
              </a:ext>
            </a:extLst>
          </p:cNvPr>
          <p:cNvSpPr txBox="1">
            <a:spLocks/>
          </p:cNvSpPr>
          <p:nvPr/>
        </p:nvSpPr>
        <p:spPr>
          <a:xfrm>
            <a:off x="242048" y="895351"/>
            <a:ext cx="8721725" cy="31067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rgbClr val="505050"/>
                </a:solidFill>
                <a:latin typeface="PT Sans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Mission: </a:t>
            </a:r>
            <a:r>
              <a:rPr lang="en-US" sz="1400" dirty="0">
                <a:solidFill>
                  <a:srgbClr val="505050"/>
                </a:solidFill>
                <a:latin typeface="PT Sans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To strengthen and enhance members’ operations through innovative, cooperative, interdependent activities. A network of 60+, not-for-profit, Independent Community Blood Centers representing over 60% of the American blood supply.</a:t>
            </a:r>
            <a:endParaRPr lang="en-US" sz="1100" dirty="0">
              <a:solidFill>
                <a:srgbClr val="505050"/>
              </a:solidFill>
              <a:latin typeface="PT Sans" panose="020B0604020202020204" charset="0"/>
              <a:ea typeface="Segoe UI" panose="020B0502040204020203" pitchFamily="34" charset="0"/>
              <a:cs typeface="Helvetica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solidFill>
                  <a:srgbClr val="505050"/>
                </a:solidFill>
                <a:latin typeface="PT Sans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Annualized commercial business ~$1B Plus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solidFill>
                  <a:srgbClr val="505050"/>
                </a:solidFill>
                <a:latin typeface="PT Sans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Approximately 150+ key industry supply chain contracts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solidFill>
                  <a:srgbClr val="505050"/>
                </a:solidFill>
                <a:latin typeface="PT Sans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National contracts for national blood contracting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solidFill>
                  <a:srgbClr val="505050"/>
                </a:solidFill>
                <a:latin typeface="PT Sans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Involved with co-development for driving operational efficiencies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000" dirty="0">
              <a:solidFill>
                <a:srgbClr val="505050"/>
              </a:solidFill>
              <a:latin typeface="PT Sans" panose="020B0604020202020204" charset="0"/>
              <a:ea typeface="Segoe UI" panose="020B0502040204020203" pitchFamily="34" charset="0"/>
              <a:cs typeface="Helvetica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rgbClr val="505050"/>
                </a:solidFill>
                <a:latin typeface="PT Sans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Key Preparedness Events:</a:t>
            </a:r>
            <a:endParaRPr lang="en-US" sz="1100" b="1" dirty="0">
              <a:solidFill>
                <a:srgbClr val="505050"/>
              </a:solidFill>
              <a:latin typeface="PT Sans" panose="020B0604020202020204" charset="0"/>
              <a:ea typeface="Segoe UI" panose="020B0502040204020203" pitchFamily="34" charset="0"/>
              <a:cs typeface="Helvetica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solidFill>
                  <a:srgbClr val="505050"/>
                </a:solidFill>
                <a:latin typeface="PT Sans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Implemented Third Party Logistics (3PL) for critical supplies (30-45 DIOH); Visibility to all independent blood center critical inventory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solidFill>
                  <a:srgbClr val="505050"/>
                </a:solidFill>
                <a:latin typeface="PT Sans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Disaster Task Force member</a:t>
            </a:r>
          </a:p>
          <a:p>
            <a:pPr marL="922977" indent="-17145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solidFill>
                  <a:srgbClr val="505050"/>
                </a:solidFill>
                <a:latin typeface="PT Sans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Coordinating the transport of blood products during any disruption (weather, mass casualty, cyber, etc.)</a:t>
            </a:r>
          </a:p>
          <a:p>
            <a:pPr marL="922977" indent="-171450"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solidFill>
                  <a:srgbClr val="505050"/>
                </a:solidFill>
                <a:latin typeface="PT Sans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During COVID-19 served as national operational center of collaboration, communication and coordination for all independent CCP collectors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00" dirty="0">
                <a:solidFill>
                  <a:srgbClr val="505050"/>
                </a:solidFill>
                <a:latin typeface="PT Sans" panose="020B0604020202020204" charset="0"/>
                <a:ea typeface="Segoe UI" panose="020B0502040204020203" pitchFamily="34" charset="0"/>
                <a:cs typeface="Helvetica" panose="020B0604020202020204" pitchFamily="34" charset="0"/>
              </a:rPr>
              <a:t>Resource Sharing and accounting/inventory management</a:t>
            </a:r>
          </a:p>
          <a:p>
            <a:pPr marL="0" indent="0">
              <a:lnSpc>
                <a:spcPct val="125000"/>
              </a:lnSpc>
              <a:buFont typeface="Arial" panose="020B0604020202020204" pitchFamily="34" charset="0"/>
              <a:buNone/>
            </a:pPr>
            <a:endParaRPr lang="en-US" dirty="0">
              <a:solidFill>
                <a:srgbClr val="505050"/>
              </a:solidFill>
              <a:latin typeface="PT Sans" panose="020B0604020202020204" charset="0"/>
              <a:ea typeface="Segoe UI" panose="020B0502040204020203" pitchFamily="34" charset="0"/>
              <a:cs typeface="Helvetica" panose="020B0604020202020204" pitchFamily="34" charset="0"/>
            </a:endParaRPr>
          </a:p>
          <a:p>
            <a:endParaRPr lang="en-US" dirty="0">
              <a:solidFill>
                <a:srgbClr val="505050"/>
              </a:solidFill>
              <a:latin typeface="PT Sans" panose="020B0503020203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6DD448-F1BD-7A00-EA62-AB118269A2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5393"/>
            <a:ext cx="9906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359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4BC310-1A06-E9D0-8FD1-FE75F77492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19C8C-6699-8CB3-1B10-4FCBF07C69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A02455-3965-8F61-B378-578EE62A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551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B6E991-3DAF-3E80-12A2-A967EE7846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rgbClr val="7C1499"/>
                </a:solidFill>
              </a:rPr>
              <a:t>BCA: </a:t>
            </a:r>
            <a:r>
              <a:rPr lang="en-US" dirty="0">
                <a:solidFill>
                  <a:srgbClr val="505050"/>
                </a:solidFill>
              </a:rPr>
              <a:t>The Donor Base Is Aging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03C7F3E-67AC-8438-4793-03768A6F3151}"/>
              </a:ext>
            </a:extLst>
          </p:cNvPr>
          <p:cNvSpPr/>
          <p:nvPr/>
        </p:nvSpPr>
        <p:spPr bwMode="auto">
          <a:xfrm>
            <a:off x="267950" y="971550"/>
            <a:ext cx="1570083" cy="315628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85000"/>
                <a:alpha val="40000"/>
              </a:schemeClr>
            </a:outerShdw>
          </a:effectLst>
        </p:spPr>
        <p:txBody>
          <a:bodyPr lIns="0" tIns="0" rIns="0" bIns="0" rtlCol="0" anchor="ctr"/>
          <a:lstStyle/>
          <a:p>
            <a:pPr algn="ctr" defTabSz="685800">
              <a:defRPr/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4C3FF7-90EA-7FDA-CD8D-50B1E615E414}"/>
              </a:ext>
            </a:extLst>
          </p:cNvPr>
          <p:cNvSpPr/>
          <p:nvPr/>
        </p:nvSpPr>
        <p:spPr>
          <a:xfrm>
            <a:off x="8077200" y="4260265"/>
            <a:ext cx="1043876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697">
              <a:defRPr/>
            </a:pPr>
            <a:r>
              <a:rPr lang="en-US" sz="825" b="1" dirty="0">
                <a:solidFill>
                  <a:srgbClr val="595959"/>
                </a:solidFill>
                <a:latin typeface="PT Sans" panose="020B0604020202020204" charset="0"/>
              </a:rPr>
              <a:t>Source</a:t>
            </a:r>
            <a:r>
              <a:rPr lang="en-US" sz="825" dirty="0">
                <a:solidFill>
                  <a:srgbClr val="595959"/>
                </a:solidFill>
                <a:latin typeface="PT Sans" panose="020B0604020202020204" charset="0"/>
              </a:rPr>
              <a:t>: BCA </a:t>
            </a:r>
            <a:r>
              <a:rPr lang="en-US" sz="825" dirty="0">
                <a:solidFill>
                  <a:srgbClr val="FFC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GOLD</a:t>
            </a:r>
            <a:endParaRPr lang="en-US" sz="825" dirty="0">
              <a:solidFill>
                <a:srgbClr val="FFC000"/>
              </a:solidFill>
              <a:latin typeface="Arial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CC3C19C-45BD-EE62-CE99-FC33CCADDFE4}"/>
              </a:ext>
            </a:extLst>
          </p:cNvPr>
          <p:cNvSpPr/>
          <p:nvPr/>
        </p:nvSpPr>
        <p:spPr bwMode="auto">
          <a:xfrm>
            <a:off x="2065701" y="971549"/>
            <a:ext cx="6767821" cy="3156288"/>
          </a:xfrm>
          <a:prstGeom prst="roundRect">
            <a:avLst>
              <a:gd name="adj" fmla="val 5624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85000"/>
                <a:alpha val="40000"/>
              </a:schemeClr>
            </a:outerShdw>
          </a:effectLst>
        </p:spPr>
        <p:txBody>
          <a:bodyPr lIns="0" tIns="0" rIns="0" bIns="0" rtlCol="0" anchor="ctr"/>
          <a:lstStyle/>
          <a:p>
            <a:pPr algn="ctr" defTabSz="685800">
              <a:defRPr/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5F5DDD-3798-7572-F81C-83835F72B6C3}"/>
              </a:ext>
            </a:extLst>
          </p:cNvPr>
          <p:cNvSpPr txBox="1"/>
          <p:nvPr/>
        </p:nvSpPr>
        <p:spPr>
          <a:xfrm>
            <a:off x="2078241" y="1047750"/>
            <a:ext cx="68070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350" b="1" dirty="0">
                <a:solidFill>
                  <a:srgbClr val="071842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Under-30 Donors Have Declined While 60+ Donors Have Grown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59C057-29F1-C20F-53C0-9E6D299F2231}"/>
              </a:ext>
            </a:extLst>
          </p:cNvPr>
          <p:cNvCxnSpPr>
            <a:cxnSpLocks/>
          </p:cNvCxnSpPr>
          <p:nvPr/>
        </p:nvCxnSpPr>
        <p:spPr>
          <a:xfrm>
            <a:off x="410054" y="1352550"/>
            <a:ext cx="128587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D22BECE-C48F-8114-FCB0-244D121F6821}"/>
              </a:ext>
            </a:extLst>
          </p:cNvPr>
          <p:cNvSpPr txBox="1"/>
          <p:nvPr/>
        </p:nvSpPr>
        <p:spPr>
          <a:xfrm>
            <a:off x="327931" y="1024099"/>
            <a:ext cx="14114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 b="1" dirty="0">
                <a:solidFill>
                  <a:srgbClr val="071842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Key Takeaway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3969CF7-68EC-1D44-4A61-1CD24A4E0918}"/>
              </a:ext>
            </a:extLst>
          </p:cNvPr>
          <p:cNvGraphicFramePr>
            <a:graphicFrameLocks/>
          </p:cNvGraphicFramePr>
          <p:nvPr/>
        </p:nvGraphicFramePr>
        <p:xfrm>
          <a:off x="2164556" y="1480260"/>
          <a:ext cx="6634461" cy="2615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D60E7D2D-6C67-80E9-3178-33D0FEB4B058}"/>
              </a:ext>
            </a:extLst>
          </p:cNvPr>
          <p:cNvSpPr/>
          <p:nvPr/>
        </p:nvSpPr>
        <p:spPr bwMode="auto">
          <a:xfrm>
            <a:off x="5371664" y="1791616"/>
            <a:ext cx="885719" cy="1902311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685800">
              <a:defRPr/>
            </a:pPr>
            <a:endParaRPr lang="en-US" sz="135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D2A9039-66F0-1D0A-2708-FAA938B854E8}"/>
              </a:ext>
            </a:extLst>
          </p:cNvPr>
          <p:cNvCxnSpPr>
            <a:cxnSpLocks/>
          </p:cNvCxnSpPr>
          <p:nvPr/>
        </p:nvCxnSpPr>
        <p:spPr>
          <a:xfrm>
            <a:off x="3022558" y="2667368"/>
            <a:ext cx="537495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2E26E65-B4E6-4183-816F-2F97A471EBB0}"/>
              </a:ext>
            </a:extLst>
          </p:cNvPr>
          <p:cNvSpPr txBox="1"/>
          <p:nvPr/>
        </p:nvSpPr>
        <p:spPr>
          <a:xfrm>
            <a:off x="7485586" y="2469275"/>
            <a:ext cx="1098774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825" b="1" dirty="0">
                <a:solidFill>
                  <a:srgbClr val="FFFFFF">
                    <a:lumMod val="50000"/>
                  </a:srgb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2015 Baseline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E49E1D9-58D0-B8DB-AA59-D7ED6E28EC2D}"/>
              </a:ext>
            </a:extLst>
          </p:cNvPr>
          <p:cNvGrpSpPr/>
          <p:nvPr/>
        </p:nvGrpSpPr>
        <p:grpSpPr>
          <a:xfrm>
            <a:off x="3680303" y="1289857"/>
            <a:ext cx="3634896" cy="230832"/>
            <a:chOff x="2729054" y="1940164"/>
            <a:chExt cx="4846528" cy="30777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28AEE4A-17EB-D6C9-1307-ADD10C8EB29B}"/>
                </a:ext>
              </a:extLst>
            </p:cNvPr>
            <p:cNvGrpSpPr/>
            <p:nvPr/>
          </p:nvGrpSpPr>
          <p:grpSpPr>
            <a:xfrm>
              <a:off x="2729054" y="1946519"/>
              <a:ext cx="1448823" cy="292388"/>
              <a:chOff x="9052560" y="2151294"/>
              <a:chExt cx="1448823" cy="292388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26AE72A-8BF2-4497-ECEF-DE9893A3B2E5}"/>
                  </a:ext>
                </a:extLst>
              </p:cNvPr>
              <p:cNvSpPr txBox="1"/>
              <p:nvPr/>
            </p:nvSpPr>
            <p:spPr>
              <a:xfrm>
                <a:off x="9517381" y="2151294"/>
                <a:ext cx="984002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825" dirty="0">
                    <a:solidFill>
                      <a:srgbClr val="000000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Ages &lt; 30</a:t>
                </a: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FD7C952D-AFD9-2F3D-B1D6-B7AC3363C8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52560" y="2288455"/>
                <a:ext cx="464820" cy="0"/>
              </a:xfrm>
              <a:prstGeom prst="line">
                <a:avLst/>
              </a:prstGeom>
              <a:ln w="19050">
                <a:solidFill>
                  <a:srgbClr val="EC0044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0EE03F3-B604-55DE-EEAD-103479C8DD83}"/>
                </a:ext>
              </a:extLst>
            </p:cNvPr>
            <p:cNvGrpSpPr/>
            <p:nvPr/>
          </p:nvGrpSpPr>
          <p:grpSpPr>
            <a:xfrm>
              <a:off x="5282791" y="1940164"/>
              <a:ext cx="2292791" cy="307776"/>
              <a:chOff x="8249258" y="2148534"/>
              <a:chExt cx="1859165" cy="30777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289E75C-020C-04EA-C6A6-EE5DBFD93741}"/>
                  </a:ext>
                </a:extLst>
              </p:cNvPr>
              <p:cNvSpPr txBox="1"/>
              <p:nvPr/>
            </p:nvSpPr>
            <p:spPr>
              <a:xfrm>
                <a:off x="8725817" y="2148534"/>
                <a:ext cx="1382606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900" dirty="0">
                    <a:solidFill>
                      <a:srgbClr val="000000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Pandemic period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6DEF1DF-61E3-68FF-9F9B-96D4A6FE5F77}"/>
                  </a:ext>
                </a:extLst>
              </p:cNvPr>
              <p:cNvSpPr/>
              <p:nvPr/>
            </p:nvSpPr>
            <p:spPr bwMode="auto">
              <a:xfrm>
                <a:off x="8249258" y="2239974"/>
                <a:ext cx="516511" cy="9144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DF76339-AFAB-7E15-59C1-37512EC0E32F}"/>
                </a:ext>
              </a:extLst>
            </p:cNvPr>
            <p:cNvGrpSpPr/>
            <p:nvPr/>
          </p:nvGrpSpPr>
          <p:grpSpPr>
            <a:xfrm>
              <a:off x="4025299" y="1946519"/>
              <a:ext cx="1410067" cy="292388"/>
              <a:chOff x="9052560" y="2151295"/>
              <a:chExt cx="1410067" cy="292388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AEA910A-CA68-3D6A-69C4-322F88BA620C}"/>
                  </a:ext>
                </a:extLst>
              </p:cNvPr>
              <p:cNvSpPr txBox="1"/>
              <p:nvPr/>
            </p:nvSpPr>
            <p:spPr>
              <a:xfrm>
                <a:off x="9505949" y="2151295"/>
                <a:ext cx="956678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825" dirty="0">
                    <a:solidFill>
                      <a:srgbClr val="000000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Ages 60+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E52C98B0-3FA9-BF11-AF1F-1C069917F5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52560" y="2288455"/>
                <a:ext cx="464820" cy="0"/>
              </a:xfrm>
              <a:prstGeom prst="line">
                <a:avLst/>
              </a:prstGeom>
              <a:ln w="19050">
                <a:solidFill>
                  <a:srgbClr val="07184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FC309B2-A1CC-C458-9C29-7975447AB3D7}"/>
              </a:ext>
            </a:extLst>
          </p:cNvPr>
          <p:cNvGrpSpPr/>
          <p:nvPr/>
        </p:nvGrpSpPr>
        <p:grpSpPr>
          <a:xfrm>
            <a:off x="347282" y="1430025"/>
            <a:ext cx="1411418" cy="760492"/>
            <a:chOff x="463044" y="2093275"/>
            <a:chExt cx="1881891" cy="100364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DF7306-84C7-28FD-1EAA-28E2BD334C92}"/>
                </a:ext>
              </a:extLst>
            </p:cNvPr>
            <p:cNvSpPr txBox="1"/>
            <p:nvPr/>
          </p:nvSpPr>
          <p:spPr>
            <a:xfrm>
              <a:off x="463044" y="2450587"/>
              <a:ext cx="18818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en-US" sz="1500" b="1" dirty="0">
                  <a:solidFill>
                    <a:srgbClr val="07184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▲ 46% </a:t>
              </a:r>
            </a:p>
            <a:p>
              <a:pPr algn="ctr" defTabSz="685800">
                <a:defRPr/>
              </a:pPr>
              <a:r>
                <a:rPr lang="en-US" sz="1050" dirty="0">
                  <a:solidFill>
                    <a:srgbClr val="575757">
                      <a:lumMod val="75000"/>
                    </a:srgb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since 2015</a:t>
              </a:r>
              <a:endParaRPr lang="en-US" sz="1350" dirty="0">
                <a:solidFill>
                  <a:srgbClr val="575757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E99E98E-3A77-3F5B-1F98-5756E4ADDE2D}"/>
                </a:ext>
              </a:extLst>
            </p:cNvPr>
            <p:cNvSpPr txBox="1"/>
            <p:nvPr/>
          </p:nvSpPr>
          <p:spPr>
            <a:xfrm>
              <a:off x="546739" y="2093275"/>
              <a:ext cx="1714500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en-US" sz="1350" b="1" dirty="0">
                  <a:solidFill>
                    <a:srgbClr val="575757">
                      <a:lumMod val="75000"/>
                    </a:srgb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Donors 60+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EE0DF71-A811-719F-CE52-33F54BFD2F13}"/>
              </a:ext>
            </a:extLst>
          </p:cNvPr>
          <p:cNvGrpSpPr/>
          <p:nvPr/>
        </p:nvGrpSpPr>
        <p:grpSpPr>
          <a:xfrm>
            <a:off x="347284" y="2388484"/>
            <a:ext cx="1411418" cy="716666"/>
            <a:chOff x="463044" y="3416668"/>
            <a:chExt cx="1881891" cy="95555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FB9C84F-7C94-E223-5A5C-435B5D9ED1DD}"/>
                </a:ext>
              </a:extLst>
            </p:cNvPr>
            <p:cNvSpPr txBox="1"/>
            <p:nvPr/>
          </p:nvSpPr>
          <p:spPr>
            <a:xfrm>
              <a:off x="463044" y="3725892"/>
              <a:ext cx="18818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en-US" sz="1500" b="1" dirty="0">
                  <a:solidFill>
                    <a:srgbClr val="B74B4B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▼ 39% </a:t>
              </a:r>
            </a:p>
            <a:p>
              <a:pPr algn="ctr" defTabSz="685800">
                <a:defRPr/>
              </a:pPr>
              <a:r>
                <a:rPr lang="en-US" sz="1050" dirty="0">
                  <a:solidFill>
                    <a:srgbClr val="575757">
                      <a:lumMod val="75000"/>
                    </a:srgb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since 2015</a:t>
              </a:r>
              <a:endParaRPr lang="en-US" sz="1350" dirty="0">
                <a:solidFill>
                  <a:srgbClr val="575757">
                    <a:lumMod val="7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8A88707-300C-B246-73D3-A7DE443C29AA}"/>
                </a:ext>
              </a:extLst>
            </p:cNvPr>
            <p:cNvSpPr txBox="1"/>
            <p:nvPr/>
          </p:nvSpPr>
          <p:spPr>
            <a:xfrm>
              <a:off x="500521" y="3416668"/>
              <a:ext cx="1806936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en-US" sz="1350" b="1" dirty="0">
                  <a:solidFill>
                    <a:srgbClr val="575757">
                      <a:lumMod val="75000"/>
                    </a:srgb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Donors &lt; 30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159E350-999C-53E9-3452-16B5D6967985}"/>
              </a:ext>
            </a:extLst>
          </p:cNvPr>
          <p:cNvCxnSpPr>
            <a:cxnSpLocks/>
          </p:cNvCxnSpPr>
          <p:nvPr/>
        </p:nvCxnSpPr>
        <p:spPr>
          <a:xfrm>
            <a:off x="410054" y="2266950"/>
            <a:ext cx="128587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F856499-0313-B601-360E-96AD24BC56E3}"/>
              </a:ext>
            </a:extLst>
          </p:cNvPr>
          <p:cNvSpPr txBox="1"/>
          <p:nvPr/>
        </p:nvSpPr>
        <p:spPr>
          <a:xfrm>
            <a:off x="5018175" y="1620049"/>
            <a:ext cx="1592695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825" b="1" dirty="0">
                <a:solidFill>
                  <a:srgbClr val="B74B4B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Pandemic disruption </a:t>
            </a:r>
            <a:r>
              <a:rPr lang="en-US" sz="825" dirty="0">
                <a:solidFill>
                  <a:srgbClr val="B74B4B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accelerated youth decline</a:t>
            </a:r>
          </a:p>
        </p:txBody>
      </p:sp>
      <p:sp>
        <p:nvSpPr>
          <p:cNvPr id="32" name="Speech Bubble: Rectangle 31">
            <a:extLst>
              <a:ext uri="{FF2B5EF4-FFF2-40B4-BE49-F238E27FC236}">
                <a16:creationId xmlns:a16="http://schemas.microsoft.com/office/drawing/2014/main" id="{92FB0251-17F7-2236-5EA5-A7B9143929FD}"/>
              </a:ext>
            </a:extLst>
          </p:cNvPr>
          <p:cNvSpPr/>
          <p:nvPr/>
        </p:nvSpPr>
        <p:spPr bwMode="auto">
          <a:xfrm>
            <a:off x="6743476" y="3188895"/>
            <a:ext cx="1607568" cy="333770"/>
          </a:xfrm>
          <a:prstGeom prst="wedgeRectCallout">
            <a:avLst>
              <a:gd name="adj1" fmla="val -74940"/>
              <a:gd name="adj2" fmla="val -49301"/>
            </a:avLst>
          </a:prstGeom>
          <a:solidFill>
            <a:srgbClr val="FCD8D9">
              <a:alpha val="25098"/>
            </a:srgb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lIns="0" tIns="0" rIns="0" bIns="0" rtlCol="0" anchor="ctr"/>
          <a:lstStyle/>
          <a:p>
            <a:pPr algn="ctr" defTabSz="685800">
              <a:defRPr/>
            </a:pPr>
            <a:r>
              <a:rPr lang="en-US" sz="900" b="1" dirty="0">
                <a:solidFill>
                  <a:srgbClr val="B74B4B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Age Under 30: down ~39% </a:t>
            </a:r>
          </a:p>
          <a:p>
            <a:pPr algn="ctr" defTabSz="685800">
              <a:defRPr/>
            </a:pPr>
            <a:r>
              <a:rPr lang="en-US" sz="788" dirty="0">
                <a:solidFill>
                  <a:srgbClr val="1F1F1F">
                    <a:lumMod val="75000"/>
                    <a:lumOff val="25000"/>
                  </a:srgb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No post-pandemic rebound</a:t>
            </a:r>
          </a:p>
        </p:txBody>
      </p:sp>
      <p:sp>
        <p:nvSpPr>
          <p:cNvPr id="33" name="Speech Bubble: Rectangle 32">
            <a:extLst>
              <a:ext uri="{FF2B5EF4-FFF2-40B4-BE49-F238E27FC236}">
                <a16:creationId xmlns:a16="http://schemas.microsoft.com/office/drawing/2014/main" id="{AEBC03B2-381C-5CD8-5D05-9155FAD8C0C3}"/>
              </a:ext>
            </a:extLst>
          </p:cNvPr>
          <p:cNvSpPr/>
          <p:nvPr/>
        </p:nvSpPr>
        <p:spPr bwMode="auto">
          <a:xfrm>
            <a:off x="6926843" y="1717185"/>
            <a:ext cx="1499819" cy="294967"/>
          </a:xfrm>
          <a:prstGeom prst="wedgeRectCallout">
            <a:avLst>
              <a:gd name="adj1" fmla="val 14016"/>
              <a:gd name="adj2" fmla="val 91979"/>
            </a:avLst>
          </a:prstGeom>
          <a:solidFill>
            <a:schemeClr val="accent3">
              <a:lumMod val="20000"/>
              <a:lumOff val="80000"/>
              <a:alpha val="25098"/>
            </a:schemeClr>
          </a:solidFill>
          <a:ln>
            <a:solidFill>
              <a:srgbClr val="071842"/>
            </a:solidFill>
          </a:ln>
        </p:spPr>
        <p:txBody>
          <a:bodyPr lIns="0" tIns="0" rIns="0" bIns="0" rtlCol="0" anchor="ctr"/>
          <a:lstStyle/>
          <a:p>
            <a:pPr algn="ctr" defTabSz="685800">
              <a:defRPr/>
            </a:pPr>
            <a:r>
              <a:rPr lang="en-US" sz="825" b="1" dirty="0">
                <a:solidFill>
                  <a:srgbClr val="07184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Donors Age 60+: Up ~46%</a:t>
            </a:r>
          </a:p>
          <a:p>
            <a:pPr algn="ctr" defTabSz="685800">
              <a:defRPr/>
            </a:pPr>
            <a:r>
              <a:rPr lang="en-US" sz="750" dirty="0">
                <a:solidFill>
                  <a:srgbClr val="1F1F1F">
                    <a:lumMod val="75000"/>
                    <a:lumOff val="25000"/>
                  </a:srgb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Older donors are carrying more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AB18EFE-8072-6B22-C32E-7B10A95F081A}"/>
              </a:ext>
            </a:extLst>
          </p:cNvPr>
          <p:cNvCxnSpPr>
            <a:cxnSpLocks/>
          </p:cNvCxnSpPr>
          <p:nvPr/>
        </p:nvCxnSpPr>
        <p:spPr>
          <a:xfrm>
            <a:off x="410054" y="3181350"/>
            <a:ext cx="128587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52B9D28B-2BD3-12FB-3C32-2A20CCD0F82A}"/>
              </a:ext>
            </a:extLst>
          </p:cNvPr>
          <p:cNvSpPr txBox="1"/>
          <p:nvPr/>
        </p:nvSpPr>
        <p:spPr>
          <a:xfrm>
            <a:off x="419510" y="3280886"/>
            <a:ext cx="12669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050" b="1" dirty="0">
                <a:solidFill>
                  <a:srgbClr val="1F1F1F">
                    <a:lumMod val="75000"/>
                    <a:lumOff val="25000"/>
                  </a:srgb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The donor base is aging faster than it is being renewed</a:t>
            </a:r>
          </a:p>
        </p:txBody>
      </p:sp>
    </p:spTree>
    <p:extLst>
      <p:ext uri="{BB962C8B-B14F-4D97-AF65-F5344CB8AC3E}">
        <p14:creationId xmlns:p14="http://schemas.microsoft.com/office/powerpoint/2010/main" val="22092740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073ABE2-8676-9D86-8BA7-63D46407D716}"/>
              </a:ext>
            </a:extLst>
          </p:cNvPr>
          <p:cNvSpPr/>
          <p:nvPr/>
        </p:nvSpPr>
        <p:spPr>
          <a:xfrm>
            <a:off x="457200" y="4171950"/>
            <a:ext cx="5410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AB3C5AC0-30E5-00C8-0862-E08755DBB4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8288" y="201613"/>
            <a:ext cx="8589962" cy="354012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solidFill>
                  <a:srgbClr val="7C1499"/>
                </a:solidFill>
              </a:rPr>
              <a:t>EMS </a:t>
            </a:r>
            <a:r>
              <a:rPr lang="en-US" dirty="0">
                <a:solidFill>
                  <a:srgbClr val="505050"/>
                </a:solidFill>
              </a:rPr>
              <a:t>Ground Entity Growth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CE73A05-968E-0652-34A7-D1F132240B71}"/>
              </a:ext>
            </a:extLst>
          </p:cNvPr>
          <p:cNvGraphicFramePr>
            <a:graphicFrameLocks/>
          </p:cNvGraphicFramePr>
          <p:nvPr/>
        </p:nvGraphicFramePr>
        <p:xfrm>
          <a:off x="283288" y="819150"/>
          <a:ext cx="7393664" cy="363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Left Arrow 7">
            <a:extLst>
              <a:ext uri="{FF2B5EF4-FFF2-40B4-BE49-F238E27FC236}">
                <a16:creationId xmlns:a16="http://schemas.microsoft.com/office/drawing/2014/main" id="{8F980A38-6D2D-A951-3F1C-5DB7A0D21EAB}"/>
              </a:ext>
            </a:extLst>
          </p:cNvPr>
          <p:cNvSpPr/>
          <p:nvPr/>
        </p:nvSpPr>
        <p:spPr bwMode="auto">
          <a:xfrm>
            <a:off x="7740297" y="1855480"/>
            <a:ext cx="1234807" cy="608706"/>
          </a:xfrm>
          <a:prstGeom prst="leftArrow">
            <a:avLst/>
          </a:prstGeom>
          <a:solidFill>
            <a:srgbClr val="7C1499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0"/>
              </a:rPr>
              <a:t>458 EMS agencies through 9/2026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31B468E-81F2-982F-8C78-5444BD4FF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490" y="77704"/>
            <a:ext cx="2262129" cy="60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869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40DD9-1AD9-EA29-46C1-B7A822BD4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14F7A9-F163-9BC6-7CE6-EF174B1D39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rgbClr val="7C1499"/>
                </a:solidFill>
              </a:rPr>
              <a:t>2026</a:t>
            </a:r>
            <a:r>
              <a:rPr lang="en-US" dirty="0">
                <a:solidFill>
                  <a:srgbClr val="EC1946"/>
                </a:solidFill>
              </a:rPr>
              <a:t> 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Supply Chain Disruptors</a:t>
            </a:r>
            <a:endParaRPr 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0916FBFA-BD2F-0647-EC2C-9807C9403E15}"/>
              </a:ext>
            </a:extLst>
          </p:cNvPr>
          <p:cNvSpPr txBox="1">
            <a:spLocks/>
          </p:cNvSpPr>
          <p:nvPr/>
        </p:nvSpPr>
        <p:spPr>
          <a:xfrm>
            <a:off x="267950" y="895350"/>
            <a:ext cx="8589911" cy="3505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505050"/>
                </a:solidFill>
                <a:latin typeface="PT Sans" panose="020B0604020202020204" charset="0"/>
              </a:rPr>
              <a:t>GVS product hold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rgbClr val="323232"/>
              </a:buClr>
            </a:pPr>
            <a:r>
              <a:rPr lang="en-US" sz="1400" dirty="0">
                <a:solidFill>
                  <a:srgbClr val="505050"/>
                </a:solidFill>
                <a:latin typeface="PT Sans" panose="020B0503020203020204" pitchFamily="34" charset="0"/>
                <a:ea typeface="Arial" pitchFamily="34" charset="-122"/>
                <a:cs typeface="Arial" pitchFamily="34" charset="-120"/>
              </a:rPr>
              <a:t>GVS product allocation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505050"/>
                </a:solidFill>
                <a:latin typeface="PT Sans" panose="020B0604020202020204" charset="0"/>
              </a:rPr>
              <a:t>FK product hold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b="1" dirty="0" err="1">
                <a:solidFill>
                  <a:srgbClr val="505050"/>
                </a:solidFill>
                <a:latin typeface="PT Sans" panose="020B0604020202020204" charset="0"/>
              </a:rPr>
              <a:t>Glycerolyte</a:t>
            </a:r>
            <a:r>
              <a:rPr lang="en-US" sz="1400" b="1" dirty="0">
                <a:solidFill>
                  <a:srgbClr val="505050"/>
                </a:solidFill>
                <a:latin typeface="PT Sans" panose="020B0604020202020204" charset="0"/>
              </a:rPr>
              <a:t> discontinuation notification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rgbClr val="323232"/>
              </a:buClr>
            </a:pPr>
            <a:r>
              <a:rPr lang="en-US" sz="1400" dirty="0">
                <a:solidFill>
                  <a:srgbClr val="505050"/>
                </a:solidFill>
                <a:latin typeface="PT Sans" panose="020B0503020203020204" pitchFamily="34" charset="0"/>
                <a:ea typeface="Arial" pitchFamily="34" charset="-122"/>
                <a:cs typeface="Arial" pitchFamily="34" charset="-120"/>
              </a:rPr>
              <a:t>COBE-2991 cell washer discontinuation target date 2030 (De-</a:t>
            </a:r>
            <a:r>
              <a:rPr lang="en-US" sz="1400" dirty="0" err="1">
                <a:solidFill>
                  <a:srgbClr val="505050"/>
                </a:solidFill>
                <a:latin typeface="PT Sans" panose="020B0503020203020204" pitchFamily="34" charset="0"/>
                <a:ea typeface="Arial" pitchFamily="34" charset="-122"/>
                <a:cs typeface="Arial" pitchFamily="34" charset="-120"/>
              </a:rPr>
              <a:t>glysing</a:t>
            </a:r>
            <a:r>
              <a:rPr lang="en-US" sz="1400" dirty="0">
                <a:solidFill>
                  <a:srgbClr val="505050"/>
                </a:solidFill>
                <a:latin typeface="PT Sans" panose="020B0503020203020204" pitchFamily="34" charset="0"/>
                <a:ea typeface="Arial" pitchFamily="34" charset="-122"/>
                <a:cs typeface="Arial" pitchFamily="34" charset="-120"/>
              </a:rPr>
              <a:t>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505050"/>
                </a:solidFill>
                <a:latin typeface="PT Sans" panose="020B0604020202020204" charset="0"/>
              </a:rPr>
              <a:t>FK 35 day CPDA-1 bag discontinuation (LTOWB impact to military and Pre-Hospital)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505050"/>
                </a:solidFill>
                <a:latin typeface="PT Sans" panose="020B0604020202020204" charset="0"/>
              </a:rPr>
              <a:t>FDA Recall BD-</a:t>
            </a:r>
            <a:r>
              <a:rPr lang="en-US" sz="1400" b="1" dirty="0" err="1">
                <a:solidFill>
                  <a:srgbClr val="505050"/>
                </a:solidFill>
                <a:latin typeface="PT Sans" panose="020B0604020202020204" charset="0"/>
              </a:rPr>
              <a:t>ChloraPrep</a:t>
            </a:r>
            <a:r>
              <a:rPr lang="en-US" sz="1400" b="1" dirty="0">
                <a:solidFill>
                  <a:srgbClr val="505050"/>
                </a:solidFill>
                <a:latin typeface="PT Sans" panose="020B0604020202020204" charset="0"/>
              </a:rPr>
              <a:t> (preferred industry arm scrub)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505050"/>
                </a:solidFill>
                <a:latin typeface="PT Sans" panose="020B0604020202020204" charset="0"/>
              </a:rPr>
              <a:t>ARC Blood Shortage (Jan 2026) &amp; Blood Crisis declared (June 2026) 4 year summer low on type O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rgbClr val="323232"/>
              </a:buClr>
            </a:pPr>
            <a:r>
              <a:rPr lang="en-US" sz="1400" dirty="0">
                <a:solidFill>
                  <a:srgbClr val="505050"/>
                </a:solidFill>
                <a:latin typeface="PT Sans" panose="020B0503020203020204" pitchFamily="34" charset="0"/>
                <a:ea typeface="Arial" pitchFamily="34" charset="-122"/>
                <a:cs typeface="Arial" pitchFamily="34" charset="-120"/>
              </a:rPr>
              <a:t>Emergency shortage declared after inventory fell over </a:t>
            </a:r>
            <a:r>
              <a:rPr lang="en-US" sz="1400" b="1" dirty="0">
                <a:solidFill>
                  <a:srgbClr val="505050"/>
                </a:solidFill>
                <a:latin typeface="PT Sans" panose="020B0503020203020204" pitchFamily="34" charset="0"/>
                <a:ea typeface="Arial" pitchFamily="34" charset="-122"/>
                <a:cs typeface="Arial" pitchFamily="34" charset="-120"/>
              </a:rPr>
              <a:t>35%</a:t>
            </a:r>
            <a:r>
              <a:rPr lang="en-US" sz="1400" dirty="0">
                <a:solidFill>
                  <a:srgbClr val="505050"/>
                </a:solidFill>
                <a:latin typeface="PT Sans" panose="020B0503020203020204" pitchFamily="34" charset="0"/>
                <a:ea typeface="Arial" pitchFamily="34" charset="-122"/>
                <a:cs typeface="Arial" pitchFamily="34" charset="-120"/>
              </a:rPr>
              <a:t> from winter weather &amp; flu</a:t>
            </a:r>
            <a:endParaRPr lang="en-US" sz="1400" dirty="0">
              <a:solidFill>
                <a:srgbClr val="505050"/>
              </a:solidFill>
              <a:latin typeface="PT Sans" panose="020B0503020203020204" pitchFamily="34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rgbClr val="323232"/>
              </a:buClr>
            </a:pPr>
            <a:r>
              <a:rPr lang="en-US" sz="1400" dirty="0">
                <a:solidFill>
                  <a:srgbClr val="505050"/>
                </a:solidFill>
                <a:latin typeface="PT Sans" panose="020B0503020203020204" pitchFamily="34" charset="0"/>
                <a:ea typeface="Arial" pitchFamily="34" charset="-122"/>
                <a:cs typeface="Arial" pitchFamily="34" charset="-120"/>
              </a:rPr>
              <a:t>Blood Crisis declared - Donations fell to a </a:t>
            </a:r>
            <a:r>
              <a:rPr lang="en-US" sz="1400" b="1" dirty="0">
                <a:solidFill>
                  <a:srgbClr val="505050"/>
                </a:solidFill>
                <a:latin typeface="PT Sans" panose="020B0503020203020204" pitchFamily="34" charset="0"/>
                <a:ea typeface="Arial" pitchFamily="34" charset="-122"/>
                <a:cs typeface="Arial" pitchFamily="34" charset="-120"/>
              </a:rPr>
              <a:t>four-year</a:t>
            </a:r>
            <a:r>
              <a:rPr lang="en-US" sz="1400" dirty="0">
                <a:solidFill>
                  <a:srgbClr val="505050"/>
                </a:solidFill>
                <a:latin typeface="PT Sans" panose="020B0503020203020204" pitchFamily="34" charset="0"/>
                <a:ea typeface="Arial" pitchFamily="34" charset="-122"/>
                <a:cs typeface="Arial" pitchFamily="34" charset="-120"/>
              </a:rPr>
              <a:t> summer low, worsening the shortage and threatening care</a:t>
            </a:r>
            <a:endParaRPr lang="en-US" sz="1400" dirty="0">
              <a:solidFill>
                <a:srgbClr val="505050"/>
              </a:solidFill>
              <a:latin typeface="PT Sans" panose="020B0503020203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505050"/>
                </a:solidFill>
                <a:latin typeface="PT Sans" panose="020B0604020202020204" charset="0"/>
              </a:rPr>
              <a:t>Nitrile material ingredient shortage due to Middle East conflict product shortages/price increase over 30%</a:t>
            </a:r>
          </a:p>
          <a:p>
            <a:endParaRPr lang="en-US" sz="1400" dirty="0">
              <a:solidFill>
                <a:srgbClr val="505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9384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C2495-C0AE-C46E-499A-3E42FD0901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rgbClr val="7C1499"/>
                </a:solidFill>
              </a:rPr>
              <a:t>BCA 3PL: </a:t>
            </a:r>
            <a:r>
              <a:rPr lang="en-US" dirty="0">
                <a:solidFill>
                  <a:srgbClr val="505050"/>
                </a:solidFill>
              </a:rPr>
              <a:t>Supply Chain Risk Mitigation of Critical Supplies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CAF9AA6-057C-54BC-95E9-41AD79FFBC67}"/>
              </a:ext>
            </a:extLst>
          </p:cNvPr>
          <p:cNvSpPr txBox="1">
            <a:spLocks/>
          </p:cNvSpPr>
          <p:nvPr/>
        </p:nvSpPr>
        <p:spPr>
          <a:xfrm>
            <a:off x="5567082" y="1575720"/>
            <a:ext cx="3500718" cy="1752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453185">
              <a:defRPr/>
            </a:pPr>
            <a:r>
              <a:rPr lang="en-US" sz="160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0"/>
              </a:rPr>
              <a:t>HemaSource continually maintains 30-45 days of critical medical plastics for BCA centers</a:t>
            </a:r>
          </a:p>
          <a:p>
            <a:pPr defTabSz="453185">
              <a:defRPr/>
            </a:pPr>
            <a:endParaRPr lang="en-US" sz="1600">
              <a:solidFill>
                <a:schemeClr val="bg2">
                  <a:lumMod val="25000"/>
                </a:schemeClr>
              </a:solidFill>
              <a:latin typeface="PT Sans" panose="020B0503020203020204" pitchFamily="34" charset="0"/>
            </a:endParaRPr>
          </a:p>
          <a:p>
            <a:pPr marL="171450" indent="-171450" defTabSz="453185">
              <a:defRPr/>
            </a:pPr>
            <a:r>
              <a:rPr lang="en-US" sz="1600">
                <a:solidFill>
                  <a:schemeClr val="bg2">
                    <a:lumMod val="25000"/>
                  </a:schemeClr>
                </a:solidFill>
                <a:latin typeface="PT Sans" panose="020B0503020203020204" pitchFamily="34" charset="0"/>
              </a:rPr>
              <a:t>BCA has visibility to on hand inventory at blood centers</a:t>
            </a:r>
            <a:endParaRPr lang="en-US" sz="1600">
              <a:solidFill>
                <a:schemeClr val="bg2">
                  <a:lumMod val="25000"/>
                </a:schemeClr>
              </a:solidFill>
              <a:latin typeface="PT Sans"/>
            </a:endParaRPr>
          </a:p>
          <a:p>
            <a:endParaRPr lang="en-US" dirty="0">
              <a:latin typeface="PT Sans" panose="020B05030202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D93611-3A2F-5FE2-C5F2-BF3237D78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742950"/>
            <a:ext cx="4724400" cy="341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878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C97E0-8913-E91F-BEA9-A736095B4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rgbClr val="7C1499"/>
                </a:solidFill>
              </a:rPr>
              <a:t>Supply Chain Alert: </a:t>
            </a:r>
            <a:r>
              <a:rPr lang="en-US" dirty="0">
                <a:solidFill>
                  <a:srgbClr val="505050"/>
                </a:solidFill>
              </a:rPr>
              <a:t>LTOWB - Blood Bags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717476-22F2-4028-40CF-0D128F1C1233}"/>
              </a:ext>
            </a:extLst>
          </p:cNvPr>
          <p:cNvSpPr txBox="1"/>
          <p:nvPr/>
        </p:nvSpPr>
        <p:spPr>
          <a:xfrm>
            <a:off x="267951" y="895350"/>
            <a:ext cx="746760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241747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575757"/>
                </a:solidFill>
                <a:latin typeface="PT Sans" panose="020B0503020203020204" pitchFamily="34" charset="0"/>
              </a:rPr>
              <a:t>Current Landscape: </a:t>
            </a:r>
          </a:p>
          <a:p>
            <a:pPr lvl="0" defTabSz="241747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7C1499"/>
                </a:solidFill>
                <a:latin typeface="PT Sans" panose="020B0503020203020204" pitchFamily="34" charset="0"/>
              </a:rPr>
              <a:t>Fresenius-Kabi: </a:t>
            </a:r>
            <a:r>
              <a:rPr lang="en-US" sz="1600" dirty="0">
                <a:solidFill>
                  <a:srgbClr val="575757"/>
                </a:solidFill>
                <a:latin typeface="PT Sans" panose="020B0503020203020204" pitchFamily="34" charset="0"/>
              </a:rPr>
              <a:t>CPDA-1 non-LRS WB BPU- FK will </a:t>
            </a:r>
            <a:r>
              <a:rPr lang="en-US" sz="1600" u="sng" dirty="0">
                <a:solidFill>
                  <a:srgbClr val="575757"/>
                </a:solidFill>
                <a:latin typeface="PT Sans" panose="020B0503020203020204" pitchFamily="34" charset="0"/>
              </a:rPr>
              <a:t>discontinue</a:t>
            </a:r>
            <a:r>
              <a:rPr lang="en-US" sz="1600" dirty="0">
                <a:solidFill>
                  <a:srgbClr val="575757"/>
                </a:solidFill>
                <a:latin typeface="PT Sans" panose="020B0503020203020204" pitchFamily="34" charset="0"/>
              </a:rPr>
              <a:t> all production of CPDA-1 BPU's by mid CY’27 due to shutting down of the </a:t>
            </a:r>
            <a:r>
              <a:rPr lang="en-US" sz="1600" dirty="0" err="1">
                <a:solidFill>
                  <a:srgbClr val="575757"/>
                </a:solidFill>
                <a:latin typeface="PT Sans" panose="020B0503020203020204" pitchFamily="34" charset="0"/>
              </a:rPr>
              <a:t>Maricao</a:t>
            </a:r>
            <a:r>
              <a:rPr lang="en-US" sz="1600" dirty="0">
                <a:solidFill>
                  <a:srgbClr val="575757"/>
                </a:solidFill>
                <a:latin typeface="PT Sans" panose="020B0503020203020204" pitchFamily="34" charset="0"/>
              </a:rPr>
              <a:t> PR plant</a:t>
            </a:r>
          </a:p>
          <a:p>
            <a:pPr lvl="0" defTabSz="2417470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575757"/>
              </a:solidFill>
              <a:latin typeface="PT Sans" panose="020B0503020203020204" pitchFamily="34" charset="0"/>
            </a:endParaRPr>
          </a:p>
          <a:p>
            <a:pPr lvl="0" defTabSz="241747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575757"/>
                </a:solidFill>
                <a:latin typeface="PT Sans" panose="020B0503020203020204" pitchFamily="34" charset="0"/>
              </a:rPr>
              <a:t>Short Term Solution:</a:t>
            </a:r>
          </a:p>
          <a:p>
            <a:pPr lvl="0" defTabSz="2417470">
              <a:lnSpc>
                <a:spcPct val="100000"/>
              </a:lnSpc>
              <a:spcBef>
                <a:spcPts val="0"/>
              </a:spcBef>
            </a:pPr>
            <a:r>
              <a:rPr lang="en-US" sz="1600" b="1" dirty="0" err="1">
                <a:solidFill>
                  <a:srgbClr val="7C1499"/>
                </a:solidFill>
                <a:latin typeface="PT Sans" panose="020B0503020203020204" pitchFamily="34" charset="0"/>
              </a:rPr>
              <a:t>TerumoBCT</a:t>
            </a:r>
            <a:r>
              <a:rPr lang="en-US" sz="1600" b="1" dirty="0">
                <a:solidFill>
                  <a:srgbClr val="7C1499"/>
                </a:solidFill>
                <a:latin typeface="PT Sans" panose="020B0503020203020204" pitchFamily="34" charset="0"/>
              </a:rPr>
              <a:t>:</a:t>
            </a:r>
            <a:r>
              <a:rPr lang="en-US" sz="1600" dirty="0">
                <a:solidFill>
                  <a:srgbClr val="7C1499"/>
                </a:solidFill>
                <a:latin typeface="PT Sans" panose="020B0503020203020204" pitchFamily="34" charset="0"/>
              </a:rPr>
              <a:t> </a:t>
            </a:r>
            <a:r>
              <a:rPr lang="en-US" sz="1600" dirty="0" err="1">
                <a:solidFill>
                  <a:srgbClr val="575757"/>
                </a:solidFill>
                <a:latin typeface="PT Sans" panose="020B0503020203020204" pitchFamily="34" charset="0"/>
              </a:rPr>
              <a:t>TeruFlex</a:t>
            </a:r>
            <a:r>
              <a:rPr lang="en-US" sz="1600" dirty="0">
                <a:solidFill>
                  <a:srgbClr val="575757"/>
                </a:solidFill>
                <a:latin typeface="PT Sans" panose="020B0503020203020204" pitchFamily="34" charset="0"/>
              </a:rPr>
              <a:t> CPDA-1 non-LRS is a short-term alternative solution ONLY  </a:t>
            </a:r>
          </a:p>
          <a:p>
            <a:pPr lvl="0" defTabSz="2417470"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575757"/>
              </a:solidFill>
              <a:latin typeface="PT Sans" panose="020B0503020203020204" pitchFamily="34" charset="0"/>
            </a:endParaRPr>
          </a:p>
          <a:p>
            <a:pPr lvl="0" defTabSz="2417470"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575757"/>
                </a:solidFill>
                <a:latin typeface="PT Sans" panose="020B0503020203020204" pitchFamily="34" charset="0"/>
              </a:rPr>
              <a:t>Long Term Solution:</a:t>
            </a:r>
          </a:p>
          <a:p>
            <a:pPr lvl="0" defTabSz="2417470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rgbClr val="575757"/>
                </a:solidFill>
                <a:latin typeface="PT Sans" panose="020B0503020203020204" pitchFamily="34" charset="0"/>
              </a:rPr>
              <a:t>BCA is currently working with a 3</a:t>
            </a:r>
            <a:r>
              <a:rPr lang="en-US" sz="1600" baseline="30000" dirty="0">
                <a:solidFill>
                  <a:srgbClr val="575757"/>
                </a:solidFill>
                <a:latin typeface="PT Sans" panose="020B0503020203020204" pitchFamily="34" charset="0"/>
              </a:rPr>
              <a:t>rd</a:t>
            </a:r>
            <a:r>
              <a:rPr lang="en-US" sz="1600" dirty="0">
                <a:solidFill>
                  <a:srgbClr val="575757"/>
                </a:solidFill>
                <a:latin typeface="PT Sans" panose="020B0503020203020204" pitchFamily="34" charset="0"/>
              </a:rPr>
              <a:t> manufacturer; actual production timeline TBD</a:t>
            </a:r>
          </a:p>
          <a:p>
            <a:pPr marL="905971" lvl="1" defTabSz="1811963">
              <a:lnSpc>
                <a:spcPct val="100000"/>
              </a:lnSpc>
              <a:spcBef>
                <a:spcPts val="0"/>
              </a:spcBef>
              <a:buClr>
                <a:srgbClr val="575757"/>
              </a:buClr>
            </a:pPr>
            <a:r>
              <a:rPr lang="en-US" sz="1600" dirty="0">
                <a:solidFill>
                  <a:srgbClr val="575757"/>
                </a:solidFill>
                <a:latin typeface="PT Sans" panose="020B0503020203020204" pitchFamily="34" charset="0"/>
              </a:rPr>
              <a:t>CPDA-1 non-LRS WB BPU with 35-day WB shelf life. </a:t>
            </a:r>
          </a:p>
          <a:p>
            <a:pPr marL="1591771" lvl="2" defTabSz="1811963">
              <a:lnSpc>
                <a:spcPct val="100000"/>
              </a:lnSpc>
              <a:spcBef>
                <a:spcPts val="0"/>
              </a:spcBef>
              <a:buClr>
                <a:srgbClr val="575757"/>
              </a:buClr>
            </a:pPr>
            <a:r>
              <a:rPr lang="en-US" sz="1400" dirty="0">
                <a:solidFill>
                  <a:srgbClr val="575757"/>
                </a:solidFill>
                <a:latin typeface="PT Sans" panose="020B0503020203020204" pitchFamily="34" charset="0"/>
              </a:rPr>
              <a:t>35-day, critical to support rural EMS programs due to logistics complexity</a:t>
            </a:r>
          </a:p>
        </p:txBody>
      </p:sp>
    </p:spTree>
    <p:extLst>
      <p:ext uri="{BB962C8B-B14F-4D97-AF65-F5344CB8AC3E}">
        <p14:creationId xmlns:p14="http://schemas.microsoft.com/office/powerpoint/2010/main" val="41721338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735BA-F8E9-348D-F63A-E1B2092EF0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rgbClr val="505050"/>
                </a:solidFill>
              </a:rPr>
              <a:t>Future Preparedness Recommendations 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12075C1-472F-5850-89A5-2A0727B03D3F}"/>
              </a:ext>
            </a:extLst>
          </p:cNvPr>
          <p:cNvSpPr txBox="1">
            <a:spLocks/>
          </p:cNvSpPr>
          <p:nvPr/>
        </p:nvSpPr>
        <p:spPr>
          <a:xfrm>
            <a:off x="267951" y="819150"/>
            <a:ext cx="8747042" cy="32910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500" b="1" u="sng" dirty="0">
                <a:solidFill>
                  <a:srgbClr val="505050"/>
                </a:solidFill>
                <a:latin typeface="PT Sans" panose="020B0503020203020204" pitchFamily="34" charset="0"/>
              </a:rPr>
              <a:t>Blood Supply Preparedness Recommendations </a:t>
            </a:r>
            <a:r>
              <a:rPr lang="en-US" sz="1500" dirty="0">
                <a:solidFill>
                  <a:srgbClr val="505050"/>
                </a:solidFill>
                <a:latin typeface="PT Sans" panose="020B0503020203020204" pitchFamily="34" charset="0"/>
              </a:rPr>
              <a:t>(including cybersecurity, natural disasters, mass tragedies)</a:t>
            </a:r>
            <a:endParaRPr lang="en-US" sz="900" dirty="0">
              <a:solidFill>
                <a:srgbClr val="505050"/>
              </a:solidFill>
              <a:latin typeface="PT Sans" panose="020B0503020203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125" b="1" dirty="0">
                <a:solidFill>
                  <a:srgbClr val="505050"/>
                </a:solidFill>
                <a:latin typeface="PT Sans" panose="020B0503020203020204" pitchFamily="34" charset="0"/>
              </a:rPr>
              <a:t>Goal: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125" dirty="0">
                <a:solidFill>
                  <a:srgbClr val="505050"/>
                </a:solidFill>
                <a:latin typeface="PT Sans" panose="020B0503020203020204" pitchFamily="34" charset="0"/>
              </a:rPr>
              <a:t>Investment</a:t>
            </a:r>
            <a:r>
              <a:rPr lang="en-US" sz="1125" b="1" dirty="0">
                <a:solidFill>
                  <a:srgbClr val="505050"/>
                </a:solidFill>
                <a:latin typeface="PT Sans" panose="020B0503020203020204" pitchFamily="34" charset="0"/>
              </a:rPr>
              <a:t> </a:t>
            </a:r>
            <a:r>
              <a:rPr lang="en-US" sz="1125" dirty="0">
                <a:solidFill>
                  <a:srgbClr val="505050"/>
                </a:solidFill>
                <a:latin typeface="PT Sans" panose="020B0503020203020204" pitchFamily="34" charset="0"/>
              </a:rPr>
              <a:t>in longer-shelf-life technologies, stronger donor pipelines, and scalable systems to rapidly boost and distribute blood during emergencies (cryo-preserves/lyophilization/spray dried blood products (RBC, platelet and plasma))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125" dirty="0">
              <a:solidFill>
                <a:srgbClr val="505050"/>
              </a:solidFill>
              <a:latin typeface="PT Sans" panose="020B0503020203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125" b="1" dirty="0">
                <a:solidFill>
                  <a:srgbClr val="505050"/>
                </a:solidFill>
                <a:latin typeface="PT Sans" panose="020B0503020203020204" pitchFamily="34" charset="0"/>
              </a:rPr>
              <a:t>FDA and Industry Collaborate with Key Suppliers to Accelerate the development/licensing: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125" dirty="0">
                <a:solidFill>
                  <a:srgbClr val="505050"/>
                </a:solidFill>
                <a:latin typeface="PT Sans" panose="020B0503020203020204" pitchFamily="34" charset="0"/>
              </a:rPr>
              <a:t>Focus should be on making it lower cost/streamlined development and approval/and more attractive of an ROI for these identified suppliers for the blood/plasma industry.  (e.g. Move </a:t>
            </a:r>
            <a:r>
              <a:rPr lang="en-US" sz="1125" dirty="0" err="1">
                <a:solidFill>
                  <a:srgbClr val="505050"/>
                </a:solidFill>
                <a:latin typeface="PT Sans" panose="020B0503020203020204" pitchFamily="34" charset="0"/>
              </a:rPr>
              <a:t>TerumoBCT</a:t>
            </a:r>
            <a:r>
              <a:rPr lang="en-US" sz="1125" dirty="0">
                <a:solidFill>
                  <a:srgbClr val="505050"/>
                </a:solidFill>
                <a:latin typeface="PT Sans" panose="020B0503020203020204" pitchFamily="34" charset="0"/>
              </a:rPr>
              <a:t> </a:t>
            </a:r>
            <a:r>
              <a:rPr lang="en-US" sz="1125" dirty="0" err="1">
                <a:solidFill>
                  <a:srgbClr val="505050"/>
                </a:solidFill>
                <a:latin typeface="PT Sans" panose="020B0503020203020204" pitchFamily="34" charset="0"/>
              </a:rPr>
              <a:t>Reveos</a:t>
            </a:r>
            <a:r>
              <a:rPr lang="en-US" sz="1125" dirty="0">
                <a:solidFill>
                  <a:srgbClr val="505050"/>
                </a:solidFill>
                <a:latin typeface="PT Sans" panose="020B0503020203020204" pitchFamily="34" charset="0"/>
              </a:rPr>
              <a:t> from 8 hour hold to 20-24 hours= more efficient/wider use)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125" dirty="0">
              <a:solidFill>
                <a:srgbClr val="505050"/>
              </a:solidFill>
              <a:latin typeface="PT Sans" panose="020B0503020203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125" b="1" dirty="0">
                <a:solidFill>
                  <a:srgbClr val="505050"/>
                </a:solidFill>
                <a:latin typeface="PT Sans" panose="020B0503020203020204" pitchFamily="34" charset="0"/>
              </a:rPr>
              <a:t>Donor Sustainability Focus: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125" dirty="0">
                <a:solidFill>
                  <a:srgbClr val="505050"/>
                </a:solidFill>
                <a:latin typeface="PT Sans" panose="020B0503020203020204" pitchFamily="34" charset="0"/>
              </a:rPr>
              <a:t>Continue to focus on recruiting younger donors to address the aging gap. Consider public/private partnerships (e.g. Sporting Event Competition;  Possible tax incentives;  Technology support like mixed reality;  Other)</a:t>
            </a:r>
          </a:p>
          <a:p>
            <a:pPr marL="171450" indent="-171450">
              <a:lnSpc>
                <a:spcPct val="150000"/>
              </a:lnSpc>
            </a:pPr>
            <a:endParaRPr lang="en-US" sz="1125" dirty="0">
              <a:solidFill>
                <a:srgbClr val="505050"/>
              </a:solidFill>
              <a:latin typeface="PT Sans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7953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Thank you!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Bill Block, President and CEO</a:t>
            </a:r>
          </a:p>
          <a:p>
            <a:r>
              <a:rPr lang="en-US" dirty="0"/>
              <a:t>Blood Centers of America</a:t>
            </a:r>
          </a:p>
          <a:p>
            <a:r>
              <a:rPr lang="en-US" dirty="0"/>
              <a:t>bblock@bca.coop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582193"/>
            <a:ext cx="12954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326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44AD2-A61C-8C65-271D-FE8AAE22A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4400" dirty="0"/>
          </a:p>
          <a:p>
            <a:pPr algn="ctr"/>
            <a:r>
              <a:rPr lang="en-US" sz="4400" dirty="0"/>
              <a:t>Discussion and Questions</a:t>
            </a:r>
          </a:p>
        </p:txBody>
      </p:sp>
    </p:spTree>
    <p:extLst>
      <p:ext uri="{BB962C8B-B14F-4D97-AF65-F5344CB8AC3E}">
        <p14:creationId xmlns:p14="http://schemas.microsoft.com/office/powerpoint/2010/main" val="1708449157"/>
      </p:ext>
    </p:extLst>
  </p:cSld>
  <p:clrMapOvr>
    <a:masterClrMapping/>
  </p:clrMapOvr>
</p:sld>
</file>

<file path=ppt/theme/theme1.xml><?xml version="1.0" encoding="utf-8"?>
<a:theme xmlns:a="http://schemas.openxmlformats.org/drawingml/2006/main" name="Body">
  <a:themeElements>
    <a:clrScheme name="Custom 11">
      <a:dk1>
        <a:srgbClr val="7C1398"/>
      </a:dk1>
      <a:lt1>
        <a:srgbClr val="FFFFFF"/>
      </a:lt1>
      <a:dk2>
        <a:srgbClr val="000000"/>
      </a:dk2>
      <a:lt2>
        <a:srgbClr val="E7E6E6"/>
      </a:lt2>
      <a:accent1>
        <a:srgbClr val="C075D1"/>
      </a:accent1>
      <a:accent2>
        <a:srgbClr val="9B29B4"/>
      </a:accent2>
      <a:accent3>
        <a:srgbClr val="A5A5A5"/>
      </a:accent3>
      <a:accent4>
        <a:srgbClr val="EAECF1"/>
      </a:accent4>
      <a:accent5>
        <a:srgbClr val="9B29B4"/>
      </a:accent5>
      <a:accent6>
        <a:srgbClr val="C075D1"/>
      </a:accent6>
      <a:hlink>
        <a:srgbClr val="C075D1"/>
      </a:hlink>
      <a:folHlink>
        <a:srgbClr val="9B29B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2715</Words>
  <Application>Microsoft Office PowerPoint</Application>
  <PresentationFormat>On-screen Show (16:9)</PresentationFormat>
  <Paragraphs>405</Paragraphs>
  <Slides>58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73" baseType="lpstr">
      <vt:lpstr>Yu Gothic</vt:lpstr>
      <vt:lpstr>Yu Gothic UI Semibold</vt:lpstr>
      <vt:lpstr>Aptos</vt:lpstr>
      <vt:lpstr>Arial</vt:lpstr>
      <vt:lpstr>Calibri</vt:lpstr>
      <vt:lpstr>Cambria</vt:lpstr>
      <vt:lpstr>Figtree</vt:lpstr>
      <vt:lpstr>Helvetica</vt:lpstr>
      <vt:lpstr>MV Boli</vt:lpstr>
      <vt:lpstr>Oswald</vt:lpstr>
      <vt:lpstr>Play</vt:lpstr>
      <vt:lpstr>PT Sans</vt:lpstr>
      <vt:lpstr>Roboto</vt:lpstr>
      <vt:lpstr>Wingdings</vt:lpstr>
      <vt:lpstr>Body</vt:lpstr>
      <vt:lpstr>Blood Management</vt:lpstr>
      <vt:lpstr>PowerPoint Presentation</vt:lpstr>
      <vt:lpstr>Carlos H. Palacio, MD, FACS Chair for the Southern Texas Committee on Trauma </vt:lpstr>
      <vt:lpstr>NO DISCLOSURES </vt:lpstr>
      <vt:lpstr>Prehospital whole blood </vt:lpstr>
      <vt:lpstr>Prehospital whole blood </vt:lpstr>
      <vt:lpstr>Prehospital whole blood </vt:lpstr>
      <vt:lpstr>Prehospital blood Efficacy Landscape </vt:lpstr>
      <vt:lpstr>Prehospital whole blood</vt:lpstr>
      <vt:lpstr>Prehospital whole blood</vt:lpstr>
      <vt:lpstr>2026 Landmark Trials</vt:lpstr>
      <vt:lpstr>PowerPoint Presentation</vt:lpstr>
      <vt:lpstr>Current programs</vt:lpstr>
      <vt:lpstr>Prehospital whole blood</vt:lpstr>
      <vt:lpstr>PowerPoint Presentation</vt:lpstr>
      <vt:lpstr>What Remains Unsettled? </vt:lpstr>
      <vt:lpstr>Where we are in 2026 ?</vt:lpstr>
      <vt:lpstr>THANK YOU SO MUCH !</vt:lpstr>
      <vt:lpstr>Transfusion Best Practice Guidelines</vt:lpstr>
      <vt:lpstr>Disclosure</vt:lpstr>
      <vt:lpstr>Best Practice Guideline: Transfusion in Trauma</vt:lpstr>
      <vt:lpstr>BPG Transfusion in Trauma - Focus</vt:lpstr>
      <vt:lpstr>BPG Transfusion in Trauma - Contents</vt:lpstr>
      <vt:lpstr>BPG Transfusion in Trauma - Transfusion Svcs</vt:lpstr>
      <vt:lpstr>BPG Transfusion in Trauma - New Content</vt:lpstr>
      <vt:lpstr>BPG Transfusion in Trauma – New Content</vt:lpstr>
      <vt:lpstr>Reminder: ACS PIPS Webpage</vt:lpstr>
      <vt:lpstr>Thank You</vt:lpstr>
      <vt:lpstr>EMS and Prehospital Blood</vt:lpstr>
      <vt:lpstr>OFFICE OF EMS’ MISSION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PREHOSPITAL BLOOD TRANSFUSION DATA &amp; RESEARCH</vt:lpstr>
      <vt:lpstr>PowerPoint Presentation</vt:lpstr>
      <vt:lpstr>PowerPoint Presentation</vt:lpstr>
      <vt:lpstr>TRACKING PREHOSPITAL BLOOD TRANSFUSION PROGRAMS</vt:lpstr>
      <vt:lpstr>PowerPoint Presentation</vt:lpstr>
      <vt:lpstr>PowerPoint Presentation</vt:lpstr>
      <vt:lpstr>NATIONAL ROADWAY SAFETY STRATEGY 2026</vt:lpstr>
      <vt:lpstr>POST-CRASH CARE: A NATIONAL SAFETY PRIORITY IN ACTION </vt:lpstr>
      <vt:lpstr>HOW NHTSA IS SUPPORTING PREHOSPITAL BLOOD </vt:lpstr>
      <vt:lpstr>WHAT YOU CAN DO </vt:lpstr>
      <vt:lpstr>PowerPoint Presentation</vt:lpstr>
      <vt:lpstr>Strengthening the Supply Chain for Collection/Mfg of Whole Blood &amp; Platelets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  <vt:lpstr>PowerPoint Presentation</vt:lpstr>
    </vt:vector>
  </TitlesOfParts>
  <Company>The American College of Surgeons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MACRA Quality Payment Program</dc:title>
  <dc:creator>Alicia Marquez</dc:creator>
  <cp:lastModifiedBy>Courtney Simmons</cp:lastModifiedBy>
  <cp:revision>100</cp:revision>
  <dcterms:created xsi:type="dcterms:W3CDTF">2016-09-28T15:48:40Z</dcterms:created>
  <dcterms:modified xsi:type="dcterms:W3CDTF">2026-09-24T23:27:11Z</dcterms:modified>
</cp:coreProperties>
</file>