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69" r:id="rId2"/>
    <p:sldId id="319" r:id="rId3"/>
    <p:sldId id="398" r:id="rId4"/>
    <p:sldId id="399" r:id="rId5"/>
    <p:sldId id="400" r:id="rId6"/>
    <p:sldId id="296" r:id="rId7"/>
    <p:sldId id="405" r:id="rId8"/>
    <p:sldId id="406" r:id="rId9"/>
    <p:sldId id="407" r:id="rId10"/>
    <p:sldId id="408" r:id="rId11"/>
    <p:sldId id="409" r:id="rId12"/>
    <p:sldId id="410" r:id="rId13"/>
    <p:sldId id="413" r:id="rId14"/>
    <p:sldId id="412" r:id="rId15"/>
    <p:sldId id="361" r:id="rId16"/>
    <p:sldId id="371" r:id="rId17"/>
    <p:sldId id="362" r:id="rId18"/>
    <p:sldId id="264" r:id="rId19"/>
    <p:sldId id="370" r:id="rId20"/>
    <p:sldId id="402" r:id="rId21"/>
    <p:sldId id="403" r:id="rId22"/>
    <p:sldId id="404" r:id="rId23"/>
    <p:sldId id="363" r:id="rId24"/>
    <p:sldId id="364" r:id="rId25"/>
    <p:sldId id="290" r:id="rId26"/>
    <p:sldId id="365" r:id="rId27"/>
    <p:sldId id="278" r:id="rId28"/>
    <p:sldId id="414" r:id="rId29"/>
    <p:sldId id="382" r:id="rId30"/>
    <p:sldId id="383" r:id="rId31"/>
    <p:sldId id="385" r:id="rId32"/>
    <p:sldId id="372" r:id="rId33"/>
    <p:sldId id="379" r:id="rId34"/>
    <p:sldId id="378" r:id="rId35"/>
    <p:sldId id="375" r:id="rId36"/>
    <p:sldId id="374" r:id="rId37"/>
    <p:sldId id="304" r:id="rId38"/>
    <p:sldId id="415" r:id="rId39"/>
    <p:sldId id="416" r:id="rId40"/>
    <p:sldId id="417" r:id="rId41"/>
    <p:sldId id="418" r:id="rId42"/>
    <p:sldId id="419" r:id="rId43"/>
    <p:sldId id="305" r:id="rId44"/>
    <p:sldId id="288" r:id="rId45"/>
    <p:sldId id="367" r:id="rId46"/>
    <p:sldId id="324" r:id="rId47"/>
    <p:sldId id="306" r:id="rId48"/>
    <p:sldId id="287" r:id="rId49"/>
    <p:sldId id="258" r:id="rId50"/>
    <p:sldId id="360" r:id="rId51"/>
    <p:sldId id="257" r:id="rId52"/>
    <p:sldId id="337" r:id="rId53"/>
    <p:sldId id="350" r:id="rId54"/>
    <p:sldId id="334" r:id="rId55"/>
    <p:sldId id="335" r:id="rId56"/>
    <p:sldId id="332" r:id="rId57"/>
    <p:sldId id="347" r:id="rId58"/>
    <p:sldId id="336" r:id="rId59"/>
    <p:sldId id="386" r:id="rId60"/>
    <p:sldId id="348" r:id="rId61"/>
    <p:sldId id="298" r:id="rId62"/>
    <p:sldId id="307" r:id="rId63"/>
    <p:sldId id="42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smtClean="0"/>
              <a:t>Active</a:t>
            </a:r>
            <a:r>
              <a:rPr lang="en-US" baseline="0" dirty="0" smtClean="0"/>
              <a:t> </a:t>
            </a:r>
            <a:r>
              <a:rPr lang="en-US" dirty="0" smtClean="0"/>
              <a:t>Shortages</a:t>
            </a:r>
            <a:endParaRPr lang="en-US" dirty="0"/>
          </a:p>
        </c:rich>
      </c:tx>
      <c:layout/>
      <c:overlay val="0"/>
    </c:title>
    <c:autoTitleDeleted val="0"/>
    <c:plotArea>
      <c:layout/>
      <c:barChart>
        <c:barDir val="col"/>
        <c:grouping val="clustered"/>
        <c:varyColors val="0"/>
        <c:ser>
          <c:idx val="0"/>
          <c:order val="0"/>
          <c:tx>
            <c:strRef>
              <c:f>Sheet1!$B$1</c:f>
              <c:strCache>
                <c:ptCount val="1"/>
                <c:pt idx="0">
                  <c:v>Shortages</c:v>
                </c:pt>
              </c:strCache>
            </c:strRef>
          </c:tx>
          <c:spPr>
            <a:solidFill>
              <a:srgbClr val="00B0F0"/>
            </a:solidFill>
          </c:spPr>
          <c:invertIfNegative val="0"/>
          <c:dLbls>
            <c:showLegendKey val="0"/>
            <c:showVal val="1"/>
            <c:showCatName val="0"/>
            <c:showSerName val="0"/>
            <c:showPercent val="0"/>
            <c:showBubbleSize val="0"/>
            <c:showLeaderLines val="0"/>
          </c:dLbls>
          <c:cat>
            <c:strRef>
              <c:f>Sheet1!$A$2:$A$15</c:f>
              <c:strCache>
                <c:ptCount val="14"/>
                <c:pt idx="0">
                  <c:v>Q1-10</c:v>
                </c:pt>
                <c:pt idx="1">
                  <c:v>Q2-10</c:v>
                </c:pt>
                <c:pt idx="2">
                  <c:v>Q3-10</c:v>
                </c:pt>
                <c:pt idx="3">
                  <c:v>Q4-10</c:v>
                </c:pt>
                <c:pt idx="4">
                  <c:v>Q1-11</c:v>
                </c:pt>
                <c:pt idx="5">
                  <c:v>Q2-11</c:v>
                </c:pt>
                <c:pt idx="6">
                  <c:v>Q3-11</c:v>
                </c:pt>
                <c:pt idx="7">
                  <c:v>Q4-11</c:v>
                </c:pt>
                <c:pt idx="8">
                  <c:v>Q1-12</c:v>
                </c:pt>
                <c:pt idx="9">
                  <c:v>Q2-12</c:v>
                </c:pt>
                <c:pt idx="10">
                  <c:v>Q3-12</c:v>
                </c:pt>
                <c:pt idx="11">
                  <c:v>Q4-12 </c:v>
                </c:pt>
                <c:pt idx="12">
                  <c:v>Q1-13</c:v>
                </c:pt>
                <c:pt idx="13">
                  <c:v>Q2-13</c:v>
                </c:pt>
              </c:strCache>
            </c:strRef>
          </c:cat>
          <c:val>
            <c:numRef>
              <c:f>Sheet1!$B$2:$B$15</c:f>
              <c:numCache>
                <c:formatCode>General</c:formatCode>
                <c:ptCount val="14"/>
                <c:pt idx="0">
                  <c:v>152</c:v>
                </c:pt>
                <c:pt idx="1">
                  <c:v>167</c:v>
                </c:pt>
                <c:pt idx="2">
                  <c:v>176</c:v>
                </c:pt>
                <c:pt idx="3">
                  <c:v>188</c:v>
                </c:pt>
                <c:pt idx="4">
                  <c:v>239</c:v>
                </c:pt>
                <c:pt idx="5">
                  <c:v>246</c:v>
                </c:pt>
                <c:pt idx="6">
                  <c:v>256</c:v>
                </c:pt>
                <c:pt idx="7">
                  <c:v>273</c:v>
                </c:pt>
                <c:pt idx="8">
                  <c:v>260</c:v>
                </c:pt>
                <c:pt idx="9">
                  <c:v>211</c:v>
                </c:pt>
                <c:pt idx="10">
                  <c:v>282</c:v>
                </c:pt>
                <c:pt idx="11">
                  <c:v>299</c:v>
                </c:pt>
                <c:pt idx="12">
                  <c:v>295</c:v>
                </c:pt>
                <c:pt idx="13">
                  <c:v>302</c:v>
                </c:pt>
              </c:numCache>
            </c:numRef>
          </c:val>
        </c:ser>
        <c:dLbls>
          <c:showLegendKey val="0"/>
          <c:showVal val="0"/>
          <c:showCatName val="0"/>
          <c:showSerName val="0"/>
          <c:showPercent val="0"/>
          <c:showBubbleSize val="0"/>
        </c:dLbls>
        <c:gapWidth val="150"/>
        <c:axId val="144359424"/>
        <c:axId val="143732096"/>
      </c:barChart>
      <c:catAx>
        <c:axId val="144359424"/>
        <c:scaling>
          <c:orientation val="minMax"/>
        </c:scaling>
        <c:delete val="0"/>
        <c:axPos val="b"/>
        <c:majorTickMark val="out"/>
        <c:minorTickMark val="none"/>
        <c:tickLblPos val="nextTo"/>
        <c:crossAx val="143732096"/>
        <c:crosses val="autoZero"/>
        <c:auto val="1"/>
        <c:lblAlgn val="ctr"/>
        <c:lblOffset val="100"/>
        <c:noMultiLvlLbl val="0"/>
      </c:catAx>
      <c:valAx>
        <c:axId val="143732096"/>
        <c:scaling>
          <c:orientation val="minMax"/>
        </c:scaling>
        <c:delete val="0"/>
        <c:axPos val="l"/>
        <c:majorGridlines/>
        <c:numFmt formatCode="General" sourceLinked="1"/>
        <c:majorTickMark val="out"/>
        <c:minorTickMark val="none"/>
        <c:tickLblPos val="nextTo"/>
        <c:crossAx val="144359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Active </a:t>
            </a:r>
            <a:r>
              <a:rPr lang="en-US" dirty="0" smtClean="0"/>
              <a:t>Shortages 5/31/13</a:t>
            </a:r>
            <a:endParaRPr lang="en-US" dirty="0"/>
          </a:p>
        </c:rich>
      </c:tx>
      <c:layout/>
      <c:overlay val="0"/>
    </c:title>
    <c:autoTitleDeleted val="0"/>
    <c:plotArea>
      <c:layout/>
      <c:barChart>
        <c:barDir val="col"/>
        <c:grouping val="clustered"/>
        <c:varyColors val="0"/>
        <c:ser>
          <c:idx val="0"/>
          <c:order val="0"/>
          <c:tx>
            <c:strRef>
              <c:f>Sheet1!$B$1</c:f>
              <c:strCache>
                <c:ptCount val="1"/>
                <c:pt idx="0">
                  <c:v>Active Shortages  </c:v>
                </c:pt>
              </c:strCache>
            </c:strRef>
          </c:tx>
          <c:spPr>
            <a:solidFill>
              <a:srgbClr val="92D050"/>
            </a:solidFill>
          </c:spPr>
          <c:invertIfNegative val="0"/>
          <c:dLbls>
            <c:showLegendKey val="0"/>
            <c:showVal val="1"/>
            <c:showCatName val="0"/>
            <c:showSerName val="0"/>
            <c:showPercent val="0"/>
            <c:showBubbleSize val="0"/>
            <c:showLeaderLines val="0"/>
          </c:dLbls>
          <c:cat>
            <c:strRef>
              <c:f>Sheet1!$A$2:$A$6</c:f>
              <c:strCache>
                <c:ptCount val="5"/>
                <c:pt idx="0">
                  <c:v>Antimicrobials</c:v>
                </c:pt>
                <c:pt idx="1">
                  <c:v>Chemotherapy</c:v>
                </c:pt>
                <c:pt idx="2">
                  <c:v>Cardiovascular</c:v>
                </c:pt>
                <c:pt idx="3">
                  <c:v>CNS</c:v>
                </c:pt>
                <c:pt idx="4">
                  <c:v>E-Lytes, Nutrition</c:v>
                </c:pt>
              </c:strCache>
            </c:strRef>
          </c:cat>
          <c:val>
            <c:numRef>
              <c:f>Sheet1!$B$2:$B$6</c:f>
              <c:numCache>
                <c:formatCode>General</c:formatCode>
                <c:ptCount val="5"/>
                <c:pt idx="0">
                  <c:v>38</c:v>
                </c:pt>
                <c:pt idx="1">
                  <c:v>29</c:v>
                </c:pt>
                <c:pt idx="2">
                  <c:v>27</c:v>
                </c:pt>
                <c:pt idx="3">
                  <c:v>52</c:v>
                </c:pt>
                <c:pt idx="4">
                  <c:v>32</c:v>
                </c:pt>
              </c:numCache>
            </c:numRef>
          </c:val>
        </c:ser>
        <c:dLbls>
          <c:showLegendKey val="0"/>
          <c:showVal val="0"/>
          <c:showCatName val="0"/>
          <c:showSerName val="0"/>
          <c:showPercent val="0"/>
          <c:showBubbleSize val="0"/>
        </c:dLbls>
        <c:gapWidth val="150"/>
        <c:axId val="35645952"/>
        <c:axId val="143734400"/>
      </c:barChart>
      <c:catAx>
        <c:axId val="35645952"/>
        <c:scaling>
          <c:orientation val="minMax"/>
        </c:scaling>
        <c:delete val="0"/>
        <c:axPos val="b"/>
        <c:majorTickMark val="out"/>
        <c:minorTickMark val="none"/>
        <c:tickLblPos val="nextTo"/>
        <c:crossAx val="143734400"/>
        <c:crosses val="autoZero"/>
        <c:auto val="1"/>
        <c:lblAlgn val="ctr"/>
        <c:lblOffset val="100"/>
        <c:noMultiLvlLbl val="0"/>
      </c:catAx>
      <c:valAx>
        <c:axId val="143734400"/>
        <c:scaling>
          <c:orientation val="minMax"/>
        </c:scaling>
        <c:delete val="0"/>
        <c:axPos val="l"/>
        <c:majorGridlines/>
        <c:numFmt formatCode="General" sourceLinked="1"/>
        <c:majorTickMark val="out"/>
        <c:minorTickMark val="none"/>
        <c:tickLblPos val="nextTo"/>
        <c:crossAx val="35645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027396104164793"/>
          <c:y val="3.3934758301687983E-2"/>
          <c:w val="0.58972599352836563"/>
          <c:h val="0.82049533087360993"/>
        </c:manualLayout>
      </c:layout>
      <c:barChart>
        <c:barDir val="bar"/>
        <c:grouping val="stacked"/>
        <c:varyColors val="0"/>
        <c:ser>
          <c:idx val="0"/>
          <c:order val="0"/>
          <c:tx>
            <c:strRef>
              <c:f>Sheet1!$B$1</c:f>
              <c:strCache>
                <c:ptCount val="1"/>
                <c:pt idx="0">
                  <c:v>Always</c:v>
                </c:pt>
              </c:strCache>
            </c:strRef>
          </c:tx>
          <c:invertIfNegative val="0"/>
          <c:cat>
            <c:strRef>
              <c:f>Sheet1!$A$2:$A$5</c:f>
              <c:strCache>
                <c:ptCount val="4"/>
                <c:pt idx="0">
                  <c:v>Patient experienced an adverse outcome</c:v>
                </c:pt>
                <c:pt idx="1">
                  <c:v>Patient did not receive recommended treatment</c:v>
                </c:pt>
                <c:pt idx="2">
                  <c:v>Patient received a less effective drug</c:v>
                </c:pt>
                <c:pt idx="3">
                  <c:v>Patient treatment was delayed</c:v>
                </c:pt>
              </c:strCache>
            </c:strRef>
          </c:cat>
          <c:val>
            <c:numRef>
              <c:f>Sheet1!$B$2:$B$5</c:f>
              <c:numCache>
                <c:formatCode>0%</c:formatCode>
                <c:ptCount val="4"/>
                <c:pt idx="0">
                  <c:v>3.9000000000000219E-3</c:v>
                </c:pt>
                <c:pt idx="1">
                  <c:v>5.1999999999999998E-3</c:v>
                </c:pt>
                <c:pt idx="2">
                  <c:v>2.0000000000000052E-3</c:v>
                </c:pt>
                <c:pt idx="3">
                  <c:v>2.0000000000000011E-2</c:v>
                </c:pt>
              </c:numCache>
            </c:numRef>
          </c:val>
        </c:ser>
        <c:ser>
          <c:idx val="1"/>
          <c:order val="1"/>
          <c:tx>
            <c:strRef>
              <c:f>Sheet1!$C$1</c:f>
              <c:strCache>
                <c:ptCount val="1"/>
                <c:pt idx="0">
                  <c:v>Frequently</c:v>
                </c:pt>
              </c:strCache>
            </c:strRef>
          </c:tx>
          <c:invertIfNegative val="0"/>
          <c:dLbls>
            <c:dLbl>
              <c:idx val="0"/>
              <c:layout>
                <c:manualLayout>
                  <c:x val="5.1900583002927403E-3"/>
                  <c:y val="0"/>
                </c:manualLayout>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Patient experienced an adverse outcome</c:v>
                </c:pt>
                <c:pt idx="1">
                  <c:v>Patient did not receive recommended treatment</c:v>
                </c:pt>
                <c:pt idx="2">
                  <c:v>Patient received a less effective drug</c:v>
                </c:pt>
                <c:pt idx="3">
                  <c:v>Patient treatment was delayed</c:v>
                </c:pt>
              </c:strCache>
            </c:strRef>
          </c:cat>
          <c:val>
            <c:numRef>
              <c:f>Sheet1!$C$2:$C$5</c:f>
              <c:numCache>
                <c:formatCode>0%</c:formatCode>
                <c:ptCount val="4"/>
                <c:pt idx="0">
                  <c:v>3.0000000000000002E-2</c:v>
                </c:pt>
                <c:pt idx="1">
                  <c:v>0.1</c:v>
                </c:pt>
                <c:pt idx="2">
                  <c:v>0.11</c:v>
                </c:pt>
                <c:pt idx="3">
                  <c:v>0.17</c:v>
                </c:pt>
              </c:numCache>
            </c:numRef>
          </c:val>
        </c:ser>
        <c:ser>
          <c:idx val="2"/>
          <c:order val="2"/>
          <c:tx>
            <c:strRef>
              <c:f>Sheet1!$D$1</c:f>
              <c:strCache>
                <c:ptCount val="1"/>
                <c:pt idx="0">
                  <c:v>Rarely</c:v>
                </c:pt>
              </c:strCache>
            </c:strRef>
          </c:tx>
          <c:spPr>
            <a:solidFill>
              <a:srgbClr val="C00000"/>
            </a:solidFill>
          </c:spPr>
          <c:invertIfNegative val="0"/>
          <c:dLbls>
            <c:txPr>
              <a:bodyPr/>
              <a:lstStyle/>
              <a:p>
                <a:pPr>
                  <a:defRPr sz="1200" b="1">
                    <a:solidFill>
                      <a:schemeClr val="accent3"/>
                    </a:solidFill>
                  </a:defRPr>
                </a:pPr>
                <a:endParaRPr lang="en-US"/>
              </a:p>
            </c:txPr>
            <c:showLegendKey val="0"/>
            <c:showVal val="1"/>
            <c:showCatName val="0"/>
            <c:showSerName val="0"/>
            <c:showPercent val="0"/>
            <c:showBubbleSize val="0"/>
            <c:showLeaderLines val="0"/>
          </c:dLbls>
          <c:cat>
            <c:strRef>
              <c:f>Sheet1!$A$2:$A$5</c:f>
              <c:strCache>
                <c:ptCount val="4"/>
                <c:pt idx="0">
                  <c:v>Patient experienced an adverse outcome</c:v>
                </c:pt>
                <c:pt idx="1">
                  <c:v>Patient did not receive recommended treatment</c:v>
                </c:pt>
                <c:pt idx="2">
                  <c:v>Patient received a less effective drug</c:v>
                </c:pt>
                <c:pt idx="3">
                  <c:v>Patient treatment was delayed</c:v>
                </c:pt>
              </c:strCache>
            </c:strRef>
          </c:cat>
          <c:val>
            <c:numRef>
              <c:f>Sheet1!$D$2:$D$5</c:f>
              <c:numCache>
                <c:formatCode>0%</c:formatCode>
                <c:ptCount val="4"/>
                <c:pt idx="0">
                  <c:v>0.32000000000000217</c:v>
                </c:pt>
                <c:pt idx="1">
                  <c:v>0.52</c:v>
                </c:pt>
                <c:pt idx="2">
                  <c:v>0.58000000000000007</c:v>
                </c:pt>
                <c:pt idx="3">
                  <c:v>0.62000000000000388</c:v>
                </c:pt>
              </c:numCache>
            </c:numRef>
          </c:val>
        </c:ser>
        <c:ser>
          <c:idx val="3"/>
          <c:order val="3"/>
          <c:tx>
            <c:strRef>
              <c:f>Sheet1!$E$1</c:f>
              <c:strCache>
                <c:ptCount val="1"/>
                <c:pt idx="0">
                  <c:v>Series 4</c:v>
                </c:pt>
              </c:strCache>
            </c:strRef>
          </c:tx>
          <c:spPr>
            <a:noFill/>
            <a:ln>
              <a:noFill/>
            </a:ln>
          </c:spPr>
          <c:invertIfNegative val="0"/>
          <c:dLbls>
            <c:txPr>
              <a:bodyPr/>
              <a:lstStyle/>
              <a:p>
                <a:pPr>
                  <a:defRPr sz="1200" b="1"/>
                </a:pPr>
                <a:endParaRPr lang="en-US"/>
              </a:p>
            </c:txPr>
            <c:dLblPos val="inBase"/>
            <c:showLegendKey val="0"/>
            <c:showVal val="1"/>
            <c:showCatName val="0"/>
            <c:showSerName val="0"/>
            <c:showPercent val="0"/>
            <c:showBubbleSize val="0"/>
            <c:showLeaderLines val="0"/>
          </c:dLbls>
          <c:cat>
            <c:strRef>
              <c:f>Sheet1!$A$2:$A$5</c:f>
              <c:strCache>
                <c:ptCount val="4"/>
                <c:pt idx="0">
                  <c:v>Patient experienced an adverse outcome</c:v>
                </c:pt>
                <c:pt idx="1">
                  <c:v>Patient did not receive recommended treatment</c:v>
                </c:pt>
                <c:pt idx="2">
                  <c:v>Patient received a less effective drug</c:v>
                </c:pt>
                <c:pt idx="3">
                  <c:v>Patient treatment was delayed</c:v>
                </c:pt>
              </c:strCache>
            </c:strRef>
          </c:cat>
          <c:val>
            <c:numRef>
              <c:f>Sheet1!$E$2:$E$5</c:f>
              <c:numCache>
                <c:formatCode>0%</c:formatCode>
                <c:ptCount val="4"/>
                <c:pt idx="0">
                  <c:v>0.35000000000000031</c:v>
                </c:pt>
                <c:pt idx="1">
                  <c:v>0.63000000000000433</c:v>
                </c:pt>
                <c:pt idx="2">
                  <c:v>0.69000000000000061</c:v>
                </c:pt>
                <c:pt idx="3">
                  <c:v>0.81770000000000065</c:v>
                </c:pt>
              </c:numCache>
            </c:numRef>
          </c:val>
        </c:ser>
        <c:dLbls>
          <c:showLegendKey val="0"/>
          <c:showVal val="0"/>
          <c:showCatName val="0"/>
          <c:showSerName val="0"/>
          <c:showPercent val="0"/>
          <c:showBubbleSize val="0"/>
        </c:dLbls>
        <c:gapWidth val="150"/>
        <c:overlap val="100"/>
        <c:axId val="35503616"/>
        <c:axId val="144302080"/>
      </c:barChart>
      <c:catAx>
        <c:axId val="35503616"/>
        <c:scaling>
          <c:orientation val="minMax"/>
        </c:scaling>
        <c:delete val="0"/>
        <c:axPos val="l"/>
        <c:majorTickMark val="none"/>
        <c:minorTickMark val="none"/>
        <c:tickLblPos val="nextTo"/>
        <c:txPr>
          <a:bodyPr/>
          <a:lstStyle/>
          <a:p>
            <a:pPr>
              <a:defRPr sz="1400"/>
            </a:pPr>
            <a:endParaRPr lang="en-US"/>
          </a:p>
        </c:txPr>
        <c:crossAx val="144302080"/>
        <c:crosses val="autoZero"/>
        <c:auto val="1"/>
        <c:lblAlgn val="ctr"/>
        <c:lblOffset val="100"/>
        <c:noMultiLvlLbl val="0"/>
      </c:catAx>
      <c:valAx>
        <c:axId val="144302080"/>
        <c:scaling>
          <c:orientation val="minMax"/>
          <c:max val="1"/>
        </c:scaling>
        <c:delete val="1"/>
        <c:axPos val="b"/>
        <c:numFmt formatCode="0%" sourceLinked="1"/>
        <c:majorTickMark val="none"/>
        <c:minorTickMark val="none"/>
        <c:tickLblPos val="none"/>
        <c:crossAx val="35503616"/>
        <c:crosses val="autoZero"/>
        <c:crossBetween val="between"/>
      </c:valAx>
    </c:plotArea>
    <c:legend>
      <c:legendPos val="r"/>
      <c:legendEntry>
        <c:idx val="3"/>
        <c:delete val="1"/>
      </c:legendEntry>
      <c:layout>
        <c:manualLayout>
          <c:xMode val="edge"/>
          <c:yMode val="edge"/>
          <c:x val="0.31808488074717645"/>
          <c:y val="0.87140208364760041"/>
          <c:w val="0.38606406761923989"/>
          <c:h val="0.1271343102401803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Reason Determined</a:t>
            </a:r>
            <a:r>
              <a:rPr lang="en-US" baseline="0" dirty="0" smtClean="0"/>
              <a:t> by University of Utah Drug Information  During Shortage Investigation</a:t>
            </a:r>
            <a:endParaRPr lang="en-US" dirty="0"/>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Reason</c:v>
                </c:pt>
              </c:strCache>
            </c:strRef>
          </c:tx>
          <c:dPt>
            <c:idx val="0"/>
            <c:bubble3D val="0"/>
            <c:spPr>
              <a:solidFill>
                <a:schemeClr val="bg1">
                  <a:lumMod val="75000"/>
                </a:schemeClr>
              </a:solidFill>
            </c:spPr>
          </c:dPt>
          <c:dPt>
            <c:idx val="1"/>
            <c:bubble3D val="0"/>
            <c:spPr>
              <a:solidFill>
                <a:srgbClr val="C00000"/>
              </a:solidFill>
            </c:spPr>
          </c:dPt>
          <c:dPt>
            <c:idx val="2"/>
            <c:bubble3D val="0"/>
            <c:spPr>
              <a:solidFill>
                <a:srgbClr val="002060"/>
              </a:solidFill>
            </c:spPr>
          </c:dPt>
          <c:dPt>
            <c:idx val="3"/>
            <c:bubble3D val="0"/>
            <c:spPr>
              <a:solidFill>
                <a:srgbClr val="FFC000"/>
              </a:solidFill>
            </c:spPr>
          </c:dPt>
          <c:dPt>
            <c:idx val="4"/>
            <c:bubble3D val="0"/>
            <c:spPr>
              <a:solidFill>
                <a:srgbClr val="7030A0"/>
              </a:solidFill>
            </c:spPr>
          </c:dPt>
          <c:cat>
            <c:strRef>
              <c:f>Sheet1!$A$2:$A$6</c:f>
              <c:strCache>
                <c:ptCount val="5"/>
                <c:pt idx="0">
                  <c:v>Unknown 44%</c:v>
                </c:pt>
                <c:pt idx="1">
                  <c:v>Manufacturing 36%</c:v>
                </c:pt>
                <c:pt idx="2">
                  <c:v>Supply/Demand 8.3%</c:v>
                </c:pt>
                <c:pt idx="3">
                  <c:v>Discontinued 7.8%</c:v>
                </c:pt>
                <c:pt idx="4">
                  <c:v>Raw Material 3.9%</c:v>
                </c:pt>
              </c:strCache>
            </c:strRef>
          </c:cat>
          <c:val>
            <c:numRef>
              <c:f>Sheet1!$B$2:$B$6</c:f>
              <c:numCache>
                <c:formatCode>General</c:formatCode>
                <c:ptCount val="5"/>
                <c:pt idx="0">
                  <c:v>44</c:v>
                </c:pt>
                <c:pt idx="1">
                  <c:v>36</c:v>
                </c:pt>
                <c:pt idx="2">
                  <c:v>8.3000000000000007</c:v>
                </c:pt>
                <c:pt idx="3">
                  <c:v>7.8</c:v>
                </c:pt>
                <c:pt idx="4">
                  <c:v>3.9</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layout/>
      <c:overlay val="0"/>
    </c:title>
    <c:autoTitleDeleted val="0"/>
    <c:plotArea>
      <c:layout/>
      <c:pieChart>
        <c:varyColors val="1"/>
        <c:ser>
          <c:idx val="0"/>
          <c:order val="0"/>
          <c:tx>
            <c:strRef>
              <c:f>Sheet1!$B$1</c:f>
              <c:strCache>
                <c:ptCount val="1"/>
                <c:pt idx="0">
                  <c:v>Dosage Forms</c:v>
                </c:pt>
              </c:strCache>
            </c:strRef>
          </c:tx>
          <c:explosion val="25"/>
          <c:dLbls>
            <c:showLegendKey val="0"/>
            <c:showVal val="0"/>
            <c:showCatName val="0"/>
            <c:showSerName val="0"/>
            <c:showPercent val="1"/>
            <c:showBubbleSize val="0"/>
            <c:showLeaderLines val="1"/>
          </c:dLbls>
          <c:cat>
            <c:strRef>
              <c:f>Sheet1!$A$2:$A$8</c:f>
              <c:strCache>
                <c:ptCount val="7"/>
                <c:pt idx="0">
                  <c:v>Injectable</c:v>
                </c:pt>
                <c:pt idx="1">
                  <c:v>Oral solid</c:v>
                </c:pt>
                <c:pt idx="2">
                  <c:v>Oral liquid</c:v>
                </c:pt>
                <c:pt idx="3">
                  <c:v>Topical</c:v>
                </c:pt>
                <c:pt idx="4">
                  <c:v>Inhalation</c:v>
                </c:pt>
                <c:pt idx="5">
                  <c:v>Ophthalmic</c:v>
                </c:pt>
                <c:pt idx="6">
                  <c:v>Device</c:v>
                </c:pt>
              </c:strCache>
            </c:strRef>
          </c:cat>
          <c:val>
            <c:numRef>
              <c:f>Sheet1!$B$2:$B$8</c:f>
              <c:numCache>
                <c:formatCode>0%</c:formatCode>
                <c:ptCount val="7"/>
                <c:pt idx="0">
                  <c:v>0.45</c:v>
                </c:pt>
                <c:pt idx="1">
                  <c:v>0.34</c:v>
                </c:pt>
                <c:pt idx="2">
                  <c:v>0.1</c:v>
                </c:pt>
                <c:pt idx="3">
                  <c:v>4.0000000000000022E-2</c:v>
                </c:pt>
                <c:pt idx="4">
                  <c:v>3.0000000000000002E-2</c:v>
                </c:pt>
                <c:pt idx="5">
                  <c:v>3.0000000000000002E-2</c:v>
                </c:pt>
                <c:pt idx="6">
                  <c:v>1.0000000000000005E-2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Source – FDA Drug Shortages</a:t>
            </a:r>
            <a:endParaRPr lang="en-US" dirty="0"/>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Reason</c:v>
                </c:pt>
              </c:strCache>
            </c:strRef>
          </c:tx>
          <c:dPt>
            <c:idx val="0"/>
            <c:bubble3D val="0"/>
            <c:spPr>
              <a:solidFill>
                <a:schemeClr val="bg1">
                  <a:lumMod val="75000"/>
                </a:schemeClr>
              </a:solidFill>
            </c:spPr>
          </c:dPt>
          <c:dPt>
            <c:idx val="1"/>
            <c:bubble3D val="0"/>
            <c:spPr>
              <a:solidFill>
                <a:srgbClr val="C00000"/>
              </a:solidFill>
            </c:spPr>
          </c:dPt>
          <c:dPt>
            <c:idx val="2"/>
            <c:bubble3D val="0"/>
            <c:spPr>
              <a:solidFill>
                <a:srgbClr val="002060"/>
              </a:solidFill>
            </c:spPr>
          </c:dPt>
          <c:dPt>
            <c:idx val="3"/>
            <c:bubble3D val="0"/>
            <c:spPr>
              <a:solidFill>
                <a:srgbClr val="FFC000"/>
              </a:solidFill>
            </c:spPr>
          </c:dPt>
          <c:dPt>
            <c:idx val="4"/>
            <c:bubble3D val="0"/>
            <c:spPr>
              <a:solidFill>
                <a:srgbClr val="7030A0"/>
              </a:solidFill>
            </c:spPr>
          </c:dPt>
          <c:dLbls>
            <c:showLegendKey val="0"/>
            <c:showVal val="1"/>
            <c:showCatName val="0"/>
            <c:showSerName val="0"/>
            <c:showPercent val="0"/>
            <c:showBubbleSize val="0"/>
            <c:showLeaderLines val="1"/>
          </c:dLbls>
          <c:cat>
            <c:strRef>
              <c:f>Sheet1!$A$2:$A$7</c:f>
              <c:strCache>
                <c:ptCount val="6"/>
                <c:pt idx="0">
                  <c:v>Quality - Delays / Capacity</c:v>
                </c:pt>
                <c:pt idx="1">
                  <c:v>Quality - GMP</c:v>
                </c:pt>
                <c:pt idx="2">
                  <c:v>Increased demand</c:v>
                </c:pt>
                <c:pt idx="3">
                  <c:v>Discontinuation</c:v>
                </c:pt>
                <c:pt idx="4">
                  <c:v>Raw materials</c:v>
                </c:pt>
                <c:pt idx="5">
                  <c:v>Loss of manufacturing site</c:v>
                </c:pt>
              </c:strCache>
            </c:strRef>
          </c:cat>
          <c:val>
            <c:numRef>
              <c:f>Sheet1!$B$2:$B$7</c:f>
              <c:numCache>
                <c:formatCode>0%</c:formatCode>
                <c:ptCount val="6"/>
                <c:pt idx="0">
                  <c:v>0.42000000000000032</c:v>
                </c:pt>
                <c:pt idx="1">
                  <c:v>0.35000000000000031</c:v>
                </c:pt>
                <c:pt idx="2">
                  <c:v>7.0000000000000021E-2</c:v>
                </c:pt>
                <c:pt idx="3">
                  <c:v>7.0000000000000021E-2</c:v>
                </c:pt>
                <c:pt idx="4">
                  <c:v>0.05</c:v>
                </c:pt>
                <c:pt idx="5">
                  <c:v>4.0000000000000022E-2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Injectables</c:v>
                </c:pt>
              </c:strCache>
            </c:strRef>
          </c:tx>
          <c:invertIfNegative val="0"/>
          <c:cat>
            <c:numRef>
              <c:f>Sheet1!$A$2:$A$4</c:f>
              <c:numCache>
                <c:formatCode>General</c:formatCode>
                <c:ptCount val="3"/>
                <c:pt idx="0">
                  <c:v>2010</c:v>
                </c:pt>
                <c:pt idx="1">
                  <c:v>2011</c:v>
                </c:pt>
                <c:pt idx="2">
                  <c:v>2012</c:v>
                </c:pt>
              </c:numCache>
            </c:numRef>
          </c:cat>
          <c:val>
            <c:numRef>
              <c:f>Sheet1!$B$2:$B$4</c:f>
              <c:numCache>
                <c:formatCode>General</c:formatCode>
                <c:ptCount val="3"/>
                <c:pt idx="0">
                  <c:v>56</c:v>
                </c:pt>
                <c:pt idx="1">
                  <c:v>165</c:v>
                </c:pt>
                <c:pt idx="2">
                  <c:v>213</c:v>
                </c:pt>
              </c:numCache>
            </c:numRef>
          </c:val>
        </c:ser>
        <c:ser>
          <c:idx val="1"/>
          <c:order val="1"/>
          <c:tx>
            <c:strRef>
              <c:f>Sheet1!$C$1</c:f>
              <c:strCache>
                <c:ptCount val="1"/>
                <c:pt idx="0">
                  <c:v>Total</c:v>
                </c:pt>
              </c:strCache>
            </c:strRef>
          </c:tx>
          <c:invertIfNegative val="0"/>
          <c:cat>
            <c:numRef>
              <c:f>Sheet1!$A$2:$A$4</c:f>
              <c:numCache>
                <c:formatCode>General</c:formatCode>
                <c:ptCount val="3"/>
                <c:pt idx="0">
                  <c:v>2010</c:v>
                </c:pt>
                <c:pt idx="1">
                  <c:v>2011</c:v>
                </c:pt>
                <c:pt idx="2">
                  <c:v>2012</c:v>
                </c:pt>
              </c:numCache>
            </c:numRef>
          </c:cat>
          <c:val>
            <c:numRef>
              <c:f>Sheet1!$C$2:$C$4</c:f>
              <c:numCache>
                <c:formatCode>General</c:formatCode>
                <c:ptCount val="3"/>
                <c:pt idx="0">
                  <c:v>87</c:v>
                </c:pt>
                <c:pt idx="1">
                  <c:v>191</c:v>
                </c:pt>
                <c:pt idx="2">
                  <c:v>282</c:v>
                </c:pt>
              </c:numCache>
            </c:numRef>
          </c:val>
        </c:ser>
        <c:dLbls>
          <c:showLegendKey val="0"/>
          <c:showVal val="0"/>
          <c:showCatName val="0"/>
          <c:showSerName val="0"/>
          <c:showPercent val="0"/>
          <c:showBubbleSize val="0"/>
        </c:dLbls>
        <c:gapWidth val="150"/>
        <c:axId val="47549952"/>
        <c:axId val="143762560"/>
      </c:barChart>
      <c:catAx>
        <c:axId val="47549952"/>
        <c:scaling>
          <c:orientation val="minMax"/>
        </c:scaling>
        <c:delete val="0"/>
        <c:axPos val="b"/>
        <c:numFmt formatCode="General" sourceLinked="1"/>
        <c:majorTickMark val="out"/>
        <c:minorTickMark val="none"/>
        <c:tickLblPos val="nextTo"/>
        <c:crossAx val="143762560"/>
        <c:crosses val="autoZero"/>
        <c:auto val="1"/>
        <c:lblAlgn val="ctr"/>
        <c:lblOffset val="100"/>
        <c:noMultiLvlLbl val="0"/>
      </c:catAx>
      <c:valAx>
        <c:axId val="143762560"/>
        <c:scaling>
          <c:orientation val="minMax"/>
        </c:scaling>
        <c:delete val="0"/>
        <c:axPos val="l"/>
        <c:majorGridlines/>
        <c:numFmt formatCode="General" sourceLinked="1"/>
        <c:majorTickMark val="out"/>
        <c:minorTickMark val="none"/>
        <c:tickLblPos val="nextTo"/>
        <c:crossAx val="475499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who favor the following</c:v>
                </c:pt>
              </c:strCache>
            </c:strRef>
          </c:tx>
          <c:spPr>
            <a:solidFill>
              <a:schemeClr val="accent3"/>
            </a:solidFill>
            <a:ln>
              <a:solidFill>
                <a:schemeClr val="accent2"/>
              </a:solidFill>
            </a:ln>
          </c:spPr>
          <c:invertIfNegative val="0"/>
          <c:dPt>
            <c:idx val="3"/>
            <c:invertIfNegative val="0"/>
            <c:bubble3D val="0"/>
            <c:spPr>
              <a:solidFill>
                <a:schemeClr val="accent3"/>
              </a:solidFill>
              <a:ln>
                <a:solidFill>
                  <a:schemeClr val="tx1"/>
                </a:solid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Allowing Americans to buy prescription                                                                            drugs imported from Canada</c:v>
                </c:pt>
                <c:pt idx="1">
                  <c:v>Limiting the amount drug companies can                                                                            charge for high-cost drugs for illnesses                                                                            like hepatitis or cancer</c:v>
                </c:pt>
                <c:pt idx="2">
                  <c:v>Allowing Medicare to negotiate with                                                                            drug companies for lower drug prices</c:v>
                </c:pt>
                <c:pt idx="3">
                  <c:v>Requiring drug companies to release                                                                            information to the public on how they                                                                            set their drug prices</c:v>
                </c:pt>
              </c:strCache>
            </c:strRef>
          </c:cat>
          <c:val>
            <c:numRef>
              <c:f>Sheet1!$B$2:$B$5</c:f>
              <c:numCache>
                <c:formatCode>0%</c:formatCode>
                <c:ptCount val="4"/>
                <c:pt idx="0">
                  <c:v>0.72000000000000064</c:v>
                </c:pt>
                <c:pt idx="1">
                  <c:v>0.7600000000000009</c:v>
                </c:pt>
                <c:pt idx="2">
                  <c:v>0.83000000000000063</c:v>
                </c:pt>
                <c:pt idx="3">
                  <c:v>0.86000000000000065</c:v>
                </c:pt>
              </c:numCache>
            </c:numRef>
          </c:val>
        </c:ser>
        <c:dLbls>
          <c:showLegendKey val="0"/>
          <c:showVal val="1"/>
          <c:showCatName val="0"/>
          <c:showSerName val="0"/>
          <c:showPercent val="0"/>
          <c:showBubbleSize val="0"/>
        </c:dLbls>
        <c:gapWidth val="75"/>
        <c:axId val="37820416"/>
        <c:axId val="48270144"/>
      </c:barChart>
      <c:catAx>
        <c:axId val="37820416"/>
        <c:scaling>
          <c:orientation val="minMax"/>
        </c:scaling>
        <c:delete val="0"/>
        <c:axPos val="l"/>
        <c:numFmt formatCode="General" sourceLinked="1"/>
        <c:majorTickMark val="none"/>
        <c:minorTickMark val="none"/>
        <c:tickLblPos val="nextTo"/>
        <c:spPr>
          <a:ln>
            <a:solidFill>
              <a:schemeClr val="tx1"/>
            </a:solidFill>
          </a:ln>
        </c:spPr>
        <c:crossAx val="48270144"/>
        <c:crosses val="autoZero"/>
        <c:auto val="1"/>
        <c:lblAlgn val="ctr"/>
        <c:lblOffset val="100"/>
        <c:noMultiLvlLbl val="0"/>
      </c:catAx>
      <c:valAx>
        <c:axId val="48270144"/>
        <c:scaling>
          <c:orientation val="minMax"/>
          <c:min val="0"/>
        </c:scaling>
        <c:delete val="0"/>
        <c:axPos val="b"/>
        <c:numFmt formatCode="0%" sourceLinked="0"/>
        <c:majorTickMark val="none"/>
        <c:minorTickMark val="none"/>
        <c:tickLblPos val="nextTo"/>
        <c:spPr>
          <a:ln>
            <a:solidFill>
              <a:schemeClr val="tx1"/>
            </a:solidFill>
          </a:ln>
        </c:spPr>
        <c:crossAx val="37820416"/>
        <c:crosses val="autoZero"/>
        <c:crossBetween val="between"/>
      </c:valAx>
    </c:plotArea>
    <c:plotVisOnly val="1"/>
    <c:dispBlanksAs val="gap"/>
    <c:showDLblsOverMax val="0"/>
  </c:chart>
  <c:txPr>
    <a:bodyPr/>
    <a:lstStyle/>
    <a:p>
      <a:pPr>
        <a:defRPr sz="1300">
          <a:solidFill>
            <a:srgbClr val="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FEC87-CAED-4D52-849A-0CDF3EA70A9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C7D27F6-5F68-4FC0-A380-5835CD0262FE}">
      <dgm:prSet phldrT="[Text]"/>
      <dgm:spPr>
        <a:solidFill>
          <a:srgbClr val="C00000"/>
        </a:solidFill>
      </dgm:spPr>
      <dgm:t>
        <a:bodyPr/>
        <a:lstStyle/>
        <a:p>
          <a:r>
            <a:rPr lang="en-US" b="1" dirty="0" smtClean="0"/>
            <a:t>Drug shortages</a:t>
          </a:r>
          <a:endParaRPr lang="en-US" b="1" dirty="0"/>
        </a:p>
      </dgm:t>
    </dgm:pt>
    <dgm:pt modelId="{5E3D1B39-133A-4EBB-AA82-001283819372}" type="parTrans" cxnId="{74FFB446-D5BF-487A-9563-47B16DCA3D00}">
      <dgm:prSet/>
      <dgm:spPr/>
      <dgm:t>
        <a:bodyPr/>
        <a:lstStyle/>
        <a:p>
          <a:endParaRPr lang="en-US"/>
        </a:p>
      </dgm:t>
    </dgm:pt>
    <dgm:pt modelId="{9ADBC51A-EBB5-4B45-9E0A-5DADAF7D406E}" type="sibTrans" cxnId="{74FFB446-D5BF-487A-9563-47B16DCA3D00}">
      <dgm:prSet/>
      <dgm:spPr/>
      <dgm:t>
        <a:bodyPr/>
        <a:lstStyle/>
        <a:p>
          <a:endParaRPr lang="en-US"/>
        </a:p>
      </dgm:t>
    </dgm:pt>
    <dgm:pt modelId="{D3C72D93-E0EF-4613-8243-85641742901C}">
      <dgm:prSet phldrT="[Text]"/>
      <dgm:spPr>
        <a:solidFill>
          <a:srgbClr val="FFC000"/>
        </a:solidFill>
      </dgm:spPr>
      <dgm:t>
        <a:bodyPr/>
        <a:lstStyle/>
        <a:p>
          <a:r>
            <a:rPr lang="en-US" b="1" dirty="0" smtClean="0"/>
            <a:t>Raw Materials</a:t>
          </a:r>
          <a:endParaRPr lang="en-US" b="1" dirty="0"/>
        </a:p>
      </dgm:t>
    </dgm:pt>
    <dgm:pt modelId="{44B09DD6-3A65-4437-A50C-5A890468F235}" type="parTrans" cxnId="{50A54CE0-003A-42CA-9464-8194B4AD60FB}">
      <dgm:prSet/>
      <dgm:spPr>
        <a:solidFill>
          <a:schemeClr val="bg1">
            <a:lumMod val="50000"/>
          </a:schemeClr>
        </a:solidFill>
      </dgm:spPr>
      <dgm:t>
        <a:bodyPr/>
        <a:lstStyle/>
        <a:p>
          <a:endParaRPr lang="en-US"/>
        </a:p>
      </dgm:t>
    </dgm:pt>
    <dgm:pt modelId="{7884EE3B-D3A3-443B-9D49-16811D44F5D3}" type="sibTrans" cxnId="{50A54CE0-003A-42CA-9464-8194B4AD60FB}">
      <dgm:prSet/>
      <dgm:spPr/>
      <dgm:t>
        <a:bodyPr/>
        <a:lstStyle/>
        <a:p>
          <a:endParaRPr lang="en-US"/>
        </a:p>
      </dgm:t>
    </dgm:pt>
    <dgm:pt modelId="{650C9E25-2645-4060-8E0E-4EA71B1C3A12}">
      <dgm:prSet phldrT="[Text]"/>
      <dgm:spPr>
        <a:solidFill>
          <a:schemeClr val="accent2">
            <a:lumMod val="75000"/>
          </a:schemeClr>
        </a:solidFill>
      </dgm:spPr>
      <dgm:t>
        <a:bodyPr/>
        <a:lstStyle/>
        <a:p>
          <a:r>
            <a:rPr lang="en-US" b="1" dirty="0" smtClean="0"/>
            <a:t>Limited Lines</a:t>
          </a:r>
          <a:endParaRPr lang="en-US" b="1" dirty="0"/>
        </a:p>
      </dgm:t>
    </dgm:pt>
    <dgm:pt modelId="{06826EA0-06C4-45E3-909B-59034E7082DC}" type="parTrans" cxnId="{DB581D27-E700-447D-ADFE-79E8FBDA8143}">
      <dgm:prSet/>
      <dgm:spPr>
        <a:solidFill>
          <a:schemeClr val="bg1">
            <a:lumMod val="50000"/>
          </a:schemeClr>
        </a:solidFill>
      </dgm:spPr>
      <dgm:t>
        <a:bodyPr/>
        <a:lstStyle/>
        <a:p>
          <a:endParaRPr lang="en-US">
            <a:solidFill>
              <a:schemeClr val="bg1">
                <a:lumMod val="50000"/>
              </a:schemeClr>
            </a:solidFill>
          </a:endParaRPr>
        </a:p>
      </dgm:t>
    </dgm:pt>
    <dgm:pt modelId="{3D3C6AE8-0866-46A5-BA6F-E5F4686AC2CF}" type="sibTrans" cxnId="{DB581D27-E700-447D-ADFE-79E8FBDA8143}">
      <dgm:prSet/>
      <dgm:spPr/>
      <dgm:t>
        <a:bodyPr/>
        <a:lstStyle/>
        <a:p>
          <a:endParaRPr lang="en-US"/>
        </a:p>
      </dgm:t>
    </dgm:pt>
    <dgm:pt modelId="{0576D141-E905-46F4-9AB8-C36B526E66A5}">
      <dgm:prSet phldrT="[Text]"/>
      <dgm:spPr>
        <a:solidFill>
          <a:srgbClr val="7030A0"/>
        </a:solidFill>
      </dgm:spPr>
      <dgm:t>
        <a:bodyPr/>
        <a:lstStyle/>
        <a:p>
          <a:r>
            <a:rPr lang="en-US" b="1" dirty="0" smtClean="0"/>
            <a:t>GMP Violations</a:t>
          </a:r>
          <a:endParaRPr lang="en-US" b="1" dirty="0"/>
        </a:p>
      </dgm:t>
    </dgm:pt>
    <dgm:pt modelId="{63772C17-BF66-4580-A517-6069FD2E01CC}" type="parTrans" cxnId="{4D373123-212B-4C89-AEE4-387618D2E480}">
      <dgm:prSet/>
      <dgm:spPr>
        <a:solidFill>
          <a:schemeClr val="bg1">
            <a:lumMod val="50000"/>
          </a:schemeClr>
        </a:solidFill>
      </dgm:spPr>
      <dgm:t>
        <a:bodyPr/>
        <a:lstStyle/>
        <a:p>
          <a:endParaRPr lang="en-US"/>
        </a:p>
      </dgm:t>
    </dgm:pt>
    <dgm:pt modelId="{3E25CBED-B429-49F2-A92E-F5CF8D73EAC4}" type="sibTrans" cxnId="{4D373123-212B-4C89-AEE4-387618D2E480}">
      <dgm:prSet/>
      <dgm:spPr/>
      <dgm:t>
        <a:bodyPr/>
        <a:lstStyle/>
        <a:p>
          <a:endParaRPr lang="en-US"/>
        </a:p>
      </dgm:t>
    </dgm:pt>
    <dgm:pt modelId="{E99DB3F7-FC33-43DF-8591-C62958779453}">
      <dgm:prSet/>
      <dgm:spPr/>
      <dgm:t>
        <a:bodyPr/>
        <a:lstStyle/>
        <a:p>
          <a:endParaRPr lang="en-US" dirty="0"/>
        </a:p>
      </dgm:t>
    </dgm:pt>
    <dgm:pt modelId="{67D3A691-7569-4EE9-A6D5-ECD7E24A2B56}" type="parTrans" cxnId="{40541E9B-EE4A-4DF3-AD92-F51C78FDFB1A}">
      <dgm:prSet/>
      <dgm:spPr>
        <a:solidFill>
          <a:schemeClr val="bg2"/>
        </a:solidFill>
      </dgm:spPr>
      <dgm:t>
        <a:bodyPr/>
        <a:lstStyle/>
        <a:p>
          <a:endParaRPr lang="en-US"/>
        </a:p>
      </dgm:t>
    </dgm:pt>
    <dgm:pt modelId="{015F4511-D394-424D-AE61-69CCA0A39A70}" type="sibTrans" cxnId="{40541E9B-EE4A-4DF3-AD92-F51C78FDFB1A}">
      <dgm:prSet/>
      <dgm:spPr/>
      <dgm:t>
        <a:bodyPr/>
        <a:lstStyle/>
        <a:p>
          <a:endParaRPr lang="en-US"/>
        </a:p>
      </dgm:t>
    </dgm:pt>
    <dgm:pt modelId="{2D329858-3F5B-4083-830E-2848CD796CEA}">
      <dgm:prSet/>
      <dgm:spPr/>
      <dgm:t>
        <a:bodyPr/>
        <a:lstStyle/>
        <a:p>
          <a:endParaRPr lang="en-US" dirty="0"/>
        </a:p>
      </dgm:t>
    </dgm:pt>
    <dgm:pt modelId="{8B985B13-6BFF-4C7C-8DBD-7A624AA1AC75}" type="parTrans" cxnId="{91B89299-9EF2-4344-828B-35323C67D6DA}">
      <dgm:prSet/>
      <dgm:spPr>
        <a:solidFill>
          <a:schemeClr val="bg2"/>
        </a:solidFill>
      </dgm:spPr>
      <dgm:t>
        <a:bodyPr/>
        <a:lstStyle/>
        <a:p>
          <a:endParaRPr lang="en-US"/>
        </a:p>
      </dgm:t>
    </dgm:pt>
    <dgm:pt modelId="{671146AD-40AF-4C3A-8D34-8E3C663A3242}" type="sibTrans" cxnId="{91B89299-9EF2-4344-828B-35323C67D6DA}">
      <dgm:prSet/>
      <dgm:spPr/>
      <dgm:t>
        <a:bodyPr/>
        <a:lstStyle/>
        <a:p>
          <a:endParaRPr lang="en-US"/>
        </a:p>
      </dgm:t>
    </dgm:pt>
    <dgm:pt modelId="{67EBE816-52E4-4E6D-8DD5-D4472098AE08}">
      <dgm:prSet phldrT="[Text]" custRadScaleRad="102534" custRadScaleInc="1515"/>
      <dgm:spPr>
        <a:solidFill>
          <a:srgbClr val="7030A0"/>
        </a:solidFill>
      </dgm:spPr>
      <dgm:t>
        <a:bodyPr/>
        <a:lstStyle/>
        <a:p>
          <a:endParaRPr lang="en-US" dirty="0"/>
        </a:p>
      </dgm:t>
    </dgm:pt>
    <dgm:pt modelId="{026431D2-A782-4391-81FF-09F3DBBB653A}" type="parTrans" cxnId="{FE763137-8775-44E2-ADCB-749335690332}">
      <dgm:prSet/>
      <dgm:spPr/>
      <dgm:t>
        <a:bodyPr/>
        <a:lstStyle/>
        <a:p>
          <a:endParaRPr lang="en-US"/>
        </a:p>
      </dgm:t>
    </dgm:pt>
    <dgm:pt modelId="{A870BC74-2194-4A7D-9972-74AC20E38C78}" type="sibTrans" cxnId="{FE763137-8775-44E2-ADCB-749335690332}">
      <dgm:prSet/>
      <dgm:spPr/>
      <dgm:t>
        <a:bodyPr/>
        <a:lstStyle/>
        <a:p>
          <a:endParaRPr lang="en-US"/>
        </a:p>
      </dgm:t>
    </dgm:pt>
    <dgm:pt modelId="{4E73F3AD-EE03-4378-9D5E-88ED532788FE}">
      <dgm:prSet/>
      <dgm:spPr>
        <a:solidFill>
          <a:srgbClr val="00B0F0"/>
        </a:solidFill>
      </dgm:spPr>
      <dgm:t>
        <a:bodyPr/>
        <a:lstStyle/>
        <a:p>
          <a:r>
            <a:rPr lang="en-US" b="1" dirty="0" smtClean="0"/>
            <a:t>Few Plants</a:t>
          </a:r>
          <a:endParaRPr lang="en-US" b="1" dirty="0"/>
        </a:p>
      </dgm:t>
    </dgm:pt>
    <dgm:pt modelId="{05761B15-2EDE-474C-A1E9-FA9199AB79CF}" type="parTrans" cxnId="{FC05DB41-730F-42B2-BDC2-CC4A957E274A}">
      <dgm:prSet/>
      <dgm:spPr>
        <a:solidFill>
          <a:schemeClr val="tx1">
            <a:lumMod val="50000"/>
            <a:lumOff val="50000"/>
          </a:schemeClr>
        </a:solidFill>
      </dgm:spPr>
      <dgm:t>
        <a:bodyPr/>
        <a:lstStyle/>
        <a:p>
          <a:endParaRPr lang="en-US">
            <a:solidFill>
              <a:schemeClr val="bg1">
                <a:lumMod val="50000"/>
              </a:schemeClr>
            </a:solidFill>
          </a:endParaRPr>
        </a:p>
      </dgm:t>
    </dgm:pt>
    <dgm:pt modelId="{25A2CA13-35F9-4AA0-B6B9-1B0961F8202A}" type="sibTrans" cxnId="{FC05DB41-730F-42B2-BDC2-CC4A957E274A}">
      <dgm:prSet/>
      <dgm:spPr/>
      <dgm:t>
        <a:bodyPr/>
        <a:lstStyle/>
        <a:p>
          <a:endParaRPr lang="en-US"/>
        </a:p>
      </dgm:t>
    </dgm:pt>
    <dgm:pt modelId="{5D8F57F4-B63D-4229-B9E9-18D679C750A2}">
      <dgm:prSet phldrT="[Text]"/>
      <dgm:spPr>
        <a:solidFill>
          <a:srgbClr val="FF33CC"/>
        </a:solidFill>
      </dgm:spPr>
      <dgm:t>
        <a:bodyPr/>
        <a:lstStyle/>
        <a:p>
          <a:r>
            <a:rPr lang="en-US" b="1" dirty="0" smtClean="0"/>
            <a:t>Unknown</a:t>
          </a:r>
          <a:endParaRPr lang="en-US" b="1" dirty="0"/>
        </a:p>
      </dgm:t>
    </dgm:pt>
    <dgm:pt modelId="{4D115BA3-5A6B-4E52-B069-965433961489}" type="parTrans" cxnId="{8529AC01-3619-4F2F-8CA2-900FA4844439}">
      <dgm:prSet/>
      <dgm:spPr>
        <a:solidFill>
          <a:schemeClr val="bg1">
            <a:lumMod val="50000"/>
          </a:schemeClr>
        </a:solidFill>
      </dgm:spPr>
      <dgm:t>
        <a:bodyPr/>
        <a:lstStyle/>
        <a:p>
          <a:endParaRPr lang="en-US"/>
        </a:p>
      </dgm:t>
    </dgm:pt>
    <dgm:pt modelId="{B879236E-6189-452E-9972-42E56DC32223}" type="sibTrans" cxnId="{8529AC01-3619-4F2F-8CA2-900FA4844439}">
      <dgm:prSet/>
      <dgm:spPr/>
      <dgm:t>
        <a:bodyPr/>
        <a:lstStyle/>
        <a:p>
          <a:endParaRPr lang="en-US"/>
        </a:p>
      </dgm:t>
    </dgm:pt>
    <dgm:pt modelId="{99A8E470-E783-4056-9C68-EB9DD9E4DCB3}" type="pres">
      <dgm:prSet presAssocID="{38EFEC87-CAED-4D52-849A-0CDF3EA70A94}" presName="cycle" presStyleCnt="0">
        <dgm:presLayoutVars>
          <dgm:chMax val="1"/>
          <dgm:dir/>
          <dgm:animLvl val="ctr"/>
          <dgm:resizeHandles val="exact"/>
        </dgm:presLayoutVars>
      </dgm:prSet>
      <dgm:spPr/>
      <dgm:t>
        <a:bodyPr/>
        <a:lstStyle/>
        <a:p>
          <a:endParaRPr lang="en-US"/>
        </a:p>
      </dgm:t>
    </dgm:pt>
    <dgm:pt modelId="{B81C8599-6A6D-450B-AB3B-5BD639E9B117}" type="pres">
      <dgm:prSet presAssocID="{FC7D27F6-5F68-4FC0-A380-5835CD0262FE}" presName="centerShape" presStyleLbl="node0" presStyleIdx="0" presStyleCnt="1"/>
      <dgm:spPr/>
      <dgm:t>
        <a:bodyPr/>
        <a:lstStyle/>
        <a:p>
          <a:endParaRPr lang="en-US"/>
        </a:p>
      </dgm:t>
    </dgm:pt>
    <dgm:pt modelId="{B47E3398-A600-4A0A-987C-CBF4213A1225}" type="pres">
      <dgm:prSet presAssocID="{44B09DD6-3A65-4437-A50C-5A890468F235}" presName="parTrans" presStyleLbl="bgSibTrans2D1" presStyleIdx="0" presStyleCnt="5"/>
      <dgm:spPr/>
      <dgm:t>
        <a:bodyPr/>
        <a:lstStyle/>
        <a:p>
          <a:endParaRPr lang="en-US"/>
        </a:p>
      </dgm:t>
    </dgm:pt>
    <dgm:pt modelId="{50FEDD2D-E971-468A-8A67-516072F9ABF6}" type="pres">
      <dgm:prSet presAssocID="{D3C72D93-E0EF-4613-8243-85641742901C}" presName="node" presStyleLbl="node1" presStyleIdx="0" presStyleCnt="5">
        <dgm:presLayoutVars>
          <dgm:bulletEnabled val="1"/>
        </dgm:presLayoutVars>
      </dgm:prSet>
      <dgm:spPr/>
      <dgm:t>
        <a:bodyPr/>
        <a:lstStyle/>
        <a:p>
          <a:endParaRPr lang="en-US"/>
        </a:p>
      </dgm:t>
    </dgm:pt>
    <dgm:pt modelId="{AB05E8AD-B305-4C31-B139-CC2D34EDC82B}" type="pres">
      <dgm:prSet presAssocID="{05761B15-2EDE-474C-A1E9-FA9199AB79CF}" presName="parTrans" presStyleLbl="bgSibTrans2D1" presStyleIdx="1" presStyleCnt="5"/>
      <dgm:spPr/>
      <dgm:t>
        <a:bodyPr/>
        <a:lstStyle/>
        <a:p>
          <a:endParaRPr lang="en-US"/>
        </a:p>
      </dgm:t>
    </dgm:pt>
    <dgm:pt modelId="{09CF10E4-6C28-4338-9D3A-C50766389F4A}" type="pres">
      <dgm:prSet presAssocID="{4E73F3AD-EE03-4378-9D5E-88ED532788FE}" presName="node" presStyleLbl="node1" presStyleIdx="1" presStyleCnt="5">
        <dgm:presLayoutVars>
          <dgm:bulletEnabled val="1"/>
        </dgm:presLayoutVars>
      </dgm:prSet>
      <dgm:spPr/>
      <dgm:t>
        <a:bodyPr/>
        <a:lstStyle/>
        <a:p>
          <a:endParaRPr lang="en-US"/>
        </a:p>
      </dgm:t>
    </dgm:pt>
    <dgm:pt modelId="{56299A71-204F-48FA-ADAE-2E0C5DFF922D}" type="pres">
      <dgm:prSet presAssocID="{06826EA0-06C4-45E3-909B-59034E7082DC}" presName="parTrans" presStyleLbl="bgSibTrans2D1" presStyleIdx="2" presStyleCnt="5"/>
      <dgm:spPr/>
      <dgm:t>
        <a:bodyPr/>
        <a:lstStyle/>
        <a:p>
          <a:endParaRPr lang="en-US"/>
        </a:p>
      </dgm:t>
    </dgm:pt>
    <dgm:pt modelId="{C1D6E100-5157-4C41-9587-E7069246FF41}" type="pres">
      <dgm:prSet presAssocID="{650C9E25-2645-4060-8E0E-4EA71B1C3A12}" presName="node" presStyleLbl="node1" presStyleIdx="2" presStyleCnt="5">
        <dgm:presLayoutVars>
          <dgm:bulletEnabled val="1"/>
        </dgm:presLayoutVars>
      </dgm:prSet>
      <dgm:spPr/>
      <dgm:t>
        <a:bodyPr/>
        <a:lstStyle/>
        <a:p>
          <a:endParaRPr lang="en-US"/>
        </a:p>
      </dgm:t>
    </dgm:pt>
    <dgm:pt modelId="{4276B006-C3B5-4ACD-95B4-A7191778DE64}" type="pres">
      <dgm:prSet presAssocID="{63772C17-BF66-4580-A517-6069FD2E01CC}" presName="parTrans" presStyleLbl="bgSibTrans2D1" presStyleIdx="3" presStyleCnt="5"/>
      <dgm:spPr/>
      <dgm:t>
        <a:bodyPr/>
        <a:lstStyle/>
        <a:p>
          <a:endParaRPr lang="en-US"/>
        </a:p>
      </dgm:t>
    </dgm:pt>
    <dgm:pt modelId="{24F94D87-2B33-4F48-8F42-A6B6E5F34C8A}" type="pres">
      <dgm:prSet presAssocID="{0576D141-E905-46F4-9AB8-C36B526E66A5}" presName="node" presStyleLbl="node1" presStyleIdx="3" presStyleCnt="5" custRadScaleRad="102534" custRadScaleInc="1515">
        <dgm:presLayoutVars>
          <dgm:bulletEnabled val="1"/>
        </dgm:presLayoutVars>
      </dgm:prSet>
      <dgm:spPr/>
      <dgm:t>
        <a:bodyPr/>
        <a:lstStyle/>
        <a:p>
          <a:endParaRPr lang="en-US"/>
        </a:p>
      </dgm:t>
    </dgm:pt>
    <dgm:pt modelId="{4A113F22-20DB-418F-B8C7-784ED72FC58A}" type="pres">
      <dgm:prSet presAssocID="{4D115BA3-5A6B-4E52-B069-965433961489}" presName="parTrans" presStyleLbl="bgSibTrans2D1" presStyleIdx="4" presStyleCnt="5" custLinFactNeighborX="4868" custLinFactNeighborY="819"/>
      <dgm:spPr/>
      <dgm:t>
        <a:bodyPr/>
        <a:lstStyle/>
        <a:p>
          <a:endParaRPr lang="en-US"/>
        </a:p>
      </dgm:t>
    </dgm:pt>
    <dgm:pt modelId="{9295C04C-D4AE-4CA9-93F5-8615A90E33D3}" type="pres">
      <dgm:prSet presAssocID="{5D8F57F4-B63D-4229-B9E9-18D679C750A2}" presName="node" presStyleLbl="node1" presStyleIdx="4" presStyleCnt="5">
        <dgm:presLayoutVars>
          <dgm:bulletEnabled val="1"/>
        </dgm:presLayoutVars>
      </dgm:prSet>
      <dgm:spPr/>
      <dgm:t>
        <a:bodyPr/>
        <a:lstStyle/>
        <a:p>
          <a:endParaRPr lang="en-US"/>
        </a:p>
      </dgm:t>
    </dgm:pt>
  </dgm:ptLst>
  <dgm:cxnLst>
    <dgm:cxn modelId="{DB581D27-E700-447D-ADFE-79E8FBDA8143}" srcId="{FC7D27F6-5F68-4FC0-A380-5835CD0262FE}" destId="{650C9E25-2645-4060-8E0E-4EA71B1C3A12}" srcOrd="2" destOrd="0" parTransId="{06826EA0-06C4-45E3-909B-59034E7082DC}" sibTransId="{3D3C6AE8-0866-46A5-BA6F-E5F4686AC2CF}"/>
    <dgm:cxn modelId="{A36C97E5-ECC8-4BC3-A5EE-4DD50931A089}" type="presOf" srcId="{05761B15-2EDE-474C-A1E9-FA9199AB79CF}" destId="{AB05E8AD-B305-4C31-B139-CC2D34EDC82B}" srcOrd="0" destOrd="0" presId="urn:microsoft.com/office/officeart/2005/8/layout/radial4"/>
    <dgm:cxn modelId="{8529AC01-3619-4F2F-8CA2-900FA4844439}" srcId="{FC7D27F6-5F68-4FC0-A380-5835CD0262FE}" destId="{5D8F57F4-B63D-4229-B9E9-18D679C750A2}" srcOrd="4" destOrd="0" parTransId="{4D115BA3-5A6B-4E52-B069-965433961489}" sibTransId="{B879236E-6189-452E-9972-42E56DC32223}"/>
    <dgm:cxn modelId="{4D229386-9ED9-41C7-98B0-75D36848C95D}" type="presOf" srcId="{5D8F57F4-B63D-4229-B9E9-18D679C750A2}" destId="{9295C04C-D4AE-4CA9-93F5-8615A90E33D3}" srcOrd="0" destOrd="0" presId="urn:microsoft.com/office/officeart/2005/8/layout/radial4"/>
    <dgm:cxn modelId="{40541E9B-EE4A-4DF3-AD92-F51C78FDFB1A}" srcId="{38EFEC87-CAED-4D52-849A-0CDF3EA70A94}" destId="{E99DB3F7-FC33-43DF-8591-C62958779453}" srcOrd="1" destOrd="0" parTransId="{67D3A691-7569-4EE9-A6D5-ECD7E24A2B56}" sibTransId="{015F4511-D394-424D-AE61-69CCA0A39A70}"/>
    <dgm:cxn modelId="{50A54CE0-003A-42CA-9464-8194B4AD60FB}" srcId="{FC7D27F6-5F68-4FC0-A380-5835CD0262FE}" destId="{D3C72D93-E0EF-4613-8243-85641742901C}" srcOrd="0" destOrd="0" parTransId="{44B09DD6-3A65-4437-A50C-5A890468F235}" sibTransId="{7884EE3B-D3A3-443B-9D49-16811D44F5D3}"/>
    <dgm:cxn modelId="{93566C44-3B38-45E7-8790-924341DD44B3}" type="presOf" srcId="{4D115BA3-5A6B-4E52-B069-965433961489}" destId="{4A113F22-20DB-418F-B8C7-784ED72FC58A}" srcOrd="0" destOrd="0" presId="urn:microsoft.com/office/officeart/2005/8/layout/radial4"/>
    <dgm:cxn modelId="{4D373123-212B-4C89-AEE4-387618D2E480}" srcId="{FC7D27F6-5F68-4FC0-A380-5835CD0262FE}" destId="{0576D141-E905-46F4-9AB8-C36B526E66A5}" srcOrd="3" destOrd="0" parTransId="{63772C17-BF66-4580-A517-6069FD2E01CC}" sibTransId="{3E25CBED-B429-49F2-A92E-F5CF8D73EAC4}"/>
    <dgm:cxn modelId="{3AC0CDD1-7C07-4273-995F-96CD3F6B6AD7}" type="presOf" srcId="{4E73F3AD-EE03-4378-9D5E-88ED532788FE}" destId="{09CF10E4-6C28-4338-9D3A-C50766389F4A}" srcOrd="0" destOrd="0" presId="urn:microsoft.com/office/officeart/2005/8/layout/radial4"/>
    <dgm:cxn modelId="{74FFB446-D5BF-487A-9563-47B16DCA3D00}" srcId="{38EFEC87-CAED-4D52-849A-0CDF3EA70A94}" destId="{FC7D27F6-5F68-4FC0-A380-5835CD0262FE}" srcOrd="0" destOrd="0" parTransId="{5E3D1B39-133A-4EBB-AA82-001283819372}" sibTransId="{9ADBC51A-EBB5-4B45-9E0A-5DADAF7D406E}"/>
    <dgm:cxn modelId="{3C762A99-34B8-4907-8AAF-B42C287433BA}" type="presOf" srcId="{06826EA0-06C4-45E3-909B-59034E7082DC}" destId="{56299A71-204F-48FA-ADAE-2E0C5DFF922D}" srcOrd="0" destOrd="0" presId="urn:microsoft.com/office/officeart/2005/8/layout/radial4"/>
    <dgm:cxn modelId="{2B9B7469-057C-489D-9C4B-E4478041025C}" type="presOf" srcId="{44B09DD6-3A65-4437-A50C-5A890468F235}" destId="{B47E3398-A600-4A0A-987C-CBF4213A1225}" srcOrd="0" destOrd="0" presId="urn:microsoft.com/office/officeart/2005/8/layout/radial4"/>
    <dgm:cxn modelId="{040CEB5B-0C4F-4816-BCF7-A1C09FF10E48}" type="presOf" srcId="{D3C72D93-E0EF-4613-8243-85641742901C}" destId="{50FEDD2D-E971-468A-8A67-516072F9ABF6}" srcOrd="0" destOrd="0" presId="urn:microsoft.com/office/officeart/2005/8/layout/radial4"/>
    <dgm:cxn modelId="{FE763137-8775-44E2-ADCB-749335690332}" srcId="{38EFEC87-CAED-4D52-849A-0CDF3EA70A94}" destId="{67EBE816-52E4-4E6D-8DD5-D4472098AE08}" srcOrd="3" destOrd="0" parTransId="{026431D2-A782-4391-81FF-09F3DBBB653A}" sibTransId="{A870BC74-2194-4A7D-9972-74AC20E38C78}"/>
    <dgm:cxn modelId="{CCEE32D3-DF39-487C-9CDF-A06D550FB674}" type="presOf" srcId="{FC7D27F6-5F68-4FC0-A380-5835CD0262FE}" destId="{B81C8599-6A6D-450B-AB3B-5BD639E9B117}" srcOrd="0" destOrd="0" presId="urn:microsoft.com/office/officeart/2005/8/layout/radial4"/>
    <dgm:cxn modelId="{7CDCE1D2-B733-435E-B1F4-04431CD4A24A}" type="presOf" srcId="{63772C17-BF66-4580-A517-6069FD2E01CC}" destId="{4276B006-C3B5-4ACD-95B4-A7191778DE64}" srcOrd="0" destOrd="0" presId="urn:microsoft.com/office/officeart/2005/8/layout/radial4"/>
    <dgm:cxn modelId="{FC05DB41-730F-42B2-BDC2-CC4A957E274A}" srcId="{FC7D27F6-5F68-4FC0-A380-5835CD0262FE}" destId="{4E73F3AD-EE03-4378-9D5E-88ED532788FE}" srcOrd="1" destOrd="0" parTransId="{05761B15-2EDE-474C-A1E9-FA9199AB79CF}" sibTransId="{25A2CA13-35F9-4AA0-B6B9-1B0961F8202A}"/>
    <dgm:cxn modelId="{D9626148-AE5B-439F-804A-29BAFBD3E3F9}" type="presOf" srcId="{650C9E25-2645-4060-8E0E-4EA71B1C3A12}" destId="{C1D6E100-5157-4C41-9587-E7069246FF41}" srcOrd="0" destOrd="0" presId="urn:microsoft.com/office/officeart/2005/8/layout/radial4"/>
    <dgm:cxn modelId="{91B89299-9EF2-4344-828B-35323C67D6DA}" srcId="{38EFEC87-CAED-4D52-849A-0CDF3EA70A94}" destId="{2D329858-3F5B-4083-830E-2848CD796CEA}" srcOrd="2" destOrd="0" parTransId="{8B985B13-6BFF-4C7C-8DBD-7A624AA1AC75}" sibTransId="{671146AD-40AF-4C3A-8D34-8E3C663A3242}"/>
    <dgm:cxn modelId="{748FA4A5-CA6C-4698-BEFC-8AC0D657BF93}" type="presOf" srcId="{38EFEC87-CAED-4D52-849A-0CDF3EA70A94}" destId="{99A8E470-E783-4056-9C68-EB9DD9E4DCB3}" srcOrd="0" destOrd="0" presId="urn:microsoft.com/office/officeart/2005/8/layout/radial4"/>
    <dgm:cxn modelId="{66FFDF9A-89A6-4A72-A62D-7F4F0F86571B}" type="presOf" srcId="{0576D141-E905-46F4-9AB8-C36B526E66A5}" destId="{24F94D87-2B33-4F48-8F42-A6B6E5F34C8A}" srcOrd="0" destOrd="0" presId="urn:microsoft.com/office/officeart/2005/8/layout/radial4"/>
    <dgm:cxn modelId="{1B43B9DB-0AE3-41ED-A415-FBBA0F65B58A}" type="presParOf" srcId="{99A8E470-E783-4056-9C68-EB9DD9E4DCB3}" destId="{B81C8599-6A6D-450B-AB3B-5BD639E9B117}" srcOrd="0" destOrd="0" presId="urn:microsoft.com/office/officeart/2005/8/layout/radial4"/>
    <dgm:cxn modelId="{98672D73-0C65-4021-B20B-353D30F70809}" type="presParOf" srcId="{99A8E470-E783-4056-9C68-EB9DD9E4DCB3}" destId="{B47E3398-A600-4A0A-987C-CBF4213A1225}" srcOrd="1" destOrd="0" presId="urn:microsoft.com/office/officeart/2005/8/layout/radial4"/>
    <dgm:cxn modelId="{8062BA70-CBF4-4C65-B5FA-91E4EF3EBC2B}" type="presParOf" srcId="{99A8E470-E783-4056-9C68-EB9DD9E4DCB3}" destId="{50FEDD2D-E971-468A-8A67-516072F9ABF6}" srcOrd="2" destOrd="0" presId="urn:microsoft.com/office/officeart/2005/8/layout/radial4"/>
    <dgm:cxn modelId="{493B2955-90B1-43B7-A49C-28B6D1273F5A}" type="presParOf" srcId="{99A8E470-E783-4056-9C68-EB9DD9E4DCB3}" destId="{AB05E8AD-B305-4C31-B139-CC2D34EDC82B}" srcOrd="3" destOrd="0" presId="urn:microsoft.com/office/officeart/2005/8/layout/radial4"/>
    <dgm:cxn modelId="{1D290EEC-E2CD-4E93-B80F-1A5DCB010305}" type="presParOf" srcId="{99A8E470-E783-4056-9C68-EB9DD9E4DCB3}" destId="{09CF10E4-6C28-4338-9D3A-C50766389F4A}" srcOrd="4" destOrd="0" presId="urn:microsoft.com/office/officeart/2005/8/layout/radial4"/>
    <dgm:cxn modelId="{A53461B1-67C0-43CC-8325-3017C131872D}" type="presParOf" srcId="{99A8E470-E783-4056-9C68-EB9DD9E4DCB3}" destId="{56299A71-204F-48FA-ADAE-2E0C5DFF922D}" srcOrd="5" destOrd="0" presId="urn:microsoft.com/office/officeart/2005/8/layout/radial4"/>
    <dgm:cxn modelId="{1F0CCA99-BAC8-4D54-9C68-BC4A7856B79F}" type="presParOf" srcId="{99A8E470-E783-4056-9C68-EB9DD9E4DCB3}" destId="{C1D6E100-5157-4C41-9587-E7069246FF41}" srcOrd="6" destOrd="0" presId="urn:microsoft.com/office/officeart/2005/8/layout/radial4"/>
    <dgm:cxn modelId="{49884875-5011-48A7-88A4-C7B256DFD0C6}" type="presParOf" srcId="{99A8E470-E783-4056-9C68-EB9DD9E4DCB3}" destId="{4276B006-C3B5-4ACD-95B4-A7191778DE64}" srcOrd="7" destOrd="0" presId="urn:microsoft.com/office/officeart/2005/8/layout/radial4"/>
    <dgm:cxn modelId="{27B4BA45-99FD-4CFB-83ED-C702333FC386}" type="presParOf" srcId="{99A8E470-E783-4056-9C68-EB9DD9E4DCB3}" destId="{24F94D87-2B33-4F48-8F42-A6B6E5F34C8A}" srcOrd="8" destOrd="0" presId="urn:microsoft.com/office/officeart/2005/8/layout/radial4"/>
    <dgm:cxn modelId="{648998E4-772A-404B-96ED-A4629028556A}" type="presParOf" srcId="{99A8E470-E783-4056-9C68-EB9DD9E4DCB3}" destId="{4A113F22-20DB-418F-B8C7-784ED72FC58A}" srcOrd="9" destOrd="0" presId="urn:microsoft.com/office/officeart/2005/8/layout/radial4"/>
    <dgm:cxn modelId="{BF7711A1-F06C-4AF5-9D40-AC9F7EC1B66C}" type="presParOf" srcId="{99A8E470-E783-4056-9C68-EB9DD9E4DCB3}" destId="{9295C04C-D4AE-4CA9-93F5-8615A90E33D3}"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E3109-0A7E-4566-AA3A-B53D1632BEAE}"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D95AEBEE-F303-4C82-BAF8-0D8CD095A25A}">
      <dgm:prSet phldrT="[Text]"/>
      <dgm:spPr/>
      <dgm:t>
        <a:bodyPr/>
        <a:lstStyle/>
        <a:p>
          <a:r>
            <a:rPr lang="en-US" dirty="0" smtClean="0"/>
            <a:t>FDA CAN require *notification of supply disruptions (FDASIA)</a:t>
          </a:r>
          <a:endParaRPr lang="en-US" dirty="0"/>
        </a:p>
      </dgm:t>
    </dgm:pt>
    <dgm:pt modelId="{A61DAA9D-63EA-4A90-A959-B089ACF312C2}" type="parTrans" cxnId="{A9981EB3-E660-4249-A588-A83A9027C7B6}">
      <dgm:prSet/>
      <dgm:spPr/>
      <dgm:t>
        <a:bodyPr/>
        <a:lstStyle/>
        <a:p>
          <a:endParaRPr lang="en-US"/>
        </a:p>
      </dgm:t>
    </dgm:pt>
    <dgm:pt modelId="{7D925586-E91B-44F2-96A4-C9BA329FF7E4}" type="sibTrans" cxnId="{A9981EB3-E660-4249-A588-A83A9027C7B6}">
      <dgm:prSet/>
      <dgm:spPr/>
      <dgm:t>
        <a:bodyPr/>
        <a:lstStyle/>
        <a:p>
          <a:endParaRPr lang="en-US"/>
        </a:p>
      </dgm:t>
    </dgm:pt>
    <dgm:pt modelId="{09F069D1-69EA-4241-9674-4971DF3DBAC4}">
      <dgm:prSet phldrT="[Text]"/>
      <dgm:spPr/>
      <dgm:t>
        <a:bodyPr/>
        <a:lstStyle/>
        <a:p>
          <a:r>
            <a:rPr lang="en-US" dirty="0" smtClean="0"/>
            <a:t>FDA CANNOT require</a:t>
          </a:r>
        </a:p>
        <a:p>
          <a:r>
            <a:rPr lang="en-US" dirty="0" smtClean="0"/>
            <a:t>*continued production</a:t>
          </a:r>
        </a:p>
        <a:p>
          <a:r>
            <a:rPr lang="en-US" dirty="0" smtClean="0"/>
            <a:t>*increased production</a:t>
          </a:r>
        </a:p>
        <a:p>
          <a:r>
            <a:rPr lang="en-US" dirty="0" smtClean="0"/>
            <a:t>*disclosure of distribution</a:t>
          </a:r>
          <a:endParaRPr lang="en-US" dirty="0"/>
        </a:p>
      </dgm:t>
    </dgm:pt>
    <dgm:pt modelId="{CCE43AD2-84A6-4C7A-AF91-7B36695E154B}" type="parTrans" cxnId="{E571CB91-01E0-4BB3-82A9-B10A9D6F347E}">
      <dgm:prSet/>
      <dgm:spPr/>
      <dgm:t>
        <a:bodyPr/>
        <a:lstStyle/>
        <a:p>
          <a:endParaRPr lang="en-US"/>
        </a:p>
      </dgm:t>
    </dgm:pt>
    <dgm:pt modelId="{A51A54F7-6DB7-4C1C-A76D-28AEDCEF527F}" type="sibTrans" cxnId="{E571CB91-01E0-4BB3-82A9-B10A9D6F347E}">
      <dgm:prSet/>
      <dgm:spPr/>
      <dgm:t>
        <a:bodyPr/>
        <a:lstStyle/>
        <a:p>
          <a:endParaRPr lang="en-US"/>
        </a:p>
      </dgm:t>
    </dgm:pt>
    <dgm:pt modelId="{DC2EBBA7-4A03-421F-8E9D-53DE988CBF83}" type="pres">
      <dgm:prSet presAssocID="{E15E3109-0A7E-4566-AA3A-B53D1632BEAE}" presName="compositeShape" presStyleCnt="0">
        <dgm:presLayoutVars>
          <dgm:chMax val="2"/>
          <dgm:dir/>
          <dgm:resizeHandles val="exact"/>
        </dgm:presLayoutVars>
      </dgm:prSet>
      <dgm:spPr/>
      <dgm:t>
        <a:bodyPr/>
        <a:lstStyle/>
        <a:p>
          <a:endParaRPr lang="en-US"/>
        </a:p>
      </dgm:t>
    </dgm:pt>
    <dgm:pt modelId="{93B66B0A-DFAB-47AE-B237-CB6011225A0D}" type="pres">
      <dgm:prSet presAssocID="{D95AEBEE-F303-4C82-BAF8-0D8CD095A25A}" presName="upArrow" presStyleLbl="node1" presStyleIdx="0" presStyleCnt="2"/>
      <dgm:spPr/>
    </dgm:pt>
    <dgm:pt modelId="{EA55E3BE-442B-4C5E-B1B7-28B1BF78C299}" type="pres">
      <dgm:prSet presAssocID="{D95AEBEE-F303-4C82-BAF8-0D8CD095A25A}" presName="upArrowText" presStyleLbl="revTx" presStyleIdx="0" presStyleCnt="2">
        <dgm:presLayoutVars>
          <dgm:chMax val="0"/>
          <dgm:bulletEnabled val="1"/>
        </dgm:presLayoutVars>
      </dgm:prSet>
      <dgm:spPr/>
      <dgm:t>
        <a:bodyPr/>
        <a:lstStyle/>
        <a:p>
          <a:endParaRPr lang="en-US"/>
        </a:p>
      </dgm:t>
    </dgm:pt>
    <dgm:pt modelId="{17C98337-DF6A-45C8-AF74-0744575C9AAC}" type="pres">
      <dgm:prSet presAssocID="{09F069D1-69EA-4241-9674-4971DF3DBAC4}" presName="downArrow" presStyleLbl="node1" presStyleIdx="1" presStyleCnt="2"/>
      <dgm:spPr/>
    </dgm:pt>
    <dgm:pt modelId="{C7150694-AC6C-4C10-AB06-48373CCD01C8}" type="pres">
      <dgm:prSet presAssocID="{09F069D1-69EA-4241-9674-4971DF3DBAC4}" presName="downArrowText" presStyleLbl="revTx" presStyleIdx="1" presStyleCnt="2">
        <dgm:presLayoutVars>
          <dgm:chMax val="0"/>
          <dgm:bulletEnabled val="1"/>
        </dgm:presLayoutVars>
      </dgm:prSet>
      <dgm:spPr/>
      <dgm:t>
        <a:bodyPr/>
        <a:lstStyle/>
        <a:p>
          <a:endParaRPr lang="en-US"/>
        </a:p>
      </dgm:t>
    </dgm:pt>
  </dgm:ptLst>
  <dgm:cxnLst>
    <dgm:cxn modelId="{C328AD14-5AD0-40DC-8E7A-EBBD3705298C}" type="presOf" srcId="{09F069D1-69EA-4241-9674-4971DF3DBAC4}" destId="{C7150694-AC6C-4C10-AB06-48373CCD01C8}" srcOrd="0" destOrd="0" presId="urn:microsoft.com/office/officeart/2005/8/layout/arrow4"/>
    <dgm:cxn modelId="{A9981EB3-E660-4249-A588-A83A9027C7B6}" srcId="{E15E3109-0A7E-4566-AA3A-B53D1632BEAE}" destId="{D95AEBEE-F303-4C82-BAF8-0D8CD095A25A}" srcOrd="0" destOrd="0" parTransId="{A61DAA9D-63EA-4A90-A959-B089ACF312C2}" sibTransId="{7D925586-E91B-44F2-96A4-C9BA329FF7E4}"/>
    <dgm:cxn modelId="{1A0F5855-6C6F-44CC-8468-7E7C83D0CE35}" type="presOf" srcId="{D95AEBEE-F303-4C82-BAF8-0D8CD095A25A}" destId="{EA55E3BE-442B-4C5E-B1B7-28B1BF78C299}" srcOrd="0" destOrd="0" presId="urn:microsoft.com/office/officeart/2005/8/layout/arrow4"/>
    <dgm:cxn modelId="{38A4070D-64FD-4340-BDA3-CFF93CB66D9F}" type="presOf" srcId="{E15E3109-0A7E-4566-AA3A-B53D1632BEAE}" destId="{DC2EBBA7-4A03-421F-8E9D-53DE988CBF83}" srcOrd="0" destOrd="0" presId="urn:microsoft.com/office/officeart/2005/8/layout/arrow4"/>
    <dgm:cxn modelId="{E571CB91-01E0-4BB3-82A9-B10A9D6F347E}" srcId="{E15E3109-0A7E-4566-AA3A-B53D1632BEAE}" destId="{09F069D1-69EA-4241-9674-4971DF3DBAC4}" srcOrd="1" destOrd="0" parTransId="{CCE43AD2-84A6-4C7A-AF91-7B36695E154B}" sibTransId="{A51A54F7-6DB7-4C1C-A76D-28AEDCEF527F}"/>
    <dgm:cxn modelId="{3C670CB8-1424-4EA6-BA6F-5A4A8846B484}" type="presParOf" srcId="{DC2EBBA7-4A03-421F-8E9D-53DE988CBF83}" destId="{93B66B0A-DFAB-47AE-B237-CB6011225A0D}" srcOrd="0" destOrd="0" presId="urn:microsoft.com/office/officeart/2005/8/layout/arrow4"/>
    <dgm:cxn modelId="{62AE15E7-56C7-4479-B3A0-329712897BA3}" type="presParOf" srcId="{DC2EBBA7-4A03-421F-8E9D-53DE988CBF83}" destId="{EA55E3BE-442B-4C5E-B1B7-28B1BF78C299}" srcOrd="1" destOrd="0" presId="urn:microsoft.com/office/officeart/2005/8/layout/arrow4"/>
    <dgm:cxn modelId="{773E94F1-B4C6-4CF1-A692-549BE6AC7F03}" type="presParOf" srcId="{DC2EBBA7-4A03-421F-8E9D-53DE988CBF83}" destId="{17C98337-DF6A-45C8-AF74-0744575C9AAC}" srcOrd="2" destOrd="0" presId="urn:microsoft.com/office/officeart/2005/8/layout/arrow4"/>
    <dgm:cxn modelId="{8E7AE25E-6C4F-485C-A58B-3AA92B83DC0A}" type="presParOf" srcId="{DC2EBBA7-4A03-421F-8E9D-53DE988CBF83}" destId="{C7150694-AC6C-4C10-AB06-48373CCD01C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C8599-6A6D-450B-AB3B-5BD639E9B117}">
      <dsp:nvSpPr>
        <dsp:cNvPr id="0" name=""/>
        <dsp:cNvSpPr/>
      </dsp:nvSpPr>
      <dsp:spPr>
        <a:xfrm>
          <a:off x="3146242" y="2405801"/>
          <a:ext cx="1784714" cy="178471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Drug shortages</a:t>
          </a:r>
          <a:endParaRPr lang="en-US" sz="2400" b="1" kern="1200" dirty="0"/>
        </a:p>
      </dsp:txBody>
      <dsp:txXfrm>
        <a:off x="3407607" y="2667166"/>
        <a:ext cx="1261984" cy="1261984"/>
      </dsp:txXfrm>
    </dsp:sp>
    <dsp:sp modelId="{B47E3398-A600-4A0A-987C-CBF4213A1225}">
      <dsp:nvSpPr>
        <dsp:cNvPr id="0" name=""/>
        <dsp:cNvSpPr/>
      </dsp:nvSpPr>
      <dsp:spPr>
        <a:xfrm rot="10800000">
          <a:off x="1419117" y="3043836"/>
          <a:ext cx="1632133" cy="508643"/>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0FEDD2D-E971-468A-8A67-516072F9ABF6}">
      <dsp:nvSpPr>
        <dsp:cNvPr id="0" name=""/>
        <dsp:cNvSpPr/>
      </dsp:nvSpPr>
      <dsp:spPr>
        <a:xfrm>
          <a:off x="571378" y="2619967"/>
          <a:ext cx="1695478" cy="135638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Raw Materials</a:t>
          </a:r>
          <a:endParaRPr lang="en-US" sz="2800" b="1" kern="1200" dirty="0"/>
        </a:p>
      </dsp:txBody>
      <dsp:txXfrm>
        <a:off x="611105" y="2659694"/>
        <a:ext cx="1616024" cy="1276928"/>
      </dsp:txXfrm>
    </dsp:sp>
    <dsp:sp modelId="{AB05E8AD-B305-4C31-B139-CC2D34EDC82B}">
      <dsp:nvSpPr>
        <dsp:cNvPr id="0" name=""/>
        <dsp:cNvSpPr/>
      </dsp:nvSpPr>
      <dsp:spPr>
        <a:xfrm rot="13500000">
          <a:off x="1947325" y="1768629"/>
          <a:ext cx="1632133" cy="508643"/>
        </a:xfrm>
        <a:prstGeom prst="lef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09CF10E4-6C28-4338-9D3A-C50766389F4A}">
      <dsp:nvSpPr>
        <dsp:cNvPr id="0" name=""/>
        <dsp:cNvSpPr/>
      </dsp:nvSpPr>
      <dsp:spPr>
        <a:xfrm>
          <a:off x="1338606" y="767713"/>
          <a:ext cx="1695478" cy="135638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Few Plants</a:t>
          </a:r>
          <a:endParaRPr lang="en-US" sz="2800" b="1" kern="1200" dirty="0"/>
        </a:p>
      </dsp:txBody>
      <dsp:txXfrm>
        <a:off x="1378333" y="807440"/>
        <a:ext cx="1616024" cy="1276928"/>
      </dsp:txXfrm>
    </dsp:sp>
    <dsp:sp modelId="{56299A71-204F-48FA-ADAE-2E0C5DFF922D}">
      <dsp:nvSpPr>
        <dsp:cNvPr id="0" name=""/>
        <dsp:cNvSpPr/>
      </dsp:nvSpPr>
      <dsp:spPr>
        <a:xfrm rot="16200000">
          <a:off x="3222533" y="1240420"/>
          <a:ext cx="1632133" cy="508643"/>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C1D6E100-5157-4C41-9587-E7069246FF41}">
      <dsp:nvSpPr>
        <dsp:cNvPr id="0" name=""/>
        <dsp:cNvSpPr/>
      </dsp:nvSpPr>
      <dsp:spPr>
        <a:xfrm>
          <a:off x="3190860" y="484"/>
          <a:ext cx="1695478" cy="135638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Limited Lines</a:t>
          </a:r>
          <a:endParaRPr lang="en-US" sz="2800" b="1" kern="1200" dirty="0"/>
        </a:p>
      </dsp:txBody>
      <dsp:txXfrm>
        <a:off x="3230587" y="40211"/>
        <a:ext cx="1616024" cy="1276928"/>
      </dsp:txXfrm>
    </dsp:sp>
    <dsp:sp modelId="{4276B006-C3B5-4ACD-95B4-A7191778DE64}">
      <dsp:nvSpPr>
        <dsp:cNvPr id="0" name=""/>
        <dsp:cNvSpPr/>
      </dsp:nvSpPr>
      <dsp:spPr>
        <a:xfrm rot="18932724">
          <a:off x="4503451" y="1756303"/>
          <a:ext cx="1694860" cy="508643"/>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4F94D87-2B33-4F48-8F42-A6B6E5F34C8A}">
      <dsp:nvSpPr>
        <dsp:cNvPr id="0" name=""/>
        <dsp:cNvSpPr/>
      </dsp:nvSpPr>
      <dsp:spPr>
        <a:xfrm>
          <a:off x="5108042" y="738941"/>
          <a:ext cx="1695478" cy="1356382"/>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GMP Violations</a:t>
          </a:r>
          <a:endParaRPr lang="en-US" sz="2800" b="1" kern="1200" dirty="0"/>
        </a:p>
      </dsp:txBody>
      <dsp:txXfrm>
        <a:off x="5147769" y="778668"/>
        <a:ext cx="1616024" cy="1276928"/>
      </dsp:txXfrm>
    </dsp:sp>
    <dsp:sp modelId="{4A113F22-20DB-418F-B8C7-784ED72FC58A}">
      <dsp:nvSpPr>
        <dsp:cNvPr id="0" name=""/>
        <dsp:cNvSpPr/>
      </dsp:nvSpPr>
      <dsp:spPr>
        <a:xfrm>
          <a:off x="5105401" y="3048002"/>
          <a:ext cx="1632133" cy="508643"/>
        </a:xfrm>
        <a:prstGeom prst="lef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295C04C-D4AE-4CA9-93F5-8615A90E33D3}">
      <dsp:nvSpPr>
        <dsp:cNvPr id="0" name=""/>
        <dsp:cNvSpPr/>
      </dsp:nvSpPr>
      <dsp:spPr>
        <a:xfrm>
          <a:off x="5810343" y="2619967"/>
          <a:ext cx="1695478" cy="1356382"/>
        </a:xfrm>
        <a:prstGeom prst="roundRect">
          <a:avLst>
            <a:gd name="adj" fmla="val 1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Unknown</a:t>
          </a:r>
          <a:endParaRPr lang="en-US" sz="2800" b="1" kern="1200" dirty="0"/>
        </a:p>
      </dsp:txBody>
      <dsp:txXfrm>
        <a:off x="5850070" y="2659694"/>
        <a:ext cx="1616024" cy="127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0.77778</cdr:x>
      <cdr:y>0.07549</cdr:y>
    </cdr:from>
    <cdr:to>
      <cdr:x>0.9537</cdr:x>
      <cdr:y>0.14284</cdr:y>
    </cdr:to>
    <cdr:sp macro="" textlink="">
      <cdr:nvSpPr>
        <cdr:cNvPr id="2" name="TextBox 1"/>
        <cdr:cNvSpPr txBox="1"/>
      </cdr:nvSpPr>
      <cdr:spPr>
        <a:xfrm xmlns:a="http://schemas.openxmlformats.org/drawingml/2006/main">
          <a:off x="6400800" y="341674"/>
          <a:ext cx="1447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DAD44-B1B4-4EED-BE0E-E9C39C7930C1}" type="datetimeFigureOut">
              <a:rPr lang="en-US" smtClean="0"/>
              <a:pPr/>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68C3-CF8E-4C78-8B26-DD6E55EA6C60}" type="slidenum">
              <a:rPr lang="en-US" smtClean="0"/>
              <a:pPr/>
              <a:t>‹#›</a:t>
            </a:fld>
            <a:endParaRPr lang="en-US"/>
          </a:p>
        </p:txBody>
      </p:sp>
    </p:spTree>
    <p:extLst>
      <p:ext uri="{BB962C8B-B14F-4D97-AF65-F5344CB8AC3E}">
        <p14:creationId xmlns:p14="http://schemas.microsoft.com/office/powerpoint/2010/main" val="347839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C5FCAB-E411-4F51-9E34-EF881E64FCC2}"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noTextEdit="1"/>
          </p:cNvSpPr>
          <p:nvPr>
            <p:ph type="sldImg"/>
          </p:nvPr>
        </p:nvSpPr>
        <p:spPr>
          <a:ln/>
        </p:spPr>
      </p:sp>
      <p:sp>
        <p:nvSpPr>
          <p:cNvPr id="186370" name="Rectangle 3"/>
          <p:cNvSpPr>
            <a:spLocks noGrp="1" noChangeArrowheads="1"/>
          </p:cNvSpPr>
          <p:nvPr>
            <p:ph type="body" idx="1"/>
          </p:nvPr>
        </p:nvSpPr>
        <p:spPr>
          <a:noFill/>
          <a:ln/>
        </p:spPr>
        <p:txBody>
          <a:bodyPr/>
          <a:lstStyle/>
          <a:p>
            <a:r>
              <a:rPr lang="en-US" dirty="0" smtClean="0"/>
              <a:t>This is what happened with propofol – 3 manufacturers, but 2 had recalls and the 3</a:t>
            </a:r>
            <a:r>
              <a:rPr lang="en-US" baseline="30000" dirty="0" smtClean="0"/>
              <a:t>rd</a:t>
            </a:r>
            <a:r>
              <a:rPr lang="en-US" dirty="0" smtClean="0"/>
              <a:t> manufacturer could not keep up with supplies. FDA allowed importation of European propofol to help alleviate this shortage.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p:spPr>
        <p:txBody>
          <a:bodyPr/>
          <a:lstStyle/>
          <a:p>
            <a:r>
              <a:rPr lang="en-US" smtClean="0"/>
              <a:t>FDA focuses action on these drugs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t>
            </a:r>
            <a:r>
              <a:rPr lang="en-US" dirty="0" smtClean="0"/>
              <a:t>asked about</a:t>
            </a:r>
            <a:r>
              <a:rPr lang="en-US" baseline="0" dirty="0" smtClean="0"/>
              <a:t> policy options for keeping prescription drugs cost down, 86% of Americans favored requiring drug companies to report on how drug prices are set. Eight-three percent favored allowing Medicare to negotiate with drug companies for lower drug prices, 76% favored limiting prices for high-cost drugs, and 72% favored allowing the purchase of drugs imported from Canada.</a:t>
            </a:r>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pPr/>
              <a:t>50</a:t>
            </a:fld>
            <a:endParaRPr lang="en-US"/>
          </a:p>
        </p:txBody>
      </p:sp>
    </p:spTree>
    <p:extLst>
      <p:ext uri="{BB962C8B-B14F-4D97-AF65-F5344CB8AC3E}">
        <p14:creationId xmlns:p14="http://schemas.microsoft.com/office/powerpoint/2010/main" val="57412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cap="flat"/>
        </p:spPr>
      </p:sp>
      <p:sp>
        <p:nvSpPr>
          <p:cNvPr id="231427" name="Rectangle 3"/>
          <p:cNvSpPr>
            <a:spLocks noGrp="1" noChangeArrowheads="1"/>
          </p:cNvSpPr>
          <p:nvPr>
            <p:ph type="body" idx="1"/>
          </p:nvPr>
        </p:nvSpPr>
        <p:spPr>
          <a:ln/>
        </p:spPr>
        <p:txBody>
          <a:bodyPr/>
          <a:lstStyle/>
          <a:p>
            <a:pPr>
              <a:lnSpc>
                <a:spcPct val="89000"/>
              </a:lnSpc>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BB7E5-153C-489F-9F82-7330B93F7370}"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E628D2-0986-4971-B189-4112F949FF42}"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F861E-B67E-4734-A263-FE0384C723F0}" type="slidenum">
              <a:rPr lang="en-US"/>
              <a:pPr fontAlgn="base">
                <a:spcBef>
                  <a:spcPct val="0"/>
                </a:spcBef>
                <a:spcAft>
                  <a:spcPct val="0"/>
                </a:spcAft>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6B34F-2118-42B1-BD80-0E645058A708}" type="slidenum">
              <a:rPr lang="en-US"/>
              <a:pPr fontAlgn="base">
                <a:spcBef>
                  <a:spcPct val="0"/>
                </a:spcBef>
                <a:spcAft>
                  <a:spcPct val="0"/>
                </a:spcAft>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p:spPr>
        <p:txBody>
          <a:bodyPr/>
          <a:lstStyle/>
          <a:p>
            <a:r>
              <a:rPr lang="en-US" dirty="0" smtClean="0"/>
              <a:t>1 year is not enough time to establish a new source.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44000-59E1-4D91-B98E-43D776FADDCC}" type="slidenum">
              <a:rPr lang="en-US" smtClean="0"/>
              <a:pPr/>
              <a:t>33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C6C17-3360-422F-B802-8D69028BE63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C6C17-3360-422F-B802-8D69028BE63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C6C17-3360-422F-B802-8D69028BE63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7156328-C45B-43B0-8E03-0AEBB58B12A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86E5710-CC1B-43A8-BFB8-E37569447A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942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C6C17-3360-422F-B802-8D69028BE63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C6C17-3360-422F-B802-8D69028BE63F}" type="datetimeFigureOut">
              <a:rPr lang="en-US" smtClean="0"/>
              <a:pPr/>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C6C17-3360-422F-B802-8D69028BE63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C6C17-3360-422F-B802-8D69028BE63F}" type="datetimeFigureOut">
              <a:rPr lang="en-US" smtClean="0"/>
              <a:pPr/>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C6C17-3360-422F-B802-8D69028BE63F}" type="datetimeFigureOut">
              <a:rPr lang="en-US" smtClean="0"/>
              <a:pPr/>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C6C17-3360-422F-B802-8D69028BE63F}" type="datetimeFigureOut">
              <a:rPr lang="en-US" smtClean="0"/>
              <a:pPr/>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C6C17-3360-422F-B802-8D69028BE63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C6C17-3360-422F-B802-8D69028BE63F}" type="datetimeFigureOut">
              <a:rPr lang="en-US" smtClean="0"/>
              <a:pPr/>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C5BE-528F-4B35-AF89-18E3B22FD0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C6C17-3360-422F-B802-8D69028BE63F}" type="datetimeFigureOut">
              <a:rPr lang="en-US" smtClean="0"/>
              <a:pPr/>
              <a:t>9/22/2016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C5BE-528F-4B35-AF89-18E3B22FD0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8" r:id="rId13"/>
    <p:sldLayoutId id="214748366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spe.org/drug-shortages-initiative" TargetMode="External"/><Relationship Id="rId2" Type="http://schemas.openxmlformats.org/officeDocument/2006/relationships/hyperlink" Target="http://aspe.hhs.gov/sp/reports/2011/DrugShortages/ib.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fda.gov/Drugs/DrugSafety/DrugShortages/ucm314742.htm" TargetMode="External"/><Relationship Id="rId13" Type="http://schemas.openxmlformats.org/officeDocument/2006/relationships/hyperlink" Target="http://www.fda.gov/Drugs/DrugSafety/DrugShortages/ucm050796.htm" TargetMode="External"/><Relationship Id="rId3" Type="http://schemas.openxmlformats.org/officeDocument/2006/relationships/hyperlink" Target="http://www.fda.gov/Drugs/DrugSafety/DrugShortages/default.htm" TargetMode="External"/><Relationship Id="rId7" Type="http://schemas.openxmlformats.org/officeDocument/2006/relationships/hyperlink" Target="http://www.fda.gov/Drugs/DrugSafety/DrugShortages/ucm314741.htm" TargetMode="External"/><Relationship Id="rId12" Type="http://schemas.openxmlformats.org/officeDocument/2006/relationships/hyperlink" Target="http://www.fda.gov/Drugs/DrugSafety/DrugShortages/ucm142398.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da.gov/Drugs/DrugSafety/DrugShortages/ucm314740.htm" TargetMode="External"/><Relationship Id="rId11" Type="http://schemas.openxmlformats.org/officeDocument/2006/relationships/hyperlink" Target="http://www.fda.gov/Drugs/DrugSafety/DrugShortages/ucm050794.htm" TargetMode="External"/><Relationship Id="rId5" Type="http://schemas.openxmlformats.org/officeDocument/2006/relationships/hyperlink" Target="http://www.fda.gov/Drugs/DrugSafety/DrugShortages/ucm314739.htm" TargetMode="External"/><Relationship Id="rId10" Type="http://schemas.openxmlformats.org/officeDocument/2006/relationships/hyperlink" Target="http://www.fda.gov/Drugs/DrugSafety/DrugShortages/ucm050793.htm" TargetMode="External"/><Relationship Id="rId4" Type="http://schemas.openxmlformats.org/officeDocument/2006/relationships/hyperlink" Target="http://www.fda.gov/Drugs/DrugSafety/DrugShortages/ucm050792.htm" TargetMode="External"/><Relationship Id="rId9" Type="http://schemas.openxmlformats.org/officeDocument/2006/relationships/hyperlink" Target="http://www.fda.gov/Drugs/DrugSafety/DrugShortages/ucm314743.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fda.gov/Drugs/DrugSafety/DrugShortages/ucm314739.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fda.gov/AboutFDA/ReportsManualsForms/Reports/ucm275051.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https://owa.partners.org/cvpn/aHR0cHM6Ly9wcm94eS1vd2EucGFydG5lcnMub3Jn/owa/redir.aspx?SURL=YV3DsMNW7Z92FWfWDQ6dVHLlb4ICvtl-RmYp0UU8FTXYRcdbXdrTCGgAdAB0AHAAOgAvAC8AbgBzAG0AYwBjAG8AbgBuAGUAYwB0AC4AcABhAHIAdABuAGUAcgBzAC4AbwByAGcALwBTAHUAYgB3AGUAYgBzAC8AUABoAGEAcgBtAGEAYwB5AC8ARABlAGYAYQB1AGwAdAAvAEIAYQBjAGsAJQAyADAATwByAGQAZQByAGUAZAAlADIAMABNAGUAZABpAGMAYQB0AGkAbwBuACUAMgAwAE4AUwBNAEMAJQAyADAAMAA5ADAAOQAyADAAMQA2AC4AcABkAGYA&amp;URL=http://nsmcconnect.partners.org/Subwebs/Pharmacy/Default/Back%20Ordered%20Medication%20NSMC%2009092016.pdf"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rseheadcolor-b.jpg"/>
          <p:cNvPicPr>
            <a:picLocks noChangeAspect="1"/>
          </p:cNvPicPr>
          <p:nvPr/>
        </p:nvPicPr>
        <p:blipFill>
          <a:blip r:embed="rId2" cstate="print"/>
          <a:stretch>
            <a:fillRect/>
          </a:stretch>
        </p:blipFill>
        <p:spPr>
          <a:xfrm>
            <a:off x="0" y="-1143000"/>
            <a:ext cx="9144000" cy="9144000"/>
          </a:xfrm>
          <a:prstGeom prst="rect">
            <a:avLst/>
          </a:prstGeom>
        </p:spPr>
      </p:pic>
      <p:sp>
        <p:nvSpPr>
          <p:cNvPr id="3" name="TextBox 2"/>
          <p:cNvSpPr txBox="1"/>
          <p:nvPr/>
        </p:nvSpPr>
        <p:spPr>
          <a:xfrm>
            <a:off x="228600" y="152400"/>
            <a:ext cx="5042417" cy="923330"/>
          </a:xfrm>
          <a:prstGeom prst="rect">
            <a:avLst/>
          </a:prstGeom>
          <a:noFill/>
        </p:spPr>
        <p:txBody>
          <a:bodyPr wrap="square" rtlCol="0">
            <a:spAutoFit/>
          </a:bodyPr>
          <a:lstStyle/>
          <a:p>
            <a:r>
              <a:rPr lang="en-US" sz="5400" dirty="0" smtClean="0">
                <a:solidFill>
                  <a:srgbClr val="FFFF00"/>
                </a:solidFill>
              </a:rPr>
              <a:t>Drug shortages</a:t>
            </a:r>
            <a:endParaRPr lang="en-US" sz="5400" dirty="0">
              <a:solidFill>
                <a:srgbClr val="FFFF00"/>
              </a:solidFill>
            </a:endParaRPr>
          </a:p>
        </p:txBody>
      </p:sp>
      <p:sp>
        <p:nvSpPr>
          <p:cNvPr id="4" name="TextBox 3"/>
          <p:cNvSpPr txBox="1"/>
          <p:nvPr/>
        </p:nvSpPr>
        <p:spPr>
          <a:xfrm>
            <a:off x="4724400" y="1066800"/>
            <a:ext cx="2719847" cy="461665"/>
          </a:xfrm>
          <a:prstGeom prst="rect">
            <a:avLst/>
          </a:prstGeom>
          <a:noFill/>
        </p:spPr>
        <p:txBody>
          <a:bodyPr wrap="square" rtlCol="0">
            <a:spAutoFit/>
          </a:bodyPr>
          <a:lstStyle/>
          <a:p>
            <a:r>
              <a:rPr lang="en-US" dirty="0" smtClean="0">
                <a:solidFill>
                  <a:srgbClr val="FFFF00"/>
                </a:solidFill>
              </a:rPr>
              <a:t>By </a:t>
            </a:r>
            <a:r>
              <a:rPr lang="en-US" sz="2400" dirty="0" smtClean="0">
                <a:solidFill>
                  <a:srgbClr val="FFFF00"/>
                </a:solidFill>
              </a:rPr>
              <a:t> Mario Motta, MD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1066800"/>
          </a:xfrm>
        </p:spPr>
        <p:txBody>
          <a:bodyPr>
            <a:normAutofit fontScale="90000"/>
          </a:bodyPr>
          <a:lstStyle/>
          <a:p>
            <a:r>
              <a:rPr lang="en-US" dirty="0" smtClean="0"/>
              <a:t>Practice Impact of Drug Shortages</a:t>
            </a:r>
          </a:p>
        </p:txBody>
      </p:sp>
      <p:sp>
        <p:nvSpPr>
          <p:cNvPr id="22531" name="Rectangle 3"/>
          <p:cNvSpPr>
            <a:spLocks noGrp="1" noChangeArrowheads="1"/>
          </p:cNvSpPr>
          <p:nvPr>
            <p:ph type="body" sz="half" idx="1"/>
          </p:nvPr>
        </p:nvSpPr>
        <p:spPr>
          <a:xfrm>
            <a:off x="533400" y="1524000"/>
            <a:ext cx="7162800" cy="4572000"/>
          </a:xfrm>
        </p:spPr>
        <p:txBody>
          <a:bodyPr>
            <a:normAutofit fontScale="77500" lnSpcReduction="20000"/>
          </a:bodyPr>
          <a:lstStyle/>
          <a:p>
            <a:r>
              <a:rPr lang="en-US" dirty="0" smtClean="0"/>
              <a:t>No advance warning</a:t>
            </a:r>
          </a:p>
          <a:p>
            <a:r>
              <a:rPr lang="en-US" dirty="0" smtClean="0"/>
              <a:t>Limited or no information</a:t>
            </a:r>
          </a:p>
          <a:p>
            <a:r>
              <a:rPr lang="en-US" dirty="0" smtClean="0"/>
              <a:t>Significant increase in resources used to manage shortages</a:t>
            </a:r>
          </a:p>
          <a:p>
            <a:pPr lvl="1"/>
            <a:r>
              <a:rPr lang="en-US" dirty="0" smtClean="0"/>
              <a:t>Personnel: pharmacists, pharmacy technicians, nurses, physicians</a:t>
            </a:r>
          </a:p>
          <a:p>
            <a:pPr lvl="1"/>
            <a:r>
              <a:rPr lang="en-US" dirty="0" smtClean="0"/>
              <a:t>Financial: increased cost of alternative products/off-contract purchasing; gray market </a:t>
            </a:r>
          </a:p>
          <a:p>
            <a:r>
              <a:rPr lang="en-US" dirty="0" smtClean="0"/>
              <a:t>Diverts health care providers from direct patient care activities</a:t>
            </a:r>
          </a:p>
          <a:p>
            <a:pPr lvl="1"/>
            <a:r>
              <a:rPr lang="en-US" dirty="0" smtClean="0"/>
              <a:t>The resulting impact on patient safety and outcomes may be substantial but is difficult to quantify  </a:t>
            </a:r>
          </a:p>
          <a:p>
            <a:pPr lvl="1"/>
            <a:endParaRPr lang="en-US" dirty="0" smtClean="0"/>
          </a:p>
          <a:p>
            <a:endParaRPr lang="en-US" dirty="0" smtClean="0"/>
          </a:p>
        </p:txBody>
      </p:sp>
      <p:sp>
        <p:nvSpPr>
          <p:cNvPr id="6" name="TextBox 5"/>
          <p:cNvSpPr txBox="1"/>
          <p:nvPr/>
        </p:nvSpPr>
        <p:spPr>
          <a:xfrm>
            <a:off x="457200" y="6324600"/>
            <a:ext cx="6172200" cy="338554"/>
          </a:xfrm>
          <a:prstGeom prst="rect">
            <a:avLst/>
          </a:prstGeom>
          <a:noFill/>
        </p:spPr>
        <p:txBody>
          <a:bodyPr wrap="square" rtlCol="0">
            <a:spAutoFit/>
          </a:bodyPr>
          <a:lstStyle/>
          <a:p>
            <a:pPr eaLnBrk="0" hangingPunct="0"/>
            <a:r>
              <a:rPr lang="en-US" sz="1600" b="1" dirty="0" smtClean="0">
                <a:solidFill>
                  <a:prstClr val="black"/>
                </a:solidFill>
                <a:latin typeface="Times"/>
              </a:rPr>
              <a:t> University of Michigan/ASHP Survey. </a:t>
            </a:r>
            <a:r>
              <a:rPr lang="en-US" sz="1600" b="1" i="1" dirty="0" smtClean="0">
                <a:solidFill>
                  <a:prstClr val="black"/>
                </a:solidFill>
                <a:latin typeface="Times"/>
              </a:rPr>
              <a:t>AJHP. </a:t>
            </a:r>
            <a:r>
              <a:rPr lang="en-US" sz="1600" b="1" dirty="0" smtClean="0">
                <a:solidFill>
                  <a:prstClr val="black"/>
                </a:solidFill>
                <a:latin typeface="Times"/>
              </a:rPr>
              <a:t>2011;68:1811-9.</a:t>
            </a:r>
            <a:endParaRPr lang="en-US" sz="1600" b="1" dirty="0">
              <a:solidFill>
                <a:prstClr val="black"/>
              </a:solidFill>
              <a:latin typeface="Times"/>
            </a:endParaRPr>
          </a:p>
        </p:txBody>
      </p:sp>
    </p:spTree>
    <p:extLst>
      <p:ext uri="{BB962C8B-B14F-4D97-AF65-F5344CB8AC3E}">
        <p14:creationId xmlns:p14="http://schemas.microsoft.com/office/powerpoint/2010/main" val="308451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1143000"/>
          </a:xfrm>
        </p:spPr>
        <p:txBody>
          <a:bodyPr>
            <a:normAutofit fontScale="90000"/>
          </a:bodyPr>
          <a:lstStyle/>
          <a:p>
            <a:r>
              <a:rPr lang="en-US" dirty="0" smtClean="0"/>
              <a:t>Cause for Concern: Errors that May Be Caused by Drug Shortages </a:t>
            </a:r>
            <a:endParaRPr lang="en-US" dirty="0"/>
          </a:p>
        </p:txBody>
      </p:sp>
      <p:sp>
        <p:nvSpPr>
          <p:cNvPr id="3" name="Content Placeholder 2"/>
          <p:cNvSpPr>
            <a:spLocks noGrp="1"/>
          </p:cNvSpPr>
          <p:nvPr>
            <p:ph idx="1"/>
          </p:nvPr>
        </p:nvSpPr>
        <p:spPr>
          <a:xfrm>
            <a:off x="685800" y="2209800"/>
            <a:ext cx="5867400" cy="3886200"/>
          </a:xfrm>
        </p:spPr>
        <p:txBody>
          <a:bodyPr>
            <a:normAutofit fontScale="92500" lnSpcReduction="20000"/>
          </a:bodyPr>
          <a:lstStyle/>
          <a:p>
            <a:pPr>
              <a:spcAft>
                <a:spcPts val="600"/>
              </a:spcAft>
            </a:pPr>
            <a:r>
              <a:rPr lang="en-US" dirty="0" smtClean="0"/>
              <a:t>Clinicians may be less familiar with dosing, administration, or monitoring of the alternative therapy</a:t>
            </a:r>
          </a:p>
          <a:p>
            <a:pPr>
              <a:spcAft>
                <a:spcPts val="600"/>
              </a:spcAft>
            </a:pPr>
            <a:r>
              <a:rPr lang="en-US" dirty="0" smtClean="0"/>
              <a:t>Use of different package sizes can lead to over or under dosing</a:t>
            </a:r>
          </a:p>
          <a:p>
            <a:pPr>
              <a:spcAft>
                <a:spcPts val="600"/>
              </a:spcAft>
            </a:pPr>
            <a:r>
              <a:rPr lang="en-US" dirty="0" smtClean="0"/>
              <a:t>Compounding of unavailable therapies can lead to errors or sterility issues</a:t>
            </a:r>
          </a:p>
          <a:p>
            <a:endParaRPr lang="en-US" dirty="0" smtClean="0"/>
          </a:p>
          <a:p>
            <a:endParaRPr lang="en-US" dirty="0"/>
          </a:p>
        </p:txBody>
      </p:sp>
      <p:pic>
        <p:nvPicPr>
          <p:cNvPr id="2050" name="Picture 2" descr="C:\Documents and Settings\creilly\Local Settings\Temporary Internet Files\Content.IE5\X2T6T2BL\MC900078623[1].wmf"/>
          <p:cNvPicPr>
            <a:picLocks noChangeAspect="1" noChangeArrowheads="1"/>
          </p:cNvPicPr>
          <p:nvPr/>
        </p:nvPicPr>
        <p:blipFill>
          <a:blip r:embed="rId2" cstate="print"/>
          <a:srcRect/>
          <a:stretch>
            <a:fillRect/>
          </a:stretch>
        </p:blipFill>
        <p:spPr bwMode="auto">
          <a:xfrm>
            <a:off x="6096000" y="3733800"/>
            <a:ext cx="2599175" cy="1981200"/>
          </a:xfrm>
          <a:prstGeom prst="rect">
            <a:avLst/>
          </a:prstGeom>
          <a:noFill/>
        </p:spPr>
      </p:pic>
    </p:spTree>
    <p:extLst>
      <p:ext uri="{BB962C8B-B14F-4D97-AF65-F5344CB8AC3E}">
        <p14:creationId xmlns:p14="http://schemas.microsoft.com/office/powerpoint/2010/main" val="740862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8938" y="115888"/>
            <a:ext cx="8229600" cy="868362"/>
          </a:xfrm>
        </p:spPr>
        <p:txBody>
          <a:bodyPr/>
          <a:lstStyle/>
          <a:p>
            <a:r>
              <a:rPr lang="en-US" smtClean="0">
                <a:latin typeface="Palatino" pitchFamily="18" charset="0"/>
              </a:rPr>
              <a:t>Tragic Choices</a:t>
            </a:r>
          </a:p>
        </p:txBody>
      </p:sp>
      <p:sp>
        <p:nvSpPr>
          <p:cNvPr id="3" name="Content Placeholder 2"/>
          <p:cNvSpPr>
            <a:spLocks noGrp="1"/>
          </p:cNvSpPr>
          <p:nvPr>
            <p:ph idx="1"/>
          </p:nvPr>
        </p:nvSpPr>
        <p:spPr>
          <a:xfrm>
            <a:off x="457200" y="990600"/>
            <a:ext cx="8229600" cy="4525963"/>
          </a:xfrm>
        </p:spPr>
        <p:txBody>
          <a:bodyPr rtlCol="0">
            <a:normAutofit fontScale="85000" lnSpcReduction="10000"/>
          </a:bodyPr>
          <a:lstStyle/>
          <a:p>
            <a:pPr fontAlgn="auto">
              <a:spcAft>
                <a:spcPts val="0"/>
              </a:spcAft>
              <a:buFont typeface="Arial"/>
              <a:buChar char="•"/>
              <a:defRPr/>
            </a:pPr>
            <a:r>
              <a:rPr lang="en-US" dirty="0" smtClean="0"/>
              <a:t>In late December, 2010, we experienced a critical shortage of cytarabine, a chemotherapy drug that is integrally important in curative therapy for adult and childhood acute myelogenous leukemia (AML) and childhood acute lymphoblastic leukemia (ALL).</a:t>
            </a:r>
          </a:p>
          <a:p>
            <a:pPr fontAlgn="auto">
              <a:spcAft>
                <a:spcPts val="0"/>
              </a:spcAft>
              <a:buFont typeface="Arial"/>
              <a:buChar char="•"/>
              <a:defRPr/>
            </a:pPr>
            <a:r>
              <a:rPr lang="en-US" dirty="0" smtClean="0"/>
              <a:t>We came within 2 days of completely running out.</a:t>
            </a:r>
          </a:p>
          <a:p>
            <a:pPr fontAlgn="auto">
              <a:spcAft>
                <a:spcPts val="0"/>
              </a:spcAft>
              <a:buFont typeface="Arial"/>
              <a:buChar char="•"/>
              <a:defRPr/>
            </a:pPr>
            <a:endParaRPr lang="en-US" dirty="0"/>
          </a:p>
          <a:p>
            <a:pPr fontAlgn="auto">
              <a:spcAft>
                <a:spcPts val="0"/>
              </a:spcAft>
              <a:buFont typeface="Arial"/>
              <a:buChar char="•"/>
              <a:defRPr/>
            </a:pPr>
            <a:r>
              <a:rPr lang="en-US" i="1" dirty="0" smtClean="0">
                <a:solidFill>
                  <a:srgbClr val="C00000"/>
                </a:solidFill>
              </a:rPr>
              <a:t>What to do if we have enough for one person and two people need it?</a:t>
            </a:r>
          </a:p>
          <a:p>
            <a:pPr fontAlgn="auto">
              <a:spcAft>
                <a:spcPts val="0"/>
              </a:spcAft>
              <a:buFont typeface="Arial"/>
              <a:buChar char="•"/>
              <a:defRPr/>
            </a:pPr>
            <a:r>
              <a:rPr lang="en-US" i="1" dirty="0" smtClean="0">
                <a:solidFill>
                  <a:srgbClr val="C00000"/>
                </a:solidFill>
              </a:rPr>
              <a:t>How do you choose?</a:t>
            </a:r>
            <a:endParaRPr lang="en-US" i="1" dirty="0">
              <a:solidFill>
                <a:srgbClr val="C00000"/>
              </a:solidFill>
            </a:endParaRPr>
          </a:p>
        </p:txBody>
      </p:sp>
      <p:sp>
        <p:nvSpPr>
          <p:cNvPr id="4" name="Slide Number Placeholder 3"/>
          <p:cNvSpPr>
            <a:spLocks noGrp="1"/>
          </p:cNvSpPr>
          <p:nvPr>
            <p:ph type="sldNum" sz="quarter" idx="12"/>
          </p:nvPr>
        </p:nvSpPr>
        <p:spPr/>
        <p:txBody>
          <a:bodyPr/>
          <a:lstStyle/>
          <a:p>
            <a:pPr>
              <a:defRPr/>
            </a:pPr>
            <a:fld id="{EBD2ACB3-6476-437F-91DA-233296FD3A5A}" type="slidenum">
              <a:rPr lang="en-US"/>
              <a:pPr>
                <a:defRPr/>
              </a:pPr>
              <a:t>12</a:t>
            </a:fld>
            <a:endParaRPr lang="en-US"/>
          </a:p>
        </p:txBody>
      </p:sp>
      <p:sp>
        <p:nvSpPr>
          <p:cNvPr id="23556" name="TextBox 4"/>
          <p:cNvSpPr txBox="1">
            <a:spLocks noChangeArrowheads="1"/>
          </p:cNvSpPr>
          <p:nvPr/>
        </p:nvSpPr>
        <p:spPr bwMode="auto">
          <a:xfrm>
            <a:off x="2700338" y="6202363"/>
            <a:ext cx="3548062" cy="307975"/>
          </a:xfrm>
          <a:prstGeom prst="rect">
            <a:avLst/>
          </a:prstGeom>
          <a:noFill/>
          <a:ln w="9525">
            <a:noFill/>
            <a:miter lim="800000"/>
            <a:headEnd/>
            <a:tailEnd/>
          </a:ln>
        </p:spPr>
        <p:txBody>
          <a:bodyPr wrap="none">
            <a:spAutoFit/>
          </a:bodyPr>
          <a:lstStyle/>
          <a:p>
            <a:r>
              <a:rPr lang="en-US" sz="1400">
                <a:solidFill>
                  <a:schemeClr val="bg1"/>
                </a:solidFill>
                <a:latin typeface="Palatino" pitchFamily="18" charset="0"/>
              </a:rPr>
              <a:t>Also see PM Rosoff (2011): AJOB (in press)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93663"/>
            <a:ext cx="8229600" cy="798512"/>
          </a:xfrm>
        </p:spPr>
        <p:txBody>
          <a:bodyPr/>
          <a:lstStyle/>
          <a:p>
            <a:endParaRPr lang="en-US" sz="3600" dirty="0" smtClean="0">
              <a:latin typeface="Palatino" pitchFamily="18" charset="0"/>
            </a:endParaRPr>
          </a:p>
        </p:txBody>
      </p:sp>
      <p:sp>
        <p:nvSpPr>
          <p:cNvPr id="3" name="Content Placeholder 2"/>
          <p:cNvSpPr>
            <a:spLocks noGrp="1"/>
          </p:cNvSpPr>
          <p:nvPr>
            <p:ph idx="1"/>
          </p:nvPr>
        </p:nvSpPr>
        <p:spPr>
          <a:xfrm>
            <a:off x="457200" y="804863"/>
            <a:ext cx="8229600" cy="4525962"/>
          </a:xfrm>
        </p:spPr>
        <p:txBody>
          <a:bodyPr rtlCol="0">
            <a:noAutofit/>
          </a:bodyPr>
          <a:lstStyle/>
          <a:p>
            <a:pPr fontAlgn="auto">
              <a:spcAft>
                <a:spcPts val="0"/>
              </a:spcAft>
              <a:buFont typeface="Arial"/>
              <a:buChar char="•"/>
              <a:defRPr/>
            </a:pPr>
            <a:r>
              <a:rPr lang="en-US" sz="1800" dirty="0" smtClean="0"/>
              <a:t>Do we owe a greater “loyalty” to patients who live in your state than those referred from elsewhere?</a:t>
            </a:r>
          </a:p>
          <a:p>
            <a:pPr fontAlgn="auto">
              <a:spcAft>
                <a:spcPts val="0"/>
              </a:spcAft>
              <a:buFont typeface="Arial"/>
              <a:buChar char="•"/>
              <a:defRPr/>
            </a:pPr>
            <a:endParaRPr lang="en-US" sz="1800" dirty="0" smtClean="0"/>
          </a:p>
          <a:p>
            <a:pPr fontAlgn="auto">
              <a:spcAft>
                <a:spcPts val="0"/>
              </a:spcAft>
              <a:buFont typeface="Arial"/>
              <a:buChar char="•"/>
              <a:defRPr/>
            </a:pPr>
            <a:r>
              <a:rPr lang="en-US" sz="1800" dirty="0" smtClean="0"/>
              <a:t>What do we do with patients who hear that we may have the drug they need, but are not your patients</a:t>
            </a:r>
          </a:p>
          <a:p>
            <a:pPr fontAlgn="auto">
              <a:spcAft>
                <a:spcPts val="0"/>
              </a:spcAft>
              <a:buFont typeface="Arial"/>
              <a:buChar char="•"/>
              <a:defRPr/>
            </a:pPr>
            <a:endParaRPr lang="en-US" sz="1800" dirty="0" smtClean="0"/>
          </a:p>
          <a:p>
            <a:pPr fontAlgn="auto">
              <a:spcAft>
                <a:spcPts val="0"/>
              </a:spcAft>
              <a:buFont typeface="Arial"/>
              <a:buChar char="•"/>
              <a:defRPr/>
            </a:pPr>
            <a:r>
              <a:rPr lang="en-US" sz="1800" dirty="0" smtClean="0"/>
              <a:t>Should we privilege the young over the old?</a:t>
            </a:r>
          </a:p>
          <a:p>
            <a:pPr lvl="1" fontAlgn="auto">
              <a:spcAft>
                <a:spcPts val="0"/>
              </a:spcAft>
              <a:buFont typeface="Arial"/>
              <a:buChar char="–"/>
              <a:defRPr/>
            </a:pPr>
            <a:r>
              <a:rPr lang="en-US" sz="1600" dirty="0" smtClean="0"/>
              <a:t>For instance children with AML have a 60% chance of cure, while adults have a 30% (of course, this is a population-derived statistic).  Does that mean we should give the limited supply of cytarabine to children and not adults?</a:t>
            </a:r>
          </a:p>
          <a:p>
            <a:pPr lvl="1" fontAlgn="auto">
              <a:spcAft>
                <a:spcPts val="0"/>
              </a:spcAft>
              <a:buFont typeface="Arial"/>
              <a:buChar char="–"/>
              <a:defRPr/>
            </a:pPr>
            <a:endParaRPr lang="en-US" sz="1600" dirty="0" smtClean="0"/>
          </a:p>
          <a:p>
            <a:pPr marL="514350" indent="-457200" fontAlgn="auto">
              <a:spcAft>
                <a:spcPts val="0"/>
              </a:spcAft>
              <a:buFont typeface="Arial"/>
              <a:buChar char="•"/>
              <a:defRPr/>
            </a:pPr>
            <a:r>
              <a:rPr lang="en-US" sz="1800" dirty="0" smtClean="0"/>
              <a:t>Do patients on therapy have a greater claim to drug than new patients who might have a better chance of cure?</a:t>
            </a:r>
          </a:p>
          <a:p>
            <a:pPr marL="514350" indent="-457200" fontAlgn="auto">
              <a:spcAft>
                <a:spcPts val="0"/>
              </a:spcAft>
              <a:buFont typeface="Arial"/>
              <a:buChar char="•"/>
              <a:defRPr/>
            </a:pPr>
            <a:endParaRPr lang="en-US" sz="1800" dirty="0" smtClean="0"/>
          </a:p>
          <a:p>
            <a:pPr marL="514350" indent="-457200" fontAlgn="auto">
              <a:spcAft>
                <a:spcPts val="0"/>
              </a:spcAft>
              <a:buFont typeface="Arial"/>
              <a:buChar char="•"/>
              <a:defRPr/>
            </a:pPr>
            <a:r>
              <a:rPr lang="en-US" sz="1800" dirty="0" smtClean="0"/>
              <a:t>Should we stop treatment of patients receiving a drug for unsupported (by evidence) reasons in order to conserve supplies?</a:t>
            </a:r>
          </a:p>
          <a:p>
            <a:pPr marL="514350" indent="-457200" fontAlgn="auto">
              <a:spcAft>
                <a:spcPts val="0"/>
              </a:spcAft>
              <a:buFont typeface="Arial"/>
              <a:buChar char="•"/>
              <a:defRPr/>
            </a:pPr>
            <a:endParaRPr lang="en-US" sz="1800" dirty="0"/>
          </a:p>
          <a:p>
            <a:pPr marL="514350" indent="-457200" fontAlgn="auto">
              <a:spcAft>
                <a:spcPts val="0"/>
              </a:spcAft>
              <a:buFont typeface="Arial"/>
              <a:buChar char="•"/>
              <a:defRPr/>
            </a:pPr>
            <a:r>
              <a:rPr lang="en-US" sz="1800" dirty="0" smtClean="0"/>
              <a:t>Should “dying” patients have claim to any drugs other than “comfort” drugs during a shortage?</a:t>
            </a:r>
          </a:p>
        </p:txBody>
      </p:sp>
      <p:sp>
        <p:nvSpPr>
          <p:cNvPr id="4" name="Slide Number Placeholder 3"/>
          <p:cNvSpPr>
            <a:spLocks noGrp="1"/>
          </p:cNvSpPr>
          <p:nvPr>
            <p:ph type="sldNum" sz="quarter" idx="12"/>
          </p:nvPr>
        </p:nvSpPr>
        <p:spPr/>
        <p:txBody>
          <a:bodyPr/>
          <a:lstStyle/>
          <a:p>
            <a:pPr>
              <a:defRPr/>
            </a:pPr>
            <a:fld id="{DBC971FF-C110-4BF9-AC9A-66407E464FE8}"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r>
              <a:rPr lang="en-US" sz="2800" smtClean="0">
                <a:latin typeface="Palatino" pitchFamily="18" charset="0"/>
              </a:rPr>
              <a:t>Faced With A Critical Shortage, How Should We Decide Who Gets The Drug When Not All Can?</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t>First come, first served?</a:t>
            </a:r>
          </a:p>
          <a:p>
            <a:pPr fontAlgn="auto">
              <a:spcAft>
                <a:spcPts val="0"/>
              </a:spcAft>
              <a:buFont typeface="Arial"/>
              <a:buChar char="•"/>
              <a:defRPr/>
            </a:pPr>
            <a:r>
              <a:rPr lang="en-US" dirty="0" smtClean="0"/>
              <a:t>A coin toss or lottery?</a:t>
            </a:r>
          </a:p>
          <a:p>
            <a:pPr fontAlgn="auto">
              <a:spcAft>
                <a:spcPts val="0"/>
              </a:spcAft>
              <a:buFont typeface="Arial"/>
              <a:buChar char="•"/>
              <a:defRPr/>
            </a:pPr>
            <a:r>
              <a:rPr lang="en-US" dirty="0" smtClean="0"/>
              <a:t>What should be the role of medical/scientific evidence?</a:t>
            </a:r>
          </a:p>
          <a:p>
            <a:pPr fontAlgn="auto">
              <a:spcAft>
                <a:spcPts val="0"/>
              </a:spcAft>
              <a:buFont typeface="Arial"/>
              <a:buChar char="•"/>
              <a:defRPr/>
            </a:pPr>
            <a:r>
              <a:rPr lang="en-US" dirty="0" smtClean="0"/>
              <a:t>Should there be “special” patients (i.e., VIPs)?</a:t>
            </a:r>
          </a:p>
          <a:p>
            <a:pPr fontAlgn="auto">
              <a:spcAft>
                <a:spcPts val="0"/>
              </a:spcAft>
              <a:buFont typeface="Arial"/>
              <a:buChar char="•"/>
              <a:defRPr/>
            </a:pPr>
            <a:r>
              <a:rPr lang="en-US" dirty="0" smtClean="0"/>
              <a:t>Should some people be </a:t>
            </a:r>
            <a:r>
              <a:rPr lang="en-US" i="1" dirty="0" smtClean="0"/>
              <a:t>a priori </a:t>
            </a:r>
            <a:r>
              <a:rPr lang="en-US" dirty="0" smtClean="0"/>
              <a:t>excluded?</a:t>
            </a:r>
          </a:p>
          <a:p>
            <a:pPr lvl="1" fontAlgn="auto">
              <a:spcAft>
                <a:spcPts val="0"/>
              </a:spcAft>
              <a:buFont typeface="Arial"/>
              <a:buChar char="–"/>
              <a:defRPr/>
            </a:pPr>
            <a:r>
              <a:rPr lang="en-US" dirty="0" smtClean="0"/>
              <a:t>For example, undocumented immigrants, prisoners, patients with a prior history of poor compliance?</a:t>
            </a:r>
          </a:p>
          <a:p>
            <a:pPr fontAlgn="auto">
              <a:spcAft>
                <a:spcPts val="0"/>
              </a:spcAft>
              <a:buFont typeface="Arial"/>
              <a:buChar char="•"/>
              <a:defRPr/>
            </a:pPr>
            <a:endParaRPr lang="en-US" dirty="0"/>
          </a:p>
        </p:txBody>
      </p:sp>
      <p:sp>
        <p:nvSpPr>
          <p:cNvPr id="4" name="Slide Number Placeholder 3"/>
          <p:cNvSpPr>
            <a:spLocks noGrp="1"/>
          </p:cNvSpPr>
          <p:nvPr>
            <p:ph type="sldNum" sz="quarter" idx="12"/>
          </p:nvPr>
        </p:nvSpPr>
        <p:spPr/>
        <p:txBody>
          <a:bodyPr/>
          <a:lstStyle/>
          <a:p>
            <a:pPr>
              <a:defRPr/>
            </a:pPr>
            <a:fld id="{CF0095E3-52E4-4CF2-8BDB-6DC72E00D0A6}"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686800" cy="4524315"/>
          </a:xfrm>
          <a:prstGeom prst="rect">
            <a:avLst/>
          </a:prstGeom>
        </p:spPr>
        <p:txBody>
          <a:bodyPr wrap="square">
            <a:spAutoFit/>
          </a:bodyPr>
          <a:lstStyle/>
          <a:p>
            <a:r>
              <a:rPr lang="en-US" sz="2400" dirty="0" smtClean="0"/>
              <a:t>Solutions to the drug shortage crisis require understanding the causes. Approximately one-third of the shortages in 2012 were triggered by findings emanating from an FDA inspection, while more than one-half were related to self-reported findings or causes.</a:t>
            </a:r>
            <a:r>
              <a:rPr lang="en-US" sz="2400" baseline="30000" dirty="0" smtClean="0"/>
              <a:t>5</a:t>
            </a:r>
            <a:r>
              <a:rPr lang="en-US" sz="2400" dirty="0" smtClean="0"/>
              <a:t> In 2012, shortages of medically necessary drugs were evenly divided between “quality” and “delays/capacity” issues accounting for 52% of such shortages. Product discontinuations (13%) and problems with the raw materials for active pharmaceutical ingredients (9%) accounted for 22% of shortages. In some cases, shortages resulted from manufacturing failures for one drug that increased demand for another drug and companies producing the latter were unable to meet demand (3%).</a:t>
            </a:r>
            <a:endParaRPr lang="en-US" sz="2400" dirty="0"/>
          </a:p>
        </p:txBody>
      </p:sp>
      <p:sp>
        <p:nvSpPr>
          <p:cNvPr id="148481" name="Rectangle 1"/>
          <p:cNvSpPr>
            <a:spLocks noChangeArrowheads="1"/>
          </p:cNvSpPr>
          <p:nvPr/>
        </p:nvSpPr>
        <p:spPr bwMode="auto">
          <a:xfrm>
            <a:off x="0" y="117901"/>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REPORT OF THE COUNCIL ON SCIENCE AND PUBLIC HEALTH</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CSAPH Report A-13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for Shortages –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89175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692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763000" cy="4401205"/>
          </a:xfrm>
          <a:prstGeom prst="rect">
            <a:avLst/>
          </a:prstGeom>
        </p:spPr>
        <p:txBody>
          <a:bodyPr wrap="square">
            <a:spAutoFit/>
          </a:bodyPr>
          <a:lstStyle/>
          <a:p>
            <a:r>
              <a:rPr lang="en-US" sz="2800" dirty="0" smtClean="0"/>
              <a:t>CSPH</a:t>
            </a:r>
          </a:p>
          <a:p>
            <a:r>
              <a:rPr lang="en-US" sz="2800" dirty="0" smtClean="0"/>
              <a:t>Data on drug shortages comes from various points across the supply chain.</a:t>
            </a:r>
            <a:r>
              <a:rPr lang="en-US" sz="2800" baseline="30000" dirty="0" smtClean="0"/>
              <a:t>1</a:t>
            </a:r>
            <a:r>
              <a:rPr lang="en-US" sz="2800" dirty="0" smtClean="0"/>
              <a:t> The Food and Drug Administration Safety and Innovation Act of 2012 (FDASIA) requires manufacturers of drugs that are “life-supporting, life-sustaining, and intended for use in the prevention or treatment of a debilitating disease or condition, including those used in emergency medical care or surgery” to notify the FDA 6 months in advance (or as soon as possible) if manufacturing is going to be interrupted or discontinued.</a:t>
            </a:r>
            <a:r>
              <a:rPr lang="en-US" sz="2800" baseline="30000" dirty="0" smtClean="0"/>
              <a:t>2</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bwMode="auto">
          <a:xfrm>
            <a:off x="914400" y="685800"/>
            <a:ext cx="77724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eaLnBrk="1" hangingPunct="1">
              <a:defRPr/>
            </a:pPr>
            <a:r>
              <a:rPr lang="en-US" sz="3200" b="1" dirty="0" smtClean="0">
                <a:latin typeface="Tahoma" pitchFamily="34" charset="0"/>
                <a:cs typeface="Tahoma" pitchFamily="34" charset="0"/>
              </a:rPr>
              <a:t>Drug Shortages Provisions in Public Law No: 112-144, FDA Safety and Innovation Act</a:t>
            </a:r>
          </a:p>
        </p:txBody>
      </p:sp>
      <p:sp>
        <p:nvSpPr>
          <p:cNvPr id="29699" name="Rectangle 3"/>
          <p:cNvSpPr>
            <a:spLocks noGrp="1"/>
          </p:cNvSpPr>
          <p:nvPr>
            <p:ph type="body" idx="1"/>
          </p:nvPr>
        </p:nvSpPr>
        <p:spPr>
          <a:xfrm>
            <a:off x="914400" y="1371600"/>
            <a:ext cx="7772400" cy="4495800"/>
          </a:xfrm>
        </p:spPr>
        <p:txBody>
          <a:bodyPr>
            <a:normAutofit fontScale="92500" lnSpcReduction="10000"/>
          </a:bodyPr>
          <a:lstStyle/>
          <a:p>
            <a:pPr eaLnBrk="1" hangingPunct="1"/>
            <a:endParaRPr lang="en-US" b="1" dirty="0" smtClean="0">
              <a:latin typeface="Tahoma" pitchFamily="34" charset="0"/>
              <a:cs typeface="Tahoma" pitchFamily="34" charset="0"/>
            </a:endParaRPr>
          </a:p>
          <a:p>
            <a:pPr eaLnBrk="1" hangingPunct="1"/>
            <a:endParaRPr lang="en-US" b="1" dirty="0" smtClean="0">
              <a:latin typeface="Tahoma" pitchFamily="34" charset="0"/>
              <a:cs typeface="Tahoma" pitchFamily="34" charset="0"/>
            </a:endParaRPr>
          </a:p>
          <a:p>
            <a:pPr eaLnBrk="1" hangingPunct="1"/>
            <a:endParaRPr lang="en-US" b="1" dirty="0" smtClean="0">
              <a:latin typeface="Tahoma" pitchFamily="34" charset="0"/>
              <a:cs typeface="Tahoma" pitchFamily="34" charset="0"/>
            </a:endParaRPr>
          </a:p>
          <a:p>
            <a:pPr eaLnBrk="1" hangingPunct="1"/>
            <a:r>
              <a:rPr lang="en-US" dirty="0" smtClean="0">
                <a:latin typeface="Tahoma" pitchFamily="34" charset="0"/>
                <a:cs typeface="Tahoma" pitchFamily="34" charset="0"/>
              </a:rPr>
              <a:t>On July 9, 2012 President Obama signed into law legislation </a:t>
            </a:r>
          </a:p>
          <a:p>
            <a:pPr eaLnBrk="1" hangingPunct="1"/>
            <a:r>
              <a:rPr lang="en-US" b="1" dirty="0" smtClean="0">
                <a:latin typeface="Tahoma" pitchFamily="34" charset="0"/>
                <a:cs typeface="Tahoma" pitchFamily="34" charset="0"/>
              </a:rPr>
              <a:t>Notification Requirements</a:t>
            </a:r>
            <a:r>
              <a:rPr lang="en-US" dirty="0" smtClean="0">
                <a:latin typeface="Tahoma" pitchFamily="34" charset="0"/>
                <a:cs typeface="Tahoma" pitchFamily="34" charset="0"/>
              </a:rPr>
              <a:t> </a:t>
            </a:r>
          </a:p>
          <a:p>
            <a:pPr eaLnBrk="1" hangingPunct="1"/>
            <a:r>
              <a:rPr lang="en-US" b="1" dirty="0" smtClean="0">
                <a:latin typeface="Tahoma" pitchFamily="34" charset="0"/>
                <a:cs typeface="Tahoma" pitchFamily="34" charset="0"/>
              </a:rPr>
              <a:t>Expedited Inspections and Reviews</a:t>
            </a:r>
            <a:r>
              <a:rPr lang="en-US" dirty="0" smtClean="0">
                <a:latin typeface="Tahoma" pitchFamily="34" charset="0"/>
                <a:cs typeface="Tahoma" pitchFamily="34" charset="0"/>
              </a:rPr>
              <a:t> </a:t>
            </a:r>
          </a:p>
          <a:p>
            <a:pPr eaLnBrk="1" hangingPunct="1"/>
            <a:r>
              <a:rPr lang="en-US" b="1" dirty="0" smtClean="0">
                <a:latin typeface="Tahoma" pitchFamily="34" charset="0"/>
                <a:cs typeface="Tahoma" pitchFamily="34" charset="0"/>
              </a:rPr>
              <a:t>Repackaging guidance</a:t>
            </a:r>
            <a:r>
              <a:rPr lang="en-US" dirty="0" smtClean="0">
                <a:latin typeface="Tahoma" pitchFamily="34" charset="0"/>
                <a:cs typeface="Tahoma" pitchFamily="34" charset="0"/>
              </a:rPr>
              <a:t> </a:t>
            </a:r>
          </a:p>
          <a:p>
            <a:pPr eaLnBrk="1" hangingPunct="1"/>
            <a:r>
              <a:rPr lang="en-US" b="1" dirty="0" smtClean="0">
                <a:latin typeface="Tahoma" pitchFamily="34" charset="0"/>
                <a:cs typeface="Tahoma" pitchFamily="34" charset="0"/>
              </a:rPr>
              <a:t>Reports, Strategic Plan and Study</a:t>
            </a:r>
            <a:r>
              <a:rPr lang="en-US" dirty="0" smtClean="0">
                <a:latin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Shortages – Dosage Forms 2012</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856868"/>
              </p:ext>
            </p:extLst>
          </p:nvPr>
        </p:nvGraphicFramePr>
        <p:xfrm>
          <a:off x="533400" y="1600200"/>
          <a:ext cx="8077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5638800"/>
            <a:ext cx="5638800" cy="369332"/>
          </a:xfrm>
          <a:prstGeom prst="rect">
            <a:avLst/>
          </a:prstGeom>
        </p:spPr>
        <p:txBody>
          <a:bodyPr wrap="square">
            <a:spAutoFit/>
          </a:bodyPr>
          <a:lstStyle/>
          <a:p>
            <a:pPr algn="l"/>
            <a:r>
              <a:rPr lang="en-US" b="1" dirty="0"/>
              <a:t>University of Utah Drug Information Service</a:t>
            </a:r>
          </a:p>
        </p:txBody>
      </p:sp>
    </p:spTree>
    <p:extLst>
      <p:ext uri="{BB962C8B-B14F-4D97-AF65-F5344CB8AC3E}">
        <p14:creationId xmlns:p14="http://schemas.microsoft.com/office/powerpoint/2010/main" val="44622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cstate="print"/>
          <a:srcRect/>
          <a:stretch>
            <a:fillRect/>
          </a:stretch>
        </p:blipFill>
        <p:spPr bwMode="auto">
          <a:xfrm>
            <a:off x="30163" y="3124200"/>
            <a:ext cx="5562600" cy="1301750"/>
          </a:xfrm>
          <a:prstGeom prst="rect">
            <a:avLst/>
          </a:prstGeom>
          <a:noFill/>
          <a:ln w="9525">
            <a:noFill/>
            <a:miter lim="800000"/>
            <a:headEnd/>
            <a:tailEnd/>
          </a:ln>
        </p:spPr>
      </p:pic>
      <p:pic>
        <p:nvPicPr>
          <p:cNvPr id="47107" name="Picture 6"/>
          <p:cNvPicPr>
            <a:picLocks noChangeAspect="1" noChangeArrowheads="1"/>
          </p:cNvPicPr>
          <p:nvPr/>
        </p:nvPicPr>
        <p:blipFill>
          <a:blip r:embed="rId4" cstate="print"/>
          <a:srcRect/>
          <a:stretch>
            <a:fillRect/>
          </a:stretch>
        </p:blipFill>
        <p:spPr bwMode="auto">
          <a:xfrm>
            <a:off x="5257800" y="1343025"/>
            <a:ext cx="3138488" cy="2543175"/>
          </a:xfrm>
          <a:prstGeom prst="rect">
            <a:avLst/>
          </a:prstGeom>
          <a:noFill/>
          <a:ln w="9525">
            <a:noFill/>
            <a:miter lim="800000"/>
            <a:headEnd/>
            <a:tailEnd/>
          </a:ln>
        </p:spPr>
      </p:pic>
      <p:pic>
        <p:nvPicPr>
          <p:cNvPr id="47108" name="Picture 5"/>
          <p:cNvPicPr>
            <a:picLocks noChangeAspect="1" noChangeArrowheads="1"/>
          </p:cNvPicPr>
          <p:nvPr/>
        </p:nvPicPr>
        <p:blipFill>
          <a:blip r:embed="rId5" cstate="print"/>
          <a:srcRect/>
          <a:stretch>
            <a:fillRect/>
          </a:stretch>
        </p:blipFill>
        <p:spPr bwMode="auto">
          <a:xfrm>
            <a:off x="361950" y="1343025"/>
            <a:ext cx="4392613" cy="1630363"/>
          </a:xfrm>
          <a:prstGeom prst="rect">
            <a:avLst/>
          </a:prstGeom>
          <a:noFill/>
          <a:ln w="9525">
            <a:noFill/>
            <a:miter lim="800000"/>
            <a:headEnd/>
            <a:tailEnd/>
          </a:ln>
        </p:spPr>
      </p:pic>
      <p:pic>
        <p:nvPicPr>
          <p:cNvPr id="47109" name="Picture 3"/>
          <p:cNvPicPr>
            <a:picLocks noGrp="1" noChangeAspect="1" noChangeArrowheads="1"/>
          </p:cNvPicPr>
          <p:nvPr>
            <p:ph idx="1"/>
          </p:nvPr>
        </p:nvPicPr>
        <p:blipFill>
          <a:blip r:embed="rId6" cstate="print"/>
          <a:srcRect/>
          <a:stretch>
            <a:fillRect/>
          </a:stretch>
        </p:blipFill>
        <p:spPr>
          <a:xfrm>
            <a:off x="4343400" y="3886200"/>
            <a:ext cx="4287838" cy="457200"/>
          </a:xfrm>
          <a:ln>
            <a:solidFill>
              <a:schemeClr val="tx1"/>
            </a:solidFill>
          </a:ln>
        </p:spPr>
      </p:pic>
      <p:pic>
        <p:nvPicPr>
          <p:cNvPr id="47110" name="Picture 7"/>
          <p:cNvPicPr>
            <a:picLocks noChangeAspect="1" noChangeArrowheads="1"/>
          </p:cNvPicPr>
          <p:nvPr/>
        </p:nvPicPr>
        <p:blipFill>
          <a:blip r:embed="rId7" cstate="print"/>
          <a:srcRect/>
          <a:stretch>
            <a:fillRect/>
          </a:stretch>
        </p:blipFill>
        <p:spPr bwMode="auto">
          <a:xfrm>
            <a:off x="4724400" y="4343400"/>
            <a:ext cx="3806825" cy="1676400"/>
          </a:xfrm>
          <a:prstGeom prst="rect">
            <a:avLst/>
          </a:prstGeom>
          <a:noFill/>
          <a:ln w="9525">
            <a:noFill/>
            <a:miter lim="800000"/>
            <a:headEnd/>
            <a:tailEnd/>
          </a:ln>
        </p:spPr>
      </p:pic>
      <p:pic>
        <p:nvPicPr>
          <p:cNvPr id="47111" name="Picture 9"/>
          <p:cNvPicPr>
            <a:picLocks noChangeAspect="1" noChangeArrowheads="1"/>
          </p:cNvPicPr>
          <p:nvPr/>
        </p:nvPicPr>
        <p:blipFill>
          <a:blip r:embed="rId8" cstate="print"/>
          <a:srcRect/>
          <a:stretch>
            <a:fillRect/>
          </a:stretch>
        </p:blipFill>
        <p:spPr bwMode="auto">
          <a:xfrm>
            <a:off x="457200" y="4495800"/>
            <a:ext cx="3684588" cy="1371600"/>
          </a:xfrm>
          <a:prstGeom prst="rect">
            <a:avLst/>
          </a:prstGeom>
          <a:noFill/>
          <a:ln w="9525">
            <a:noFill/>
            <a:miter lim="800000"/>
            <a:headEnd/>
            <a:tailEnd/>
          </a:ln>
        </p:spPr>
      </p:pic>
      <p:sp>
        <p:nvSpPr>
          <p:cNvPr id="47112" name="Title 1"/>
          <p:cNvSpPr>
            <a:spLocks noGrp="1"/>
          </p:cNvSpPr>
          <p:nvPr>
            <p:ph type="title"/>
          </p:nvPr>
        </p:nvSpPr>
        <p:spPr>
          <a:xfrm>
            <a:off x="496888" y="304800"/>
            <a:ext cx="7924800" cy="762000"/>
          </a:xfrm>
        </p:spPr>
        <p:txBody>
          <a:bodyPr>
            <a:normAutofit fontScale="90000"/>
          </a:bodyPr>
          <a:lstStyle/>
          <a:p>
            <a:pPr eaLnBrk="1" hangingPunct="1"/>
            <a:r>
              <a:rPr lang="en-US" sz="4000" smtClean="0"/>
              <a:t>Drug Shortages: a Serious and Widespread Problem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0" y="600693"/>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CSPH: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Sterile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injectables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continue to comprise the vast majority of shortages (72%) in 2012.</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5</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Intravenous nutrition products, emergency medicine, anesthesia, and cancer drugs have been most affected recently. Shortages of sterile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injectables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directly linked with the state of the industry as just seven manufacturers constitute the majority of the market for these products.</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Most facilities producing generic sterile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injectables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based in the United States because of high transportation costs associated with liquids that require climate control. Many are aging with inefficient processing lines and facility layouts prone to mechanical problems requiring manual interventions and thus are at higher risk for contamination. This high market concentration can turn a single production line disruption into a drug shortage.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4294967295"/>
          </p:nvPr>
        </p:nvSpPr>
        <p:spPr>
          <a:xfrm>
            <a:off x="6553200" y="6245225"/>
            <a:ext cx="2133600" cy="476250"/>
          </a:xfrm>
          <a:prstGeom prst="rect">
            <a:avLst/>
          </a:prstGeom>
          <a:noFill/>
          <a:ln>
            <a:miter lim="800000"/>
            <a:headEnd/>
            <a:tailEnd/>
          </a:ln>
        </p:spPr>
        <p:txBody>
          <a:bodyPr/>
          <a:lstStyle/>
          <a:p>
            <a:r>
              <a:rPr lang="en-US" dirty="0" smtClean="0"/>
              <a:t> </a:t>
            </a:r>
          </a:p>
        </p:txBody>
      </p:sp>
      <p:sp>
        <p:nvSpPr>
          <p:cNvPr id="11267" name="Rectangle 2"/>
          <p:cNvSpPr>
            <a:spLocks noGrp="1" noChangeArrowheads="1"/>
          </p:cNvSpPr>
          <p:nvPr>
            <p:ph type="title"/>
          </p:nvPr>
        </p:nvSpPr>
        <p:spPr/>
        <p:txBody>
          <a:bodyPr>
            <a:normAutofit fontScale="90000"/>
          </a:bodyPr>
          <a:lstStyle/>
          <a:p>
            <a:pPr algn="l"/>
            <a:r>
              <a:rPr lang="en-US" sz="3600" b="1" dirty="0" smtClean="0"/>
              <a:t>Fragile Supply Chain -  </a:t>
            </a:r>
            <a:br>
              <a:rPr lang="en-US" sz="3600" b="1" dirty="0" smtClean="0"/>
            </a:br>
            <a:r>
              <a:rPr lang="en-US" sz="3600" b="1" dirty="0" smtClean="0"/>
              <a:t>Generic Injectables</a:t>
            </a:r>
            <a:r>
              <a:rPr lang="en-US" sz="3200" dirty="0" smtClean="0"/>
              <a:t/>
            </a:r>
            <a:br>
              <a:rPr lang="en-US" sz="3200" dirty="0" smtClean="0"/>
            </a:br>
            <a:endParaRPr lang="en-US" sz="2000" i="1" dirty="0" smtClean="0">
              <a:solidFill>
                <a:srgbClr val="CC0000"/>
              </a:solidFill>
            </a:endParaRPr>
          </a:p>
        </p:txBody>
      </p:sp>
      <p:sp>
        <p:nvSpPr>
          <p:cNvPr id="11268" name="Rectangle 7"/>
          <p:cNvSpPr>
            <a:spLocks noChangeArrowheads="1"/>
          </p:cNvSpPr>
          <p:nvPr/>
        </p:nvSpPr>
        <p:spPr bwMode="auto">
          <a:xfrm>
            <a:off x="1747319" y="1196258"/>
            <a:ext cx="6929956" cy="4777505"/>
          </a:xfrm>
          <a:prstGeom prst="rect">
            <a:avLst/>
          </a:prstGeom>
          <a:noFill/>
          <a:ln w="9525">
            <a:noFill/>
            <a:miter lim="800000"/>
            <a:headEnd/>
            <a:tailEnd/>
          </a:ln>
        </p:spPr>
        <p:txBody>
          <a:bodyPr/>
          <a:lstStyle/>
          <a:p>
            <a:pPr marL="342900" indent="-342900" algn="l">
              <a:lnSpc>
                <a:spcPct val="90000"/>
              </a:lnSpc>
              <a:spcBef>
                <a:spcPct val="20000"/>
              </a:spcBef>
              <a:buFontTx/>
              <a:buChar char="•"/>
            </a:pPr>
            <a:r>
              <a:rPr lang="en-US" sz="3000" dirty="0" smtClean="0"/>
              <a:t>Concentrated market </a:t>
            </a:r>
          </a:p>
          <a:p>
            <a:pPr marL="800100" lvl="1" indent="-342900">
              <a:lnSpc>
                <a:spcPct val="90000"/>
              </a:lnSpc>
              <a:spcBef>
                <a:spcPct val="20000"/>
              </a:spcBef>
              <a:buFontTx/>
              <a:buChar char="•"/>
            </a:pPr>
            <a:r>
              <a:rPr lang="en-US" sz="3000" dirty="0" smtClean="0"/>
              <a:t>Few products with &gt; 3 suppliers</a:t>
            </a:r>
            <a:endParaRPr lang="en-US" sz="3000" dirty="0"/>
          </a:p>
          <a:p>
            <a:pPr marL="342900" indent="-342900" algn="l">
              <a:lnSpc>
                <a:spcPct val="90000"/>
              </a:lnSpc>
              <a:spcBef>
                <a:spcPct val="20000"/>
              </a:spcBef>
              <a:buFontTx/>
              <a:buChar char="•"/>
            </a:pPr>
            <a:r>
              <a:rPr lang="en-US" sz="3000" dirty="0" smtClean="0"/>
              <a:t>Manufacturing capacity</a:t>
            </a:r>
          </a:p>
          <a:p>
            <a:pPr marL="742950" lvl="1" indent="-285750">
              <a:lnSpc>
                <a:spcPct val="90000"/>
              </a:lnSpc>
              <a:spcBef>
                <a:spcPct val="20000"/>
              </a:spcBef>
              <a:buFontTx/>
              <a:buChar char="–"/>
            </a:pPr>
            <a:r>
              <a:rPr lang="en-US" sz="2400" dirty="0" smtClean="0"/>
              <a:t>At capacity, no resiliency</a:t>
            </a:r>
            <a:endParaRPr lang="en-US" sz="2400" dirty="0"/>
          </a:p>
          <a:p>
            <a:pPr marL="742950" lvl="1" indent="-285750" algn="l">
              <a:lnSpc>
                <a:spcPct val="90000"/>
              </a:lnSpc>
              <a:spcBef>
                <a:spcPct val="20000"/>
              </a:spcBef>
              <a:buFontTx/>
              <a:buChar char="–"/>
            </a:pPr>
            <a:r>
              <a:rPr lang="en-US" sz="2400" dirty="0" smtClean="0"/>
              <a:t>Multiple </a:t>
            </a:r>
            <a:r>
              <a:rPr lang="en-US" sz="2400" dirty="0"/>
              <a:t>products made on </a:t>
            </a:r>
            <a:r>
              <a:rPr lang="en-US" sz="2400" dirty="0" smtClean="0"/>
              <a:t>single line  </a:t>
            </a:r>
            <a:endParaRPr lang="en-US" sz="2400" dirty="0"/>
          </a:p>
          <a:p>
            <a:pPr marL="342900" indent="-342900" algn="l">
              <a:lnSpc>
                <a:spcPct val="90000"/>
              </a:lnSpc>
              <a:spcBef>
                <a:spcPct val="20000"/>
              </a:spcBef>
              <a:buFontTx/>
              <a:buChar char="•"/>
            </a:pPr>
            <a:r>
              <a:rPr lang="en-US" sz="3000" dirty="0" smtClean="0"/>
              <a:t>Complex </a:t>
            </a:r>
            <a:r>
              <a:rPr lang="en-US" sz="3000" dirty="0"/>
              <a:t>manufacturing process</a:t>
            </a:r>
          </a:p>
          <a:p>
            <a:pPr marL="742950" lvl="1" indent="-285750">
              <a:lnSpc>
                <a:spcPct val="90000"/>
              </a:lnSpc>
              <a:spcBef>
                <a:spcPct val="20000"/>
              </a:spcBef>
              <a:buFontTx/>
              <a:buChar char="–"/>
            </a:pPr>
            <a:r>
              <a:rPr lang="en-US" sz="2400" dirty="0"/>
              <a:t>No simple fixes for quality problems</a:t>
            </a:r>
          </a:p>
          <a:p>
            <a:pPr marL="742950" lvl="1" indent="-285750">
              <a:lnSpc>
                <a:spcPct val="90000"/>
              </a:lnSpc>
              <a:spcBef>
                <a:spcPct val="20000"/>
              </a:spcBef>
              <a:buFontTx/>
              <a:buChar char="–"/>
            </a:pPr>
            <a:r>
              <a:rPr lang="en-US" sz="2400" dirty="0"/>
              <a:t>Problems typically affect multiple products</a:t>
            </a:r>
          </a:p>
          <a:p>
            <a:pPr marL="742950" lvl="1" indent="-285750">
              <a:lnSpc>
                <a:spcPct val="90000"/>
              </a:lnSpc>
              <a:spcBef>
                <a:spcPct val="20000"/>
              </a:spcBef>
              <a:buFontTx/>
              <a:buChar char="–"/>
            </a:pPr>
            <a:r>
              <a:rPr lang="en-US" sz="2400" dirty="0" smtClean="0"/>
              <a:t>ISPE survey identifies “Quality </a:t>
            </a:r>
            <a:r>
              <a:rPr lang="en-US" sz="2400" dirty="0"/>
              <a:t>systems of manufacturing” </a:t>
            </a:r>
            <a:r>
              <a:rPr lang="en-US" sz="2400" dirty="0" smtClean="0"/>
              <a:t>as key cause of shortages</a:t>
            </a:r>
            <a:endParaRPr lang="en-US" sz="2400" dirty="0"/>
          </a:p>
          <a:p>
            <a:pPr marL="742950" lvl="1" indent="-285750" algn="l">
              <a:lnSpc>
                <a:spcPct val="90000"/>
              </a:lnSpc>
              <a:spcBef>
                <a:spcPct val="20000"/>
              </a:spcBef>
              <a:buFontTx/>
              <a:buChar char="–"/>
            </a:pPr>
            <a:endParaRPr lang="en-US" sz="2000" dirty="0"/>
          </a:p>
        </p:txBody>
      </p:sp>
      <p:sp>
        <p:nvSpPr>
          <p:cNvPr id="2" name="TextBox 1"/>
          <p:cNvSpPr txBox="1"/>
          <p:nvPr/>
        </p:nvSpPr>
        <p:spPr>
          <a:xfrm>
            <a:off x="2279964" y="5650597"/>
            <a:ext cx="6248400" cy="646331"/>
          </a:xfrm>
          <a:prstGeom prst="rect">
            <a:avLst/>
          </a:prstGeom>
          <a:noFill/>
        </p:spPr>
        <p:txBody>
          <a:bodyPr wrap="square" rtlCol="0">
            <a:spAutoFit/>
          </a:bodyPr>
          <a:lstStyle/>
          <a:p>
            <a:r>
              <a:rPr lang="en-US" dirty="0">
                <a:solidFill>
                  <a:schemeClr val="tx2"/>
                </a:solidFill>
                <a:hlinkClick r:id="rId2"/>
              </a:rPr>
              <a:t>http://</a:t>
            </a:r>
            <a:r>
              <a:rPr lang="en-US" dirty="0" smtClean="0">
                <a:solidFill>
                  <a:schemeClr val="tx2"/>
                </a:solidFill>
                <a:hlinkClick r:id="rId2"/>
              </a:rPr>
              <a:t>aspe.hhs.gov/sp/reports/2011/DrugShortages/ib.shtml</a:t>
            </a:r>
            <a:endParaRPr lang="en-US" dirty="0" smtClean="0">
              <a:solidFill>
                <a:schemeClr val="tx2"/>
              </a:solidFill>
            </a:endParaRPr>
          </a:p>
          <a:p>
            <a:r>
              <a:rPr lang="en-US" dirty="0">
                <a:solidFill>
                  <a:schemeClr val="tx2"/>
                </a:solidFill>
                <a:hlinkClick r:id="rId3"/>
              </a:rPr>
              <a:t>http://</a:t>
            </a:r>
            <a:r>
              <a:rPr lang="en-US" dirty="0" smtClean="0">
                <a:solidFill>
                  <a:schemeClr val="tx2"/>
                </a:solidFill>
                <a:hlinkClick r:id="rId3"/>
              </a:rPr>
              <a:t>www.ispe.org/drug-shortages-initiative</a:t>
            </a:r>
            <a:endParaRPr lang="en-US" dirty="0"/>
          </a:p>
        </p:txBody>
      </p:sp>
    </p:spTree>
    <p:extLst>
      <p:ext uri="{BB962C8B-B14F-4D97-AF65-F5344CB8AC3E}">
        <p14:creationId xmlns:p14="http://schemas.microsoft.com/office/powerpoint/2010/main" val="37876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Injectable Shortages –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6763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605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4401205"/>
          </a:xfrm>
          <a:prstGeom prst="rect">
            <a:avLst/>
          </a:prstGeom>
        </p:spPr>
        <p:txBody>
          <a:bodyPr wrap="square">
            <a:spAutoFit/>
          </a:bodyPr>
          <a:lstStyle/>
          <a:p>
            <a:r>
              <a:rPr lang="en-US" sz="2800" dirty="0" smtClean="0"/>
              <a:t>CSPH:</a:t>
            </a:r>
          </a:p>
          <a:p>
            <a:r>
              <a:rPr lang="en-US" sz="2800" dirty="0" smtClean="0"/>
              <a:t>Food and Drug Administration (FDA) tracks and focuses on shortages of “medically necessary” drugs.</a:t>
            </a:r>
            <a:r>
              <a:rPr lang="en-US" sz="2800" baseline="30000" dirty="0" smtClean="0"/>
              <a:t>3</a:t>
            </a:r>
            <a:r>
              <a:rPr lang="en-US" sz="2800" dirty="0" smtClean="0"/>
              <a:t> A medically necessary drug product is a product that is “used to treat or prevent a serious disease or medical condition for which there is no other alternative drug, available in adequate supply that is judged by medical staff to be an adequate substitute.” The drug shortage resource center maintained by the American Society of Health-System Pharmacists tracks all drug shortages.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5801"/>
            <a:ext cx="9144000" cy="4832092"/>
          </a:xfrm>
          <a:prstGeom prst="rect">
            <a:avLst/>
          </a:prstGeom>
        </p:spPr>
        <p:txBody>
          <a:bodyPr wrap="square">
            <a:spAutoFit/>
          </a:bodyPr>
          <a:lstStyle/>
          <a:p>
            <a:r>
              <a:rPr lang="en-US" sz="2800" dirty="0" smtClean="0"/>
              <a:t>CSPH:</a:t>
            </a:r>
            <a:br>
              <a:rPr lang="en-US" sz="2800" dirty="0" smtClean="0"/>
            </a:br>
            <a:r>
              <a:rPr lang="en-US" sz="2800" dirty="0" smtClean="0"/>
              <a:t>The FDA successfully prevented 282 shortages in 2012, a substantial increase from the 195 shortages FDA prevented in 2011.</a:t>
            </a:r>
            <a:r>
              <a:rPr lang="en-US" sz="2800" baseline="30000" dirty="0" smtClean="0"/>
              <a:t>4,5</a:t>
            </a:r>
            <a:r>
              <a:rPr lang="en-US" sz="2800" dirty="0" smtClean="0"/>
              <a:t> One hundred seventeen new shortages of medically necessary drugs occurred in 2012, significantly fewer that the 251 shortages that were recorded in 2011.</a:t>
            </a:r>
            <a:r>
              <a:rPr lang="en-US" sz="2800" baseline="30000" dirty="0" smtClean="0"/>
              <a:t>5</a:t>
            </a:r>
            <a:r>
              <a:rPr lang="en-US" sz="2800" dirty="0" smtClean="0"/>
              <a:t> FDA believes that the early notification requirement of FDASIA is one important contributing factor in this trend. As of March 6, 2013, the FDA identified a total of 121 shortages of medically necessary products, a number that is comparable to the situation in August 2012.</a:t>
            </a:r>
            <a:r>
              <a:rPr lang="en-US" sz="2800" baseline="30000" dirty="0" smtClean="0"/>
              <a:t>4</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Shortages Prevented by FDA 2010 - 2012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5359676"/>
              </p:ext>
            </p:extLst>
          </p:nvPr>
        </p:nvGraphicFramePr>
        <p:xfrm>
          <a:off x="533400" y="1600200"/>
          <a:ext cx="8077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5867400"/>
            <a:ext cx="4724400" cy="369332"/>
          </a:xfrm>
          <a:prstGeom prst="rect">
            <a:avLst/>
          </a:prstGeom>
          <a:noFill/>
        </p:spPr>
        <p:txBody>
          <a:bodyPr wrap="square" rtlCol="0">
            <a:spAutoFit/>
          </a:bodyPr>
          <a:lstStyle/>
          <a:p>
            <a:pPr algn="l"/>
            <a:r>
              <a:rPr lang="en-US" dirty="0" smtClean="0"/>
              <a:t>Source: CDER Drug Shortages</a:t>
            </a:r>
            <a:endParaRPr lang="en-US" dirty="0"/>
          </a:p>
        </p:txBody>
      </p:sp>
    </p:spTree>
    <p:extLst>
      <p:ext uri="{BB962C8B-B14F-4D97-AF65-F5344CB8AC3E}">
        <p14:creationId xmlns:p14="http://schemas.microsoft.com/office/powerpoint/2010/main" val="163382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4832092"/>
          </a:xfrm>
          <a:prstGeom prst="rect">
            <a:avLst/>
          </a:prstGeom>
        </p:spPr>
        <p:txBody>
          <a:bodyPr wrap="square">
            <a:spAutoFit/>
          </a:bodyPr>
          <a:lstStyle/>
          <a:p>
            <a:r>
              <a:rPr lang="en-US" sz="2800" dirty="0" smtClean="0"/>
              <a:t>CSPH</a:t>
            </a:r>
          </a:p>
          <a:p>
            <a:r>
              <a:rPr lang="en-US" sz="2800" dirty="0" smtClean="0"/>
              <a:t>Solutions to the drug shortage crisis require understanding the causes. Approximately one-third of the shortages in 2012 were triggered by findings emanating from an FDA inspection, while more than one-half were related to self-reported findings or causes.</a:t>
            </a:r>
            <a:r>
              <a:rPr lang="en-US" sz="2800" baseline="30000" dirty="0" smtClean="0"/>
              <a:t>5</a:t>
            </a:r>
            <a:r>
              <a:rPr lang="en-US" sz="2800" dirty="0" smtClean="0"/>
              <a:t> In 2012, shortages of medically necessary drugs were evenly divided between “quality” and “delays/capacity” issues accounting for 52% of such shortages. Product discontinuations (13%) and problems with the raw materials for active pharmaceutical ingredients (9%) accounted for 22% of shortages.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Problems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637102"/>
              </p:ext>
            </p:extLst>
          </p:nvPr>
        </p:nvGraphicFramePr>
        <p:xfrm>
          <a:off x="533400" y="1600200"/>
          <a:ext cx="8077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5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z="4000" smtClean="0">
                <a:ea typeface="Calibri" pitchFamily="34" charset="0"/>
                <a:cs typeface="Calibri" pitchFamily="34" charset="0"/>
              </a:rPr>
              <a:t>Business and Market Factors</a:t>
            </a:r>
          </a:p>
        </p:txBody>
      </p:sp>
      <p:sp>
        <p:nvSpPr>
          <p:cNvPr id="60419" name="Content Placeholder 2"/>
          <p:cNvSpPr>
            <a:spLocks noGrp="1"/>
          </p:cNvSpPr>
          <p:nvPr>
            <p:ph idx="1"/>
          </p:nvPr>
        </p:nvSpPr>
        <p:spPr/>
        <p:txBody>
          <a:bodyPr>
            <a:normAutofit fontScale="92500" lnSpcReduction="10000"/>
          </a:bodyPr>
          <a:lstStyle/>
          <a:p>
            <a:pPr eaLnBrk="1" hangingPunct="1">
              <a:spcAft>
                <a:spcPts val="1200"/>
              </a:spcAft>
            </a:pPr>
            <a:r>
              <a:rPr lang="en-US" sz="2800" dirty="0" smtClean="0">
                <a:ea typeface="Calibri" pitchFamily="34" charset="0"/>
                <a:cs typeface="Calibri" pitchFamily="34" charset="0"/>
              </a:rPr>
              <a:t>Lack of transparency or communication about actual or possible product shortages</a:t>
            </a:r>
          </a:p>
          <a:p>
            <a:pPr eaLnBrk="1" hangingPunct="1">
              <a:spcAft>
                <a:spcPts val="1200"/>
              </a:spcAft>
            </a:pPr>
            <a:r>
              <a:rPr lang="en-US" sz="2800" dirty="0" smtClean="0">
                <a:ea typeface="Calibri" pitchFamily="34" charset="0"/>
                <a:cs typeface="Calibri" pitchFamily="34" charset="0"/>
              </a:rPr>
              <a:t>Lack of business incentives to enter a specific product market</a:t>
            </a:r>
          </a:p>
          <a:p>
            <a:pPr eaLnBrk="1" hangingPunct="1">
              <a:spcAft>
                <a:spcPts val="1200"/>
              </a:spcAft>
            </a:pPr>
            <a:r>
              <a:rPr lang="en-US" sz="2800" dirty="0" smtClean="0">
                <a:ea typeface="Calibri" pitchFamily="34" charset="0"/>
                <a:cs typeface="Calibri" pitchFamily="34" charset="0"/>
              </a:rPr>
              <a:t>Unpredictable changes in product demand</a:t>
            </a:r>
          </a:p>
          <a:p>
            <a:pPr eaLnBrk="1" hangingPunct="1">
              <a:spcAft>
                <a:spcPts val="1200"/>
              </a:spcAft>
            </a:pPr>
            <a:r>
              <a:rPr lang="en-US" sz="2800" dirty="0" smtClean="0">
                <a:ea typeface="Calibri" pitchFamily="34" charset="0"/>
                <a:cs typeface="Calibri" pitchFamily="34" charset="0"/>
              </a:rPr>
              <a:t>Reallocation of production lines</a:t>
            </a:r>
          </a:p>
          <a:p>
            <a:pPr eaLnBrk="1" hangingPunct="1">
              <a:spcAft>
                <a:spcPts val="1200"/>
              </a:spcAft>
            </a:pPr>
            <a:r>
              <a:rPr lang="en-US" sz="2800" dirty="0" smtClean="0">
                <a:ea typeface="Calibri" pitchFamily="34" charset="0"/>
                <a:cs typeface="Calibri" pitchFamily="34" charset="0"/>
              </a:rPr>
              <a:t>Consolidation of companies</a:t>
            </a:r>
          </a:p>
          <a:p>
            <a:pPr marL="342900" lvl="1" indent="-342900">
              <a:spcAft>
                <a:spcPts val="1200"/>
              </a:spcAft>
              <a:buFont typeface="Arial" pitchFamily="34" charset="0"/>
              <a:buChar char="•"/>
            </a:pPr>
            <a:r>
              <a:rPr lang="en-US" sz="3200" dirty="0" smtClean="0"/>
              <a:t>Capacity – most factories running 24/7</a:t>
            </a:r>
          </a:p>
          <a:p>
            <a:pPr eaLnBrk="1" hangingPunct="1">
              <a:spcAft>
                <a:spcPts val="1200"/>
              </a:spcAft>
            </a:pPr>
            <a:endParaRPr lang="en-US" sz="2800" dirty="0" smtClean="0">
              <a:ea typeface="Calibri" pitchFamily="34" charset="0"/>
              <a:cs typeface="Calibri" pitchFamily="34"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52400"/>
            <a:ext cx="8229600" cy="1143000"/>
          </a:xfrm>
        </p:spPr>
        <p:txBody>
          <a:bodyPr/>
          <a:lstStyle/>
          <a:p>
            <a:pPr eaLnBrk="1" hangingPunct="1"/>
            <a:r>
              <a:rPr lang="en-US" sz="3600" smtClean="0">
                <a:ea typeface="Calibri" pitchFamily="34" charset="0"/>
                <a:cs typeface="Calibri" pitchFamily="34" charset="0"/>
              </a:rPr>
              <a:t>Raw Materials and Manufacturing Factors</a:t>
            </a:r>
          </a:p>
        </p:txBody>
      </p:sp>
      <p:sp>
        <p:nvSpPr>
          <p:cNvPr id="3" name="Content Placeholder 2"/>
          <p:cNvSpPr>
            <a:spLocks noGrp="1"/>
          </p:cNvSpPr>
          <p:nvPr>
            <p:ph idx="1"/>
          </p:nvPr>
        </p:nvSpPr>
        <p:spPr>
          <a:xfrm>
            <a:off x="457200" y="1371600"/>
            <a:ext cx="8229600" cy="4525963"/>
          </a:xfrm>
        </p:spPr>
        <p:txBody>
          <a:bodyPr rtlCol="0">
            <a:normAutofit fontScale="85000" lnSpcReduction="20000"/>
          </a:bodyPr>
          <a:lstStyle/>
          <a:p>
            <a:pPr eaLnBrk="1" fontAlgn="auto" hangingPunct="1">
              <a:spcAft>
                <a:spcPts val="1200"/>
              </a:spcAft>
              <a:buFont typeface="Arial" pitchFamily="34" charset="0"/>
              <a:buChar char="•"/>
              <a:defRPr/>
            </a:pPr>
            <a:r>
              <a:rPr lang="en-US" sz="3300" dirty="0"/>
              <a:t>80% of raw materials used come from outside the United </a:t>
            </a:r>
            <a:r>
              <a:rPr lang="en-US" sz="3300" dirty="0" smtClean="0"/>
              <a:t>States</a:t>
            </a:r>
            <a:endParaRPr lang="en-US" sz="3300" baseline="30000" dirty="0"/>
          </a:p>
          <a:p>
            <a:pPr eaLnBrk="1" fontAlgn="auto" hangingPunct="1">
              <a:spcAft>
                <a:spcPts val="1200"/>
              </a:spcAft>
              <a:buFont typeface="Arial" pitchFamily="34" charset="0"/>
              <a:buChar char="•"/>
              <a:defRPr/>
            </a:pPr>
            <a:r>
              <a:rPr lang="en-US" sz="3300" dirty="0"/>
              <a:t>Disruption to acquisition can be due:</a:t>
            </a:r>
          </a:p>
          <a:p>
            <a:pPr lvl="1" eaLnBrk="1" fontAlgn="auto" hangingPunct="1">
              <a:spcAft>
                <a:spcPts val="1200"/>
              </a:spcAft>
              <a:buFont typeface="Arial" pitchFamily="34" charset="0"/>
              <a:buChar char="–"/>
              <a:defRPr/>
            </a:pPr>
            <a:r>
              <a:rPr lang="en-US" dirty="0"/>
              <a:t>Political instability/Government interference</a:t>
            </a:r>
          </a:p>
          <a:p>
            <a:pPr lvl="1" eaLnBrk="1" fontAlgn="auto" hangingPunct="1">
              <a:spcAft>
                <a:spcPts val="1200"/>
              </a:spcAft>
              <a:buFont typeface="Arial" pitchFamily="34" charset="0"/>
              <a:buChar char="–"/>
              <a:defRPr/>
            </a:pPr>
            <a:r>
              <a:rPr lang="en-US" dirty="0"/>
              <a:t>Natural disasters</a:t>
            </a:r>
          </a:p>
          <a:p>
            <a:pPr lvl="1" eaLnBrk="1" fontAlgn="auto" hangingPunct="1">
              <a:spcAft>
                <a:spcPts val="1200"/>
              </a:spcAft>
              <a:buFont typeface="Arial" pitchFamily="34" charset="0"/>
              <a:buChar char="–"/>
              <a:defRPr/>
            </a:pPr>
            <a:r>
              <a:rPr lang="en-US" dirty="0"/>
              <a:t>Contamination during production, storage or transport</a:t>
            </a:r>
          </a:p>
          <a:p>
            <a:pPr eaLnBrk="1" fontAlgn="auto" hangingPunct="1">
              <a:spcAft>
                <a:spcPts val="1200"/>
              </a:spcAft>
              <a:buFont typeface="Arial" pitchFamily="34" charset="0"/>
              <a:buChar char="•"/>
              <a:defRPr/>
            </a:pPr>
            <a:r>
              <a:rPr lang="en-US" sz="3300" dirty="0"/>
              <a:t>Problematic if single source </a:t>
            </a:r>
            <a:r>
              <a:rPr lang="en-US" sz="3300" dirty="0" smtClean="0"/>
              <a:t>Active product ingredients (API) </a:t>
            </a:r>
            <a:r>
              <a:rPr lang="en-US" sz="3300" dirty="0"/>
              <a:t>or raw </a:t>
            </a:r>
            <a:r>
              <a:rPr lang="en-US" sz="3300" dirty="0" smtClean="0"/>
              <a:t>materials </a:t>
            </a:r>
            <a:r>
              <a:rPr lang="en-US" sz="3300" dirty="0"/>
              <a:t>multiple manufacturers affected</a:t>
            </a:r>
          </a:p>
          <a:p>
            <a:pPr eaLnBrk="1" fontAlgn="auto" hangingPunct="1">
              <a:spcAft>
                <a:spcPts val="0"/>
              </a:spcAft>
              <a:buFont typeface="Arial" pitchFamily="34" charset="0"/>
              <a:buChar char="•"/>
              <a:defRPr/>
            </a:pP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14400"/>
          </a:xfrm>
        </p:spPr>
        <p:txBody>
          <a:bodyPr>
            <a:noAutofit/>
          </a:bodyPr>
          <a:lstStyle/>
          <a:p>
            <a:r>
              <a:rPr lang="en-US" sz="3600" dirty="0" smtClean="0"/>
              <a:t>National Drug Shortages—Quarterly </a:t>
            </a:r>
            <a:br>
              <a:rPr lang="en-US" sz="3600" dirty="0" smtClean="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00519"/>
              </p:ext>
            </p:extLst>
          </p:nvPr>
        </p:nvGraphicFramePr>
        <p:xfrm>
          <a:off x="486624" y="1131887"/>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181824" y="5638800"/>
            <a:ext cx="8839200" cy="1384995"/>
          </a:xfrm>
          <a:prstGeom prst="rect">
            <a:avLst/>
          </a:prstGeom>
          <a:noFill/>
          <a:ln w="9525">
            <a:noFill/>
            <a:miter lim="800000"/>
            <a:headEnd/>
            <a:tailEnd/>
          </a:ln>
        </p:spPr>
        <p:txBody>
          <a:bodyPr wrap="square">
            <a:spAutoFit/>
          </a:bodyPr>
          <a:lstStyle/>
          <a:p>
            <a:pPr algn="l"/>
            <a:r>
              <a:rPr lang="en-US" sz="2000" b="1" dirty="0"/>
              <a:t>Note: Each column represents the # of </a:t>
            </a:r>
            <a:r>
              <a:rPr lang="en-US" sz="2000" b="1" u="sng" dirty="0" smtClean="0"/>
              <a:t>active shortages</a:t>
            </a:r>
            <a:r>
              <a:rPr lang="en-US" sz="2000" b="1" dirty="0" smtClean="0"/>
              <a:t> at the end of each quarter.  Q2-13 are data through 5/31/13.  </a:t>
            </a:r>
          </a:p>
          <a:p>
            <a:pPr algn="l"/>
            <a:r>
              <a:rPr lang="en-US" sz="2000" b="1" dirty="0" smtClean="0"/>
              <a:t>University of Utah Drug Information Service </a:t>
            </a:r>
          </a:p>
          <a:p>
            <a:pPr algn="l"/>
            <a:endParaRPr lang="en-US" b="1" dirty="0"/>
          </a:p>
        </p:txBody>
      </p:sp>
      <p:sp>
        <p:nvSpPr>
          <p:cNvPr id="7" name="Down Arrow 6"/>
          <p:cNvSpPr/>
          <p:nvPr/>
        </p:nvSpPr>
        <p:spPr bwMode="auto">
          <a:xfrm>
            <a:off x="6209362" y="1295400"/>
            <a:ext cx="484632" cy="4892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240012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sz="4000" dirty="0">
                <a:cs typeface="Calibri" pitchFamily="34" charset="0"/>
              </a:rPr>
              <a:t>Raw Materials and </a:t>
            </a:r>
            <a:r>
              <a:rPr lang="en-US" sz="4000" dirty="0" smtClean="0">
                <a:cs typeface="Calibri" pitchFamily="34" charset="0"/>
              </a:rPr>
              <a:t>Manufacturing Factors</a:t>
            </a:r>
            <a:endParaRPr lang="en-US" sz="4000" dirty="0">
              <a:cs typeface="Calibri" pitchFamily="34" charset="0"/>
            </a:endParaRP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1200"/>
              </a:spcAft>
              <a:buFont typeface="Arial" pitchFamily="34" charset="0"/>
              <a:buChar char="•"/>
              <a:defRPr/>
            </a:pPr>
            <a:r>
              <a:rPr lang="en-US" sz="3300" dirty="0"/>
              <a:t>Major manufacturing difficulties identified:</a:t>
            </a:r>
          </a:p>
          <a:p>
            <a:pPr lvl="1" eaLnBrk="1" fontAlgn="auto" hangingPunct="1">
              <a:spcAft>
                <a:spcPts val="1200"/>
              </a:spcAft>
              <a:buFont typeface="Arial" pitchFamily="34" charset="0"/>
              <a:buChar char="–"/>
              <a:defRPr/>
            </a:pPr>
            <a:r>
              <a:rPr lang="en-US" dirty="0"/>
              <a:t>Inability to comply with current good manufacturing practices (</a:t>
            </a:r>
            <a:r>
              <a:rPr lang="en-US" dirty="0" err="1"/>
              <a:t>cGMP</a:t>
            </a:r>
            <a:r>
              <a:rPr lang="en-US" dirty="0"/>
              <a:t>) and/or voluntary recall</a:t>
            </a:r>
          </a:p>
          <a:p>
            <a:pPr lvl="1" eaLnBrk="1" fontAlgn="auto" hangingPunct="1">
              <a:spcAft>
                <a:spcPts val="1200"/>
              </a:spcAft>
              <a:buFont typeface="Arial" pitchFamily="34" charset="0"/>
              <a:buChar char="–"/>
              <a:defRPr/>
            </a:pPr>
            <a:r>
              <a:rPr lang="en-US" dirty="0"/>
              <a:t>Limited number of production lines  Increase production of one product results in shortage of another</a:t>
            </a:r>
          </a:p>
          <a:p>
            <a:pPr lvl="1" eaLnBrk="1" fontAlgn="auto" hangingPunct="1">
              <a:spcAft>
                <a:spcPts val="1200"/>
              </a:spcAft>
              <a:buFont typeface="Arial" pitchFamily="34" charset="0"/>
              <a:buChar char="–"/>
              <a:defRPr/>
            </a:pPr>
            <a:r>
              <a:rPr lang="en-US" dirty="0"/>
              <a:t>Complexity of manufacturing sterile injections</a:t>
            </a:r>
          </a:p>
          <a:p>
            <a:pPr lvl="1" eaLnBrk="1" fontAlgn="auto" hangingPunct="1">
              <a:spcAft>
                <a:spcPts val="1200"/>
              </a:spcAft>
              <a:buFont typeface="Arial" pitchFamily="34" charset="0"/>
              <a:buChar char="–"/>
              <a:defRPr/>
            </a:pPr>
            <a:r>
              <a:rPr lang="en-US" dirty="0"/>
              <a:t>Loss of experienced personal due to business decisions</a:t>
            </a:r>
          </a:p>
          <a:p>
            <a:pPr lvl="1" eaLnBrk="1" fontAlgn="auto" hangingPunct="1">
              <a:spcAft>
                <a:spcPts val="1200"/>
              </a:spcAft>
              <a:buFont typeface="Arial" pitchFamily="34" charset="0"/>
              <a:buChar char="–"/>
              <a:defRPr/>
            </a:pPr>
            <a:r>
              <a:rPr lang="en-US" dirty="0"/>
              <a:t>Change in product formulation</a:t>
            </a:r>
          </a:p>
          <a:p>
            <a:pPr eaLnBrk="1" fontAlgn="auto" hangingPunct="1">
              <a:spcAft>
                <a:spcPts val="0"/>
              </a:spcAft>
              <a:buFont typeface="Arial" pitchFamily="34" charset="0"/>
              <a:buChar char="•"/>
              <a:defRPr/>
            </a:pP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z="4000" smtClean="0">
                <a:ea typeface="Calibri" pitchFamily="34" charset="0"/>
                <a:cs typeface="Calibri" pitchFamily="34" charset="0"/>
              </a:rPr>
              <a:t>Distribution Factors</a:t>
            </a:r>
          </a:p>
        </p:txBody>
      </p:sp>
      <p:sp>
        <p:nvSpPr>
          <p:cNvPr id="63491" name="Content Placeholder 2"/>
          <p:cNvSpPr>
            <a:spLocks noGrp="1"/>
          </p:cNvSpPr>
          <p:nvPr>
            <p:ph idx="1"/>
          </p:nvPr>
        </p:nvSpPr>
        <p:spPr/>
        <p:txBody>
          <a:bodyPr/>
          <a:lstStyle/>
          <a:p>
            <a:pPr eaLnBrk="1" hangingPunct="1">
              <a:spcAft>
                <a:spcPts val="1200"/>
              </a:spcAft>
            </a:pPr>
            <a:r>
              <a:rPr lang="en-US" sz="2800" smtClean="0">
                <a:ea typeface="Calibri" pitchFamily="34" charset="0"/>
                <a:cs typeface="Calibri" pitchFamily="34" charset="0"/>
              </a:rPr>
              <a:t>Inventory practices by healthcare facilities and supply chain entities</a:t>
            </a:r>
          </a:p>
          <a:p>
            <a:pPr eaLnBrk="1" hangingPunct="1">
              <a:spcAft>
                <a:spcPts val="1200"/>
              </a:spcAft>
            </a:pPr>
            <a:r>
              <a:rPr lang="en-US" sz="2800" smtClean="0">
                <a:ea typeface="Calibri" pitchFamily="34" charset="0"/>
                <a:cs typeface="Calibri" pitchFamily="34" charset="0"/>
              </a:rPr>
              <a:t>Little or no inventory cushion to address short-term shortages or excess inventory due to distribution systems</a:t>
            </a:r>
          </a:p>
          <a:p>
            <a:pPr eaLnBrk="1" hangingPunct="1">
              <a:spcAft>
                <a:spcPts val="1200"/>
              </a:spcAft>
            </a:pPr>
            <a:r>
              <a:rPr lang="en-US" sz="2800" smtClean="0">
                <a:ea typeface="Calibri" pitchFamily="34" charset="0"/>
                <a:cs typeface="Calibri" pitchFamily="34" charset="0"/>
              </a:rPr>
              <a:t>Variability in inventory procurement capabilities between small and large healthcare facilities</a:t>
            </a:r>
          </a:p>
          <a:p>
            <a:pPr eaLnBrk="1" hangingPunct="1">
              <a:spcAft>
                <a:spcPts val="1200"/>
              </a:spcAft>
            </a:pPr>
            <a:r>
              <a:rPr lang="en-US" sz="2800" smtClean="0">
                <a:ea typeface="Calibri" pitchFamily="34" charset="0"/>
                <a:cs typeface="Calibri" pitchFamily="34" charset="0"/>
              </a:rPr>
              <a:t>Grey market</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r>
              <a:rPr lang="en-US" smtClean="0"/>
              <a:t>Manufacturing Problems</a:t>
            </a:r>
          </a:p>
        </p:txBody>
      </p:sp>
      <p:sp>
        <p:nvSpPr>
          <p:cNvPr id="167938" name="Rectangle 3"/>
          <p:cNvSpPr>
            <a:spLocks noGrp="1" noChangeArrowheads="1"/>
          </p:cNvSpPr>
          <p:nvPr>
            <p:ph type="body" idx="1"/>
          </p:nvPr>
        </p:nvSpPr>
        <p:spPr/>
        <p:txBody>
          <a:bodyPr/>
          <a:lstStyle/>
          <a:p>
            <a:r>
              <a:rPr lang="en-US" dirty="0" smtClean="0"/>
              <a:t>Sources</a:t>
            </a:r>
          </a:p>
          <a:p>
            <a:pPr lvl="1"/>
            <a:r>
              <a:rPr lang="en-US" dirty="0" smtClean="0"/>
              <a:t>Sole source raw materials</a:t>
            </a:r>
          </a:p>
          <a:p>
            <a:pPr lvl="1"/>
            <a:r>
              <a:rPr lang="en-US" dirty="0" smtClean="0"/>
              <a:t>Time to establish new source</a:t>
            </a:r>
          </a:p>
          <a:p>
            <a:r>
              <a:rPr lang="en-US" dirty="0" smtClean="0"/>
              <a:t>Capacity</a:t>
            </a:r>
          </a:p>
          <a:p>
            <a:pPr lvl="1"/>
            <a:r>
              <a:rPr lang="en-US" dirty="0" smtClean="0"/>
              <a:t>Few manufacturers of sterile injections</a:t>
            </a:r>
          </a:p>
          <a:p>
            <a:pPr lvl="1"/>
            <a:r>
              <a:rPr lang="en-US" dirty="0" smtClean="0"/>
              <a:t>Same production lines for multiple items</a:t>
            </a:r>
          </a:p>
          <a:p>
            <a:pPr lvl="1"/>
            <a:r>
              <a:rPr lang="en-US" dirty="0" smtClean="0"/>
              <a:t>Limited </a:t>
            </a:r>
            <a:r>
              <a:rPr lang="en-US" dirty="0" err="1" smtClean="0"/>
              <a:t>lyophilization</a:t>
            </a:r>
            <a:r>
              <a:rPr lang="en-US" dirty="0" smtClean="0"/>
              <a:t> capacity</a:t>
            </a:r>
          </a:p>
        </p:txBody>
      </p:sp>
      <p:sp>
        <p:nvSpPr>
          <p:cNvPr id="167939" name="Text Box 4"/>
          <p:cNvSpPr txBox="1">
            <a:spLocks noChangeArrowheads="1"/>
          </p:cNvSpPr>
          <p:nvPr/>
        </p:nvSpPr>
        <p:spPr bwMode="auto">
          <a:xfrm>
            <a:off x="304800" y="5291137"/>
            <a:ext cx="8001000" cy="754053"/>
          </a:xfrm>
          <a:prstGeom prst="rect">
            <a:avLst/>
          </a:prstGeom>
          <a:noFill/>
          <a:ln w="9525">
            <a:noFill/>
            <a:miter lim="800000"/>
            <a:headEnd/>
            <a:tailEnd/>
          </a:ln>
        </p:spPr>
        <p:txBody>
          <a:bodyPr>
            <a:spAutoFit/>
          </a:bodyPr>
          <a:lstStyle/>
          <a:p>
            <a:pPr algn="r">
              <a:spcBef>
                <a:spcPct val="50000"/>
              </a:spcBef>
            </a:pPr>
            <a:r>
              <a:rPr lang="en-US" sz="1600" dirty="0"/>
              <a:t>Provisional observations on drug product shortages: effects, causes, and potential solutions. </a:t>
            </a:r>
          </a:p>
          <a:p>
            <a:pPr algn="r">
              <a:spcBef>
                <a:spcPct val="50000"/>
              </a:spcBef>
            </a:pPr>
            <a:endParaRPr lang="en-US" dirty="0">
              <a:solidFill>
                <a:srgbClr val="FFFF00"/>
              </a:solidFill>
            </a:endParaRPr>
          </a:p>
        </p:txBody>
      </p:sp>
    </p:spTree>
    <p:extLst>
      <p:ext uri="{BB962C8B-B14F-4D97-AF65-F5344CB8AC3E}">
        <p14:creationId xmlns:p14="http://schemas.microsoft.com/office/powerpoint/2010/main" val="3766679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Fragile Supply Chain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Manufacturing plant closes April 2010.</a:t>
            </a:r>
          </a:p>
          <a:p>
            <a:pPr marL="0" indent="0">
              <a:buNone/>
            </a:pPr>
            <a:endParaRPr lang="en-US" dirty="0" smtClean="0"/>
          </a:p>
          <a:p>
            <a:r>
              <a:rPr lang="en-US" dirty="0" smtClean="0"/>
              <a:t>Impacts 49 drugs – 18 are chemotherapy.</a:t>
            </a:r>
          </a:p>
          <a:p>
            <a:pPr marL="0" indent="0">
              <a:buNone/>
            </a:pPr>
            <a:endParaRPr lang="en-US" dirty="0" smtClean="0"/>
          </a:p>
          <a:p>
            <a:r>
              <a:rPr lang="en-US" dirty="0" smtClean="0"/>
              <a:t>Problems occurred at the same time at other facilities.</a:t>
            </a:r>
          </a:p>
          <a:p>
            <a:pPr marL="0" indent="0">
              <a:buNone/>
            </a:pPr>
            <a:r>
              <a:rPr lang="en-US" dirty="0" smtClean="0"/>
              <a:t> </a:t>
            </a:r>
          </a:p>
          <a:p>
            <a:r>
              <a:rPr lang="en-US" dirty="0" smtClean="0"/>
              <a:t>Manufacturing resumed spring of 2011, but still not up to prior capacity for some agents.</a:t>
            </a:r>
          </a:p>
          <a:p>
            <a:endParaRPr lang="en-US" dirty="0"/>
          </a:p>
        </p:txBody>
      </p:sp>
    </p:spTree>
    <p:extLst>
      <p:ext uri="{BB962C8B-B14F-4D97-AF65-F5344CB8AC3E}">
        <p14:creationId xmlns:p14="http://schemas.microsoft.com/office/powerpoint/2010/main" val="29173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r>
              <a:rPr lang="en-US" dirty="0" smtClean="0"/>
              <a:t>Raw Material Issues</a:t>
            </a:r>
          </a:p>
        </p:txBody>
      </p:sp>
      <p:sp>
        <p:nvSpPr>
          <p:cNvPr id="163842" name="Rectangle 3"/>
          <p:cNvSpPr>
            <a:spLocks noGrp="1" noChangeArrowheads="1"/>
          </p:cNvSpPr>
          <p:nvPr>
            <p:ph type="body" idx="1"/>
          </p:nvPr>
        </p:nvSpPr>
        <p:spPr/>
        <p:txBody>
          <a:bodyPr/>
          <a:lstStyle/>
          <a:p>
            <a:r>
              <a:rPr lang="en-US" dirty="0" smtClean="0"/>
              <a:t>Raw material availability</a:t>
            </a:r>
          </a:p>
          <a:p>
            <a:pPr lvl="1"/>
            <a:r>
              <a:rPr lang="en-US" dirty="0" smtClean="0"/>
              <a:t>20 years ago – 90% from US and Europe</a:t>
            </a:r>
          </a:p>
          <a:p>
            <a:pPr lvl="1"/>
            <a:r>
              <a:rPr lang="en-US" dirty="0" smtClean="0"/>
              <a:t>Currently, 75 – 80% from China and India</a:t>
            </a:r>
          </a:p>
          <a:p>
            <a:pPr marL="457200" lvl="1" indent="0">
              <a:buNone/>
            </a:pPr>
            <a:endParaRPr lang="en-US" dirty="0" smtClean="0"/>
          </a:p>
          <a:p>
            <a:r>
              <a:rPr lang="en-US" dirty="0" smtClean="0"/>
              <a:t>Some materials are no longer accessible or only available as single source products</a:t>
            </a:r>
            <a:endParaRPr lang="en-US" sz="2800" dirty="0" smtClean="0"/>
          </a:p>
        </p:txBody>
      </p:sp>
      <p:sp>
        <p:nvSpPr>
          <p:cNvPr id="163843" name="Text Box 4"/>
          <p:cNvSpPr txBox="1">
            <a:spLocks noChangeArrowheads="1"/>
          </p:cNvSpPr>
          <p:nvPr/>
        </p:nvSpPr>
        <p:spPr bwMode="auto">
          <a:xfrm>
            <a:off x="19455" y="5029200"/>
            <a:ext cx="8001000" cy="1323975"/>
          </a:xfrm>
          <a:prstGeom prst="rect">
            <a:avLst/>
          </a:prstGeom>
          <a:noFill/>
          <a:ln w="9525">
            <a:noFill/>
            <a:miter lim="800000"/>
            <a:headEnd/>
            <a:tailEnd/>
          </a:ln>
        </p:spPr>
        <p:txBody>
          <a:bodyPr>
            <a:spAutoFit/>
          </a:bodyPr>
          <a:lstStyle/>
          <a:p>
            <a:pPr>
              <a:spcBef>
                <a:spcPct val="50000"/>
              </a:spcBef>
            </a:pPr>
            <a:r>
              <a:rPr lang="en-US" sz="1600" dirty="0"/>
              <a:t>Schweitzer SO. </a:t>
            </a:r>
            <a:r>
              <a:rPr lang="en-US" sz="1600" i="1" dirty="0"/>
              <a:t>N </a:t>
            </a:r>
            <a:r>
              <a:rPr lang="en-US" sz="1600" i="1" dirty="0" err="1"/>
              <a:t>Engl</a:t>
            </a:r>
            <a:r>
              <a:rPr lang="en-US" sz="1600" i="1" dirty="0"/>
              <a:t> J Med.</a:t>
            </a:r>
            <a:r>
              <a:rPr lang="en-US" sz="1600" dirty="0"/>
              <a:t> 2008;358:1773-1777</a:t>
            </a:r>
          </a:p>
          <a:p>
            <a:pPr>
              <a:spcBef>
                <a:spcPct val="50000"/>
              </a:spcBef>
            </a:pPr>
            <a:r>
              <a:rPr lang="en-US" sz="1600" dirty="0"/>
              <a:t>Provisional observations on drug product shortages: effects, causes, and potential solutions. </a:t>
            </a:r>
            <a:r>
              <a:rPr lang="en-US" sz="1600" i="1" dirty="0"/>
              <a:t>AJHP</a:t>
            </a:r>
            <a:r>
              <a:rPr lang="en-US" sz="1600" dirty="0"/>
              <a:t>. 2002;59:2173-2182</a:t>
            </a:r>
          </a:p>
          <a:p>
            <a:pPr>
              <a:spcBef>
                <a:spcPct val="50000"/>
              </a:spcBef>
            </a:pPr>
            <a:r>
              <a:rPr lang="en-US" sz="1600" dirty="0"/>
              <a:t>Fox ER, Tyler LS. </a:t>
            </a:r>
            <a:r>
              <a:rPr lang="en-US" sz="1600" i="1" dirty="0"/>
              <a:t>AJHP.</a:t>
            </a:r>
            <a:r>
              <a:rPr lang="en-US" sz="1600" dirty="0"/>
              <a:t> 2009;66:798-800</a:t>
            </a:r>
          </a:p>
        </p:txBody>
      </p:sp>
    </p:spTree>
    <p:extLst>
      <p:ext uri="{BB962C8B-B14F-4D97-AF65-F5344CB8AC3E}">
        <p14:creationId xmlns:p14="http://schemas.microsoft.com/office/powerpoint/2010/main" val="1617170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smtClean="0"/>
              <a:t>Multifactorial Reasons</a:t>
            </a:r>
          </a:p>
        </p:txBody>
      </p:sp>
      <p:sp>
        <p:nvSpPr>
          <p:cNvPr id="185346" name="Rectangle 3"/>
          <p:cNvSpPr>
            <a:spLocks noGrp="1" noChangeArrowheads="1"/>
          </p:cNvSpPr>
          <p:nvPr>
            <p:ph type="body" idx="1"/>
          </p:nvPr>
        </p:nvSpPr>
        <p:spPr/>
        <p:txBody>
          <a:bodyPr>
            <a:normAutofit fontScale="92500" lnSpcReduction="20000"/>
          </a:bodyPr>
          <a:lstStyle/>
          <a:p>
            <a:r>
              <a:rPr lang="en-US" dirty="0" smtClean="0"/>
              <a:t>Multiple reasons can play a role in any particular shortage</a:t>
            </a:r>
          </a:p>
          <a:p>
            <a:pPr marL="0" indent="0">
              <a:buNone/>
            </a:pPr>
            <a:endParaRPr lang="en-US" dirty="0" smtClean="0"/>
          </a:p>
          <a:p>
            <a:pPr lvl="1"/>
            <a:r>
              <a:rPr lang="en-US" dirty="0" smtClean="0"/>
              <a:t>A product may be recalled due to concern for microbial contamination or  particulate matter in the vials (propofol)</a:t>
            </a:r>
          </a:p>
          <a:p>
            <a:pPr lvl="2"/>
            <a:r>
              <a:rPr lang="en-US" dirty="0" smtClean="0"/>
              <a:t>3 manufacturers of propofol, 2 had recalls, and the 3</a:t>
            </a:r>
            <a:r>
              <a:rPr lang="en-US" baseline="30000" dirty="0" smtClean="0"/>
              <a:t>rd</a:t>
            </a:r>
            <a:r>
              <a:rPr lang="en-US" dirty="0" smtClean="0"/>
              <a:t> could not keep up with demand—U.S. imported product from Europe.</a:t>
            </a:r>
          </a:p>
          <a:p>
            <a:pPr lvl="2"/>
            <a:endParaRPr lang="en-US" dirty="0" smtClean="0"/>
          </a:p>
          <a:p>
            <a:pPr lvl="1"/>
            <a:r>
              <a:rPr lang="en-US" dirty="0" smtClean="0"/>
              <a:t>A product may be recalled and the manufacturer may have difficulty accessing raw materials (lipid emulsion)</a:t>
            </a:r>
          </a:p>
          <a:p>
            <a:pPr lvl="1"/>
            <a:endParaRPr lang="en-US" dirty="0" smtClean="0"/>
          </a:p>
        </p:txBody>
      </p:sp>
    </p:spTree>
    <p:extLst>
      <p:ext uri="{BB962C8B-B14F-4D97-AF65-F5344CB8AC3E}">
        <p14:creationId xmlns:p14="http://schemas.microsoft.com/office/powerpoint/2010/main" val="4015118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Imports</a:t>
            </a:r>
            <a:br>
              <a:rPr lang="en-US" dirty="0" smtClean="0"/>
            </a:br>
            <a:endParaRPr lang="en-US" dirty="0"/>
          </a:p>
        </p:txBody>
      </p:sp>
      <p:sp>
        <p:nvSpPr>
          <p:cNvPr id="3" name="Content Placeholder 2"/>
          <p:cNvSpPr>
            <a:spLocks noGrp="1"/>
          </p:cNvSpPr>
          <p:nvPr>
            <p:ph idx="1"/>
          </p:nvPr>
        </p:nvSpPr>
        <p:spPr>
          <a:xfrm>
            <a:off x="685800" y="1524000"/>
            <a:ext cx="8077200" cy="4191000"/>
          </a:xfrm>
        </p:spPr>
        <p:txBody>
          <a:bodyPr>
            <a:normAutofit fontScale="92500" lnSpcReduction="10000"/>
          </a:bodyPr>
          <a:lstStyle/>
          <a:p>
            <a:r>
              <a:rPr lang="en-US" dirty="0" smtClean="0"/>
              <a:t>12 different agents 2010-2013 </a:t>
            </a:r>
          </a:p>
          <a:p>
            <a:pPr lvl="1"/>
            <a:r>
              <a:rPr lang="en-US" sz="2000" dirty="0" smtClean="0"/>
              <a:t>propofol, foscarnet, </a:t>
            </a:r>
            <a:r>
              <a:rPr lang="en-US" sz="2000" dirty="0" err="1" smtClean="0"/>
              <a:t>ethiodol</a:t>
            </a:r>
            <a:r>
              <a:rPr lang="en-US" sz="2000" dirty="0" smtClean="0"/>
              <a:t>, thiotepa, norepinephrine, capecitabine, leucovorin, levoleucovorin, methotrexate, doxorubicin liposomal, phentolamine, sodium bicarbonate</a:t>
            </a:r>
          </a:p>
          <a:p>
            <a:pPr marL="457200" lvl="1" indent="0">
              <a:buNone/>
            </a:pPr>
            <a:r>
              <a:rPr lang="en-US" sz="2000" dirty="0" smtClean="0"/>
              <a:t> </a:t>
            </a:r>
          </a:p>
          <a:p>
            <a:r>
              <a:rPr lang="en-US" dirty="0" smtClean="0"/>
              <a:t>Limited by quantity available to share with US market</a:t>
            </a:r>
          </a:p>
          <a:p>
            <a:endParaRPr lang="en-US" dirty="0"/>
          </a:p>
          <a:p>
            <a:r>
              <a:rPr lang="en-US" dirty="0" smtClean="0"/>
              <a:t>Importation is not a viable long-term solution for U.S. market</a:t>
            </a:r>
          </a:p>
        </p:txBody>
      </p:sp>
    </p:spTree>
    <p:extLst>
      <p:ext uri="{BB962C8B-B14F-4D97-AF65-F5344CB8AC3E}">
        <p14:creationId xmlns:p14="http://schemas.microsoft.com/office/powerpoint/2010/main" val="39518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lnSpc>
                <a:spcPct val="80000"/>
              </a:lnSpc>
            </a:pPr>
            <a:r>
              <a:rPr lang="en-US" sz="3600" dirty="0">
                <a:solidFill>
                  <a:srgbClr val="2689B7"/>
                </a:solidFill>
                <a:latin typeface="Arial"/>
                <a:cs typeface="Arial"/>
              </a:rPr>
              <a:t>FDA’s Role</a:t>
            </a:r>
          </a:p>
        </p:txBody>
      </p:sp>
      <p:sp>
        <p:nvSpPr>
          <p:cNvPr id="5" name="Content Placeholder 4"/>
          <p:cNvSpPr>
            <a:spLocks noGrp="1"/>
          </p:cNvSpPr>
          <p:nvPr>
            <p:ph sz="half" idx="1"/>
          </p:nvPr>
        </p:nvSpPr>
        <p:spPr>
          <a:xfrm>
            <a:off x="1900901" y="1310489"/>
            <a:ext cx="3590779" cy="4191000"/>
          </a:xfrm>
        </p:spPr>
        <p:txBody>
          <a:bodyPr/>
          <a:lstStyle/>
          <a:p>
            <a:r>
              <a:rPr lang="en-US" dirty="0" smtClean="0"/>
              <a:t>FDA CAN require:</a:t>
            </a:r>
          </a:p>
          <a:p>
            <a:pPr marL="457200" lvl="1" indent="0">
              <a:buNone/>
            </a:pPr>
            <a:r>
              <a:rPr lang="en-US" b="1" dirty="0" smtClean="0"/>
              <a:t>Notification</a:t>
            </a:r>
          </a:p>
          <a:p>
            <a:pPr lvl="1"/>
            <a:r>
              <a:rPr lang="en-US" dirty="0" smtClean="0"/>
              <a:t>FDASIA (Supply disruptions, discontinuations)</a:t>
            </a:r>
          </a:p>
          <a:p>
            <a:pPr lvl="1"/>
            <a:r>
              <a:rPr lang="en-US" dirty="0" smtClean="0"/>
              <a:t>Manufacturing changes</a:t>
            </a:r>
          </a:p>
          <a:p>
            <a:pPr lvl="1"/>
            <a:r>
              <a:rPr lang="en-US" dirty="0" smtClean="0"/>
              <a:t>No penalties</a:t>
            </a:r>
            <a:endParaRPr lang="en-US" dirty="0"/>
          </a:p>
        </p:txBody>
      </p:sp>
      <p:sp>
        <p:nvSpPr>
          <p:cNvPr id="6" name="Content Placeholder 5"/>
          <p:cNvSpPr>
            <a:spLocks noGrp="1"/>
          </p:cNvSpPr>
          <p:nvPr>
            <p:ph sz="half" idx="2"/>
          </p:nvPr>
        </p:nvSpPr>
        <p:spPr>
          <a:xfrm>
            <a:off x="5305332" y="1305962"/>
            <a:ext cx="3730026" cy="4191000"/>
          </a:xfrm>
        </p:spPr>
        <p:txBody>
          <a:bodyPr/>
          <a:lstStyle/>
          <a:p>
            <a:r>
              <a:rPr lang="en-US" dirty="0" smtClean="0"/>
              <a:t>FDA CANNOT require manufacturers to:</a:t>
            </a:r>
          </a:p>
          <a:p>
            <a:pPr lvl="1"/>
            <a:r>
              <a:rPr lang="en-US" dirty="0" smtClean="0"/>
              <a:t>Make a drug</a:t>
            </a:r>
          </a:p>
          <a:p>
            <a:pPr lvl="1"/>
            <a:r>
              <a:rPr lang="en-US" dirty="0" smtClean="0"/>
              <a:t>Make more</a:t>
            </a:r>
          </a:p>
          <a:p>
            <a:pPr lvl="1"/>
            <a:r>
              <a:rPr lang="en-US" dirty="0" smtClean="0"/>
              <a:t>Distribute in a particular way </a:t>
            </a:r>
          </a:p>
          <a:p>
            <a:r>
              <a:rPr lang="en-US" dirty="0"/>
              <a:t>FDA CANNOT </a:t>
            </a:r>
            <a:r>
              <a:rPr lang="en-US" dirty="0" smtClean="0"/>
              <a:t>fix a manufacturing problem</a:t>
            </a:r>
            <a:endParaRPr lang="en-US" dirty="0"/>
          </a:p>
        </p:txBody>
      </p:sp>
      <p:sp>
        <p:nvSpPr>
          <p:cNvPr id="8" name="TextBox 7"/>
          <p:cNvSpPr txBox="1"/>
          <p:nvPr/>
        </p:nvSpPr>
        <p:spPr>
          <a:xfrm>
            <a:off x="1900900" y="5377758"/>
            <a:ext cx="6931743" cy="954107"/>
          </a:xfrm>
          <a:prstGeom prst="rect">
            <a:avLst/>
          </a:prstGeom>
          <a:noFill/>
        </p:spPr>
        <p:txBody>
          <a:bodyPr wrap="square" rtlCol="0">
            <a:spAutoFit/>
          </a:bodyPr>
          <a:lstStyle/>
          <a:p>
            <a:r>
              <a:rPr lang="en-US" sz="2800" b="1" dirty="0" smtClean="0"/>
              <a:t>Patient care is top concern</a:t>
            </a:r>
          </a:p>
          <a:p>
            <a:r>
              <a:rPr lang="en-US" sz="2800" b="1" dirty="0" smtClean="0"/>
              <a:t>FDA works to prevent and mitigate shortages</a:t>
            </a:r>
            <a:endParaRPr lang="en-US" sz="2800" b="1" dirty="0"/>
          </a:p>
        </p:txBody>
      </p:sp>
    </p:spTree>
    <p:extLst>
      <p:ext uri="{BB962C8B-B14F-4D97-AF65-F5344CB8AC3E}">
        <p14:creationId xmlns:p14="http://schemas.microsoft.com/office/powerpoint/2010/main" val="2797343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normAutofit fontScale="90000"/>
          </a:bodyPr>
          <a:lstStyle/>
          <a:p>
            <a:r>
              <a:rPr lang="en-US" dirty="0" smtClean="0"/>
              <a:t>U.S. Food and Drug Administration (FDA)</a:t>
            </a:r>
          </a:p>
        </p:txBody>
      </p:sp>
      <p:sp>
        <p:nvSpPr>
          <p:cNvPr id="177154" name="Rectangle 3"/>
          <p:cNvSpPr>
            <a:spLocks noGrp="1" noChangeArrowheads="1"/>
          </p:cNvSpPr>
          <p:nvPr>
            <p:ph type="body" idx="1"/>
          </p:nvPr>
        </p:nvSpPr>
        <p:spPr>
          <a:xfrm>
            <a:off x="152400" y="1842277"/>
            <a:ext cx="7924800" cy="4171950"/>
          </a:xfrm>
        </p:spPr>
        <p:txBody>
          <a:bodyPr/>
          <a:lstStyle/>
          <a:p>
            <a:r>
              <a:rPr lang="en-US" dirty="0" smtClean="0"/>
              <a:t>Policy is to “prevent or alleviate shortages of medically necessary products”</a:t>
            </a:r>
          </a:p>
          <a:p>
            <a:pPr marL="0" indent="0">
              <a:buNone/>
            </a:pPr>
            <a:endParaRPr lang="en-US" dirty="0" smtClean="0"/>
          </a:p>
          <a:p>
            <a:r>
              <a:rPr lang="en-US" dirty="0" smtClean="0"/>
              <a:t>Shortages of “medically necessary” drugs are listed on FDA’s website</a:t>
            </a:r>
          </a:p>
        </p:txBody>
      </p:sp>
      <p:sp>
        <p:nvSpPr>
          <p:cNvPr id="177155" name="Rectangle 5"/>
          <p:cNvSpPr>
            <a:spLocks noChangeArrowheads="1"/>
          </p:cNvSpPr>
          <p:nvPr/>
        </p:nvSpPr>
        <p:spPr bwMode="auto">
          <a:xfrm>
            <a:off x="762000" y="5664740"/>
            <a:ext cx="7086600" cy="338138"/>
          </a:xfrm>
          <a:prstGeom prst="rect">
            <a:avLst/>
          </a:prstGeom>
          <a:noFill/>
          <a:ln w="9525">
            <a:noFill/>
            <a:miter lim="800000"/>
            <a:headEnd/>
            <a:tailEnd/>
          </a:ln>
        </p:spPr>
        <p:txBody>
          <a:bodyPr>
            <a:spAutoFit/>
          </a:bodyPr>
          <a:lstStyle/>
          <a:p>
            <a:pPr algn="r"/>
            <a:r>
              <a:rPr lang="en-US" sz="1600" dirty="0"/>
              <a:t>Jensen V, </a:t>
            </a:r>
            <a:r>
              <a:rPr lang="en-US" sz="1600" dirty="0" err="1"/>
              <a:t>Kimzey</a:t>
            </a:r>
            <a:r>
              <a:rPr lang="en-US" sz="1600" dirty="0"/>
              <a:t> LM, Goldberger MJ. </a:t>
            </a:r>
            <a:r>
              <a:rPr lang="en-US" sz="1600" i="1" dirty="0"/>
              <a:t>AJHP.</a:t>
            </a:r>
            <a:r>
              <a:rPr lang="en-US" sz="1600" dirty="0"/>
              <a:t> 2002;59:1423-1425.</a:t>
            </a:r>
          </a:p>
        </p:txBody>
      </p:sp>
    </p:spTree>
    <p:extLst>
      <p:ext uri="{BB962C8B-B14F-4D97-AF65-F5344CB8AC3E}">
        <p14:creationId xmlns:p14="http://schemas.microsoft.com/office/powerpoint/2010/main" val="13775901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endParaRPr lang="en-US"/>
          </a:p>
        </p:txBody>
      </p:sp>
      <p:sp>
        <p:nvSpPr>
          <p:cNvPr id="8195" name="Content Placeholder 2"/>
          <p:cNvSpPr>
            <a:spLocks noGrp="1"/>
          </p:cNvSpPr>
          <p:nvPr>
            <p:ph sz="half" idx="1"/>
          </p:nvPr>
        </p:nvSpPr>
        <p:spPr>
          <a:xfrm>
            <a:off x="465138" y="1770063"/>
            <a:ext cx="4038600" cy="4525962"/>
          </a:xfrm>
        </p:spPr>
        <p:txBody>
          <a:bodyPr/>
          <a:lstStyle/>
          <a:p>
            <a:endParaRPr lang="en-US" smtClean="0">
              <a:latin typeface="Tahoma" pitchFamily="34" charset="0"/>
              <a:cs typeface="Tahoma" pitchFamily="34" charset="0"/>
            </a:endParaRPr>
          </a:p>
        </p:txBody>
      </p:sp>
      <p:sp>
        <p:nvSpPr>
          <p:cNvPr id="8196" name="Content Placeholder 3"/>
          <p:cNvSpPr>
            <a:spLocks noGrp="1"/>
          </p:cNvSpPr>
          <p:nvPr>
            <p:ph sz="half" idx="2"/>
          </p:nvPr>
        </p:nvSpPr>
        <p:spPr>
          <a:xfrm>
            <a:off x="4656138" y="1770063"/>
            <a:ext cx="4038600" cy="4525962"/>
          </a:xfrm>
        </p:spPr>
        <p:txBody>
          <a:bodyPr/>
          <a:lstStyle/>
          <a:p>
            <a:endParaRPr lang="en-US" smtClean="0">
              <a:latin typeface="Tahoma" pitchFamily="34" charset="0"/>
              <a:cs typeface="Tahoma" pitchFamily="34" charset="0"/>
            </a:endParaRPr>
          </a:p>
        </p:txBody>
      </p:sp>
      <p:sp>
        <p:nvSpPr>
          <p:cNvPr id="8197" name="Slide Number Placeholder 4"/>
          <p:cNvSpPr>
            <a:spLocks noGrp="1"/>
          </p:cNvSpPr>
          <p:nvPr>
            <p:ph type="sldNum" sz="quarter" idx="10"/>
          </p:nvPr>
        </p:nvSpPr>
        <p:spPr bwMode="auto">
          <a:noFill/>
          <a:ln>
            <a:miter lim="800000"/>
            <a:headEnd/>
            <a:tailEnd/>
          </a:ln>
        </p:spPr>
        <p:txBody>
          <a:bodyPr/>
          <a:lstStyle/>
          <a:p>
            <a:fld id="{001A1A10-FA76-4599-8BDE-AB5257C3326E}" type="slidenum">
              <a:rPr lang="en-US" smtClean="0">
                <a:ea typeface="MS PGothic" pitchFamily="34" charset="-128"/>
              </a:rPr>
              <a:pPr/>
              <a:t>39</a:t>
            </a:fld>
            <a:endParaRPr lang="en-US" smtClean="0">
              <a:ea typeface="MS PGothic" pitchFamily="34" charset="-128"/>
            </a:endParaRPr>
          </a:p>
        </p:txBody>
      </p:sp>
      <p:sp>
        <p:nvSpPr>
          <p:cNvPr id="6" name="Footer Placeholder 5"/>
          <p:cNvSpPr>
            <a:spLocks noGrp="1"/>
          </p:cNvSpPr>
          <p:nvPr>
            <p:ph type="ftr" sz="quarter" idx="11"/>
          </p:nvPr>
        </p:nvSpPr>
        <p:spPr/>
        <p:txBody>
          <a:bodyPr/>
          <a:lstStyle/>
          <a:p>
            <a:pPr>
              <a:defRPr/>
            </a:pPr>
            <a:r>
              <a:rPr lang="en-US" smtClean="0"/>
              <a:t>Community Oncology Alliance</a:t>
            </a:r>
            <a:endParaRPr lang="en-US"/>
          </a:p>
        </p:txBody>
      </p:sp>
      <p:pic>
        <p:nvPicPr>
          <p:cNvPr id="8199" name="Picture 2"/>
          <p:cNvPicPr>
            <a:picLocks noChangeAspect="1" noChangeArrowheads="1"/>
          </p:cNvPicPr>
          <p:nvPr/>
        </p:nvPicPr>
        <p:blipFill>
          <a:blip r:embed="rId2" cstate="print"/>
          <a:srcRect/>
          <a:stretch>
            <a:fillRect/>
          </a:stretch>
        </p:blipFill>
        <p:spPr bwMode="auto">
          <a:xfrm>
            <a:off x="271463" y="328613"/>
            <a:ext cx="8464550" cy="574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Active Shortages </a:t>
            </a:r>
            <a:br>
              <a:rPr lang="en-US" sz="3600" dirty="0" smtClean="0"/>
            </a:br>
            <a:r>
              <a:rPr lang="en-US" sz="3600" dirty="0" smtClean="0"/>
              <a:t> Top 5 Drug Classes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8018662"/>
              </p:ext>
            </p:extLst>
          </p:nvPr>
        </p:nvGraphicFramePr>
        <p:xfrm>
          <a:off x="533400" y="1600200"/>
          <a:ext cx="8077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050" y="5715000"/>
            <a:ext cx="5924550" cy="369332"/>
          </a:xfrm>
          <a:prstGeom prst="rect">
            <a:avLst/>
          </a:prstGeom>
        </p:spPr>
        <p:txBody>
          <a:bodyPr wrap="square">
            <a:spAutoFit/>
          </a:bodyPr>
          <a:lstStyle/>
          <a:p>
            <a:pPr algn="l"/>
            <a:r>
              <a:rPr lang="en-US" b="1" dirty="0"/>
              <a:t>University of Utah Drug Information Service</a:t>
            </a:r>
          </a:p>
        </p:txBody>
      </p:sp>
    </p:spTree>
    <p:extLst>
      <p:ext uri="{BB962C8B-B14F-4D97-AF65-F5344CB8AC3E}">
        <p14:creationId xmlns:p14="http://schemas.microsoft.com/office/powerpoint/2010/main" val="2267419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defRPr/>
            </a:pPr>
            <a:r>
              <a:rPr lang="en-US" sz="3200" dirty="0" smtClean="0">
                <a:latin typeface="Tahoma" pitchFamily="34" charset="0"/>
                <a:cs typeface="Tahoma" pitchFamily="34" charset="0"/>
              </a:rPr>
              <a:t>122 Drugs in short supply </a:t>
            </a:r>
          </a:p>
        </p:txBody>
      </p:sp>
      <p:sp>
        <p:nvSpPr>
          <p:cNvPr id="9219" name="Rectangle 3"/>
          <p:cNvSpPr>
            <a:spLocks noGrp="1"/>
          </p:cNvSpPr>
          <p:nvPr>
            <p:ph type="body" idx="1"/>
          </p:nvPr>
        </p:nvSpPr>
        <p:spPr/>
        <p:txBody>
          <a:bodyPr/>
          <a:lstStyle/>
          <a:p>
            <a:pPr eaLnBrk="1" hangingPunct="1"/>
            <a:r>
              <a:rPr lang="en-US" sz="2000" smtClean="0">
                <a:latin typeface="Tahoma" pitchFamily="34" charset="0"/>
                <a:cs typeface="Tahoma" pitchFamily="34" charset="0"/>
                <a:hlinkClick r:id="rId3"/>
              </a:rPr>
              <a:t>Drug Shortages</a:t>
            </a:r>
            <a:r>
              <a:rPr lang="en-US" sz="2000" smtClean="0">
                <a:latin typeface="Tahoma" pitchFamily="34" charset="0"/>
                <a:cs typeface="Tahoma" pitchFamily="34" charset="0"/>
              </a:rPr>
              <a:t> </a:t>
            </a:r>
          </a:p>
          <a:p>
            <a:pPr eaLnBrk="1" hangingPunct="1"/>
            <a:r>
              <a:rPr lang="en-US" sz="2000" smtClean="0">
                <a:latin typeface="Tahoma" pitchFamily="34" charset="0"/>
                <a:cs typeface="Tahoma" pitchFamily="34" charset="0"/>
                <a:hlinkClick r:id="rId4"/>
              </a:rPr>
              <a:t>Current Drug Shortages Index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5"/>
              </a:rPr>
              <a:t>Current Drug Shortages A - D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6"/>
              </a:rPr>
              <a:t>Current Drug Shortages E - K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7"/>
              </a:rPr>
              <a:t>Current Drug Shortages L - N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8"/>
              </a:rPr>
              <a:t>Current Drug Shortages O - R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9"/>
              </a:rPr>
              <a:t>Current Drug Shortages S - Z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10"/>
              </a:rPr>
              <a:t>Resolved Drug Shortages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11"/>
              </a:rPr>
              <a:t>Drugs to be Discontinued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12"/>
              </a:rPr>
              <a:t>How to Report a Shortage or Supply Issue </a:t>
            </a:r>
            <a:endParaRPr lang="en-US" sz="2000" smtClean="0">
              <a:latin typeface="Tahoma" pitchFamily="34" charset="0"/>
              <a:cs typeface="Tahoma" pitchFamily="34" charset="0"/>
            </a:endParaRPr>
          </a:p>
          <a:p>
            <a:pPr eaLnBrk="1" hangingPunct="1"/>
            <a:r>
              <a:rPr lang="en-US" sz="2000" smtClean="0">
                <a:latin typeface="Tahoma" pitchFamily="34" charset="0"/>
                <a:cs typeface="Tahoma" pitchFamily="34" charset="0"/>
                <a:hlinkClick r:id="rId13"/>
              </a:rPr>
              <a:t>Frequently Asked Questions About Drug Shortages</a:t>
            </a:r>
          </a:p>
          <a:p>
            <a:pPr eaLnBrk="1" hangingPunct="1"/>
            <a:endParaRPr lang="en-US" sz="200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defRPr/>
            </a:pPr>
            <a:endParaRPr lang="en-US" smtClean="0">
              <a:latin typeface="Tahoma" pitchFamily="34" charset="0"/>
              <a:cs typeface="Tahoma" pitchFamily="34" charset="0"/>
            </a:endParaRPr>
          </a:p>
        </p:txBody>
      </p:sp>
      <p:sp>
        <p:nvSpPr>
          <p:cNvPr id="10243" name="Rectangle 3"/>
          <p:cNvSpPr>
            <a:spLocks noGrp="1"/>
          </p:cNvSpPr>
          <p:nvPr>
            <p:ph type="body" idx="1"/>
          </p:nvPr>
        </p:nvSpPr>
        <p:spPr/>
        <p:txBody>
          <a:bodyPr/>
          <a:lstStyle/>
          <a:p>
            <a:pPr eaLnBrk="1" hangingPunct="1">
              <a:lnSpc>
                <a:spcPct val="90000"/>
              </a:lnSpc>
            </a:pPr>
            <a:r>
              <a:rPr lang="en-US" sz="2000" smtClean="0">
                <a:latin typeface="Tahoma" pitchFamily="34" charset="0"/>
                <a:cs typeface="Tahoma" pitchFamily="34" charset="0"/>
              </a:rPr>
              <a:t> </a:t>
            </a:r>
            <a:r>
              <a:rPr lang="en-US" sz="2000" b="1" smtClean="0">
                <a:latin typeface="Tahoma" pitchFamily="34" charset="0"/>
                <a:cs typeface="Tahoma" pitchFamily="34" charset="0"/>
              </a:rPr>
              <a:t>A </a:t>
            </a:r>
            <a:endParaRPr lang="en-US" sz="2000" smtClean="0">
              <a:latin typeface="Tahoma" pitchFamily="34" charset="0"/>
              <a:cs typeface="Tahoma" pitchFamily="34" charset="0"/>
              <a:hlinkClick r:id="rId3"/>
            </a:endParaRPr>
          </a:p>
          <a:p>
            <a:pPr eaLnBrk="1" hangingPunct="1">
              <a:lnSpc>
                <a:spcPct val="90000"/>
              </a:lnSpc>
            </a:pPr>
            <a:r>
              <a:rPr lang="en-US" sz="2000" smtClean="0">
                <a:latin typeface="Tahoma" pitchFamily="34" charset="0"/>
                <a:cs typeface="Tahoma" pitchFamily="34" charset="0"/>
                <a:hlinkClick r:id="rId3"/>
              </a:rPr>
              <a:t>Acetylcysteine Inhalation Solution</a:t>
            </a:r>
            <a:r>
              <a:rPr lang="en-US" sz="2000" smtClean="0">
                <a:latin typeface="Tahoma" pitchFamily="34" charset="0"/>
                <a:cs typeface="Tahoma" pitchFamily="34" charset="0"/>
              </a:rPr>
              <a:t>1   10/15/2012</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Alfentanil Injection</a:t>
            </a:r>
            <a:r>
              <a:rPr lang="en-US" sz="2000" smtClean="0">
                <a:latin typeface="Tahoma" pitchFamily="34" charset="0"/>
                <a:cs typeface="Tahoma" pitchFamily="34" charset="0"/>
              </a:rPr>
              <a:t>2 (initial posting 1/23/2012) </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Amikacin Injection</a:t>
            </a:r>
            <a:r>
              <a:rPr lang="en-US" sz="2000" smtClean="0">
                <a:latin typeface="Tahoma" pitchFamily="34" charset="0"/>
                <a:cs typeface="Tahoma" pitchFamily="34" charset="0"/>
              </a:rPr>
              <a:t>3 </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Amino Acid Products</a:t>
            </a:r>
            <a:r>
              <a:rPr lang="en-US" sz="2000" smtClean="0">
                <a:latin typeface="Tahoma" pitchFamily="34" charset="0"/>
                <a:cs typeface="Tahoma" pitchFamily="34" charset="0"/>
              </a:rPr>
              <a:t>4 (initial posting 2/14/2012)   10/15/2012</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Ammonium Chloride Injection</a:t>
            </a:r>
            <a:r>
              <a:rPr lang="en-US" sz="2000" smtClean="0">
                <a:latin typeface="Tahoma" pitchFamily="34" charset="0"/>
                <a:cs typeface="Tahoma" pitchFamily="34" charset="0"/>
              </a:rPr>
              <a:t>5 </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Ammonul (sodium phenylacetate and sodium benzoate) Injection 10%/10%</a:t>
            </a:r>
            <a:r>
              <a:rPr lang="en-US" sz="2000" smtClean="0">
                <a:latin typeface="Tahoma" pitchFamily="34" charset="0"/>
                <a:cs typeface="Tahoma" pitchFamily="34" charset="0"/>
              </a:rPr>
              <a:t>6 (initial posting 9/18/2008)</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Amphetamine Mixed Salts, ER Capsules</a:t>
            </a:r>
            <a:r>
              <a:rPr lang="en-US" sz="2000" smtClean="0">
                <a:latin typeface="Tahoma" pitchFamily="34" charset="0"/>
                <a:cs typeface="Tahoma" pitchFamily="34" charset="0"/>
              </a:rPr>
              <a:t>7 (initial posting 10/31/2011)</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Amphetamine Mixed Salts Immediate-Release Tablets</a:t>
            </a:r>
            <a:r>
              <a:rPr lang="en-US" sz="2000" smtClean="0">
                <a:latin typeface="Tahoma" pitchFamily="34" charset="0"/>
                <a:cs typeface="Tahoma" pitchFamily="34" charset="0"/>
              </a:rPr>
              <a:t>8 (initial posting 1/12/2012) </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Aquasol A</a:t>
            </a:r>
            <a:r>
              <a:rPr lang="en-US" sz="2000" smtClean="0">
                <a:latin typeface="Tahoma" pitchFamily="34" charset="0"/>
                <a:cs typeface="Tahoma" pitchFamily="34" charset="0"/>
              </a:rPr>
              <a:t>9 </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Atracurium besylate</a:t>
            </a:r>
            <a:r>
              <a:rPr lang="en-US" sz="2000" smtClean="0">
                <a:latin typeface="Tahoma" pitchFamily="34" charset="0"/>
                <a:cs typeface="Tahoma" pitchFamily="34" charset="0"/>
              </a:rPr>
              <a:t>10 (initial posting 2/27/2012)</a:t>
            </a:r>
            <a:br>
              <a:rPr lang="en-US" sz="2000" smtClean="0">
                <a:latin typeface="Tahoma" pitchFamily="34" charset="0"/>
                <a:cs typeface="Tahoma" pitchFamily="34" charset="0"/>
              </a:rPr>
            </a:br>
            <a:r>
              <a:rPr lang="en-US" sz="2000" smtClean="0">
                <a:latin typeface="Tahoma" pitchFamily="34" charset="0"/>
                <a:cs typeface="Tahoma" pitchFamily="34" charset="0"/>
                <a:hlinkClick r:id="rId3"/>
              </a:rPr>
              <a:t>Atropine Sulfate Injection</a:t>
            </a:r>
            <a:r>
              <a:rPr lang="en-US" sz="2000" smtClean="0">
                <a:latin typeface="Tahoma" pitchFamily="34" charset="0"/>
                <a:cs typeface="Tahoma" pitchFamily="34" charset="0"/>
              </a:rPr>
              <a:t>11 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FDA Can Only Do So Much…</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809447"/>
              </p:ext>
            </p:extLst>
          </p:nvPr>
        </p:nvGraphicFramePr>
        <p:xfrm>
          <a:off x="533400" y="1600200"/>
          <a:ext cx="8077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322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FDA’s Approach</a:t>
            </a:r>
            <a:endParaRPr lang="en-US" dirty="0"/>
          </a:p>
        </p:txBody>
      </p:sp>
      <p:sp>
        <p:nvSpPr>
          <p:cNvPr id="6" name="Content Placeholder 5"/>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smtClean="0"/>
              <a:t>Prioritize based on medical necessity</a:t>
            </a:r>
          </a:p>
          <a:p>
            <a:pPr marL="342900" indent="-342900">
              <a:buFont typeface="Arial" panose="020B0604020202020204" pitchFamily="34" charset="0"/>
              <a:buChar char="•"/>
            </a:pPr>
            <a:r>
              <a:rPr lang="en-US" dirty="0" smtClean="0"/>
              <a:t>Review risks / benefits of medication</a:t>
            </a:r>
          </a:p>
          <a:p>
            <a:pPr marL="342900" indent="-342900">
              <a:buFont typeface="Arial" panose="020B0604020202020204" pitchFamily="34" charset="0"/>
              <a:buChar char="•"/>
            </a:pPr>
            <a:r>
              <a:rPr lang="en-US" dirty="0" smtClean="0"/>
              <a:t>Minimize risk to patients while maintaining availability</a:t>
            </a:r>
          </a:p>
          <a:p>
            <a:pPr marL="342900" indent="-342900">
              <a:buFont typeface="Arial" panose="020B0604020202020204" pitchFamily="34" charset="0"/>
              <a:buChar char="•"/>
            </a:pPr>
            <a:r>
              <a:rPr lang="en-US" dirty="0" smtClean="0"/>
              <a:t>Work with manufacturers to address problems</a:t>
            </a:r>
          </a:p>
          <a:p>
            <a:pPr marL="342900" indent="-342900">
              <a:buFont typeface="Arial" panose="020B0604020202020204" pitchFamily="34" charset="0"/>
              <a:buChar char="•"/>
            </a:pPr>
            <a:r>
              <a:rPr lang="en-US" dirty="0" smtClean="0"/>
              <a:t>Toolkit</a:t>
            </a:r>
          </a:p>
          <a:p>
            <a:pPr marL="1085850" lvl="1" indent="-342900">
              <a:buFont typeface="Arial" panose="020B0604020202020204" pitchFamily="34" charset="0"/>
              <a:buChar char="•"/>
            </a:pPr>
            <a:r>
              <a:rPr lang="en-US" dirty="0" smtClean="0"/>
              <a:t>Regulatory discretion</a:t>
            </a:r>
          </a:p>
          <a:p>
            <a:pPr marL="1085850" lvl="1" indent="-342900">
              <a:buFont typeface="Arial" panose="020B0604020202020204" pitchFamily="34" charset="0"/>
              <a:buChar char="•"/>
            </a:pPr>
            <a:r>
              <a:rPr lang="en-US" dirty="0" smtClean="0"/>
              <a:t>Request increased production</a:t>
            </a:r>
          </a:p>
          <a:p>
            <a:pPr marL="1085850" lvl="1" indent="-342900">
              <a:buFont typeface="Arial" panose="020B0604020202020204" pitchFamily="34" charset="0"/>
              <a:buChar char="•"/>
            </a:pPr>
            <a:r>
              <a:rPr lang="en-US" dirty="0" smtClean="0"/>
              <a:t>Expedite reviews</a:t>
            </a:r>
          </a:p>
          <a:p>
            <a:pPr marL="1085850" lvl="1" indent="-342900">
              <a:buFont typeface="Arial" panose="020B0604020202020204" pitchFamily="34" charset="0"/>
              <a:buChar char="•"/>
            </a:pPr>
            <a:r>
              <a:rPr lang="en-US" dirty="0" smtClean="0"/>
              <a:t>Temporary importation</a:t>
            </a:r>
            <a:endParaRPr lang="en-US" dirty="0"/>
          </a:p>
        </p:txBody>
      </p:sp>
    </p:spTree>
    <p:extLst>
      <p:ext uri="{BB962C8B-B14F-4D97-AF65-F5344CB8AC3E}">
        <p14:creationId xmlns:p14="http://schemas.microsoft.com/office/powerpoint/2010/main" val="2039685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How Does FDA Prevent Shortages?</a:t>
            </a:r>
            <a:endParaRPr lang="en-US" sz="3600" dirty="0"/>
          </a:p>
        </p:txBody>
      </p:sp>
      <p:sp>
        <p:nvSpPr>
          <p:cNvPr id="6" name="Content Placeholder 5"/>
          <p:cNvSpPr>
            <a:spLocks noGrp="1"/>
          </p:cNvSpPr>
          <p:nvPr>
            <p:ph idx="1"/>
          </p:nvPr>
        </p:nvSpPr>
        <p:spPr>
          <a:xfrm>
            <a:off x="457200" y="1600201"/>
            <a:ext cx="8229600" cy="3962400"/>
          </a:xfrm>
        </p:spPr>
        <p:txBody>
          <a:bodyPr>
            <a:normAutofit fontScale="92500" lnSpcReduction="20000"/>
          </a:bodyPr>
          <a:lstStyle/>
          <a:p>
            <a:r>
              <a:rPr lang="en-US" dirty="0" smtClean="0"/>
              <a:t>Regulatory discretion</a:t>
            </a:r>
          </a:p>
          <a:p>
            <a:pPr lvl="1"/>
            <a:r>
              <a:rPr lang="en-US" dirty="0" smtClean="0"/>
              <a:t>Require filters (products with particulates, glass fragments)</a:t>
            </a:r>
          </a:p>
          <a:p>
            <a:pPr lvl="1"/>
            <a:r>
              <a:rPr lang="en-US" dirty="0" smtClean="0"/>
              <a:t>Ask clinicians to double check volume (overfill)</a:t>
            </a:r>
          </a:p>
          <a:p>
            <a:pPr marL="457200" lvl="1" indent="0">
              <a:buNone/>
            </a:pPr>
            <a:endParaRPr lang="en-US" dirty="0" smtClean="0"/>
          </a:p>
          <a:p>
            <a:r>
              <a:rPr lang="en-US" dirty="0" smtClean="0"/>
              <a:t>Ask others to increase production</a:t>
            </a:r>
          </a:p>
          <a:p>
            <a:pPr marL="0" indent="0">
              <a:buNone/>
            </a:pPr>
            <a:endParaRPr lang="en-US" dirty="0" smtClean="0"/>
          </a:p>
          <a:p>
            <a:r>
              <a:rPr lang="en-US" dirty="0" smtClean="0"/>
              <a:t>Expedite reviews (new product, longer expiration, new raw material, new manufacturing sites</a:t>
            </a:r>
            <a:endParaRPr lang="en-US" dirty="0"/>
          </a:p>
        </p:txBody>
      </p:sp>
      <p:sp>
        <p:nvSpPr>
          <p:cNvPr id="2" name="TextBox 1"/>
          <p:cNvSpPr txBox="1"/>
          <p:nvPr/>
        </p:nvSpPr>
        <p:spPr>
          <a:xfrm>
            <a:off x="0" y="5791200"/>
            <a:ext cx="8229600" cy="861774"/>
          </a:xfrm>
          <a:prstGeom prst="rect">
            <a:avLst/>
          </a:prstGeom>
          <a:noFill/>
        </p:spPr>
        <p:txBody>
          <a:bodyPr wrap="square" rtlCol="0">
            <a:spAutoFit/>
          </a:bodyPr>
          <a:lstStyle/>
          <a:p>
            <a:pPr lvl="0" algn="l"/>
            <a:r>
              <a:rPr lang="en-US" sz="1600" dirty="0"/>
              <a:t>A Review of FDA’s Approach to Medical Product Shortages. October, 2011. </a:t>
            </a:r>
            <a:r>
              <a:rPr lang="en-US" sz="1600" u="sng" dirty="0">
                <a:hlinkClick r:id="rId2"/>
              </a:rPr>
              <a:t>http://www.fda.gov/AboutFDA/ReportsManualsForms/Reports/ucm275051.htm</a:t>
            </a:r>
            <a:endParaRPr lang="en-US" sz="1600" dirty="0"/>
          </a:p>
          <a:p>
            <a:pPr algn="l"/>
            <a:endParaRPr lang="en-US" dirty="0"/>
          </a:p>
        </p:txBody>
      </p:sp>
    </p:spTree>
    <p:extLst>
      <p:ext uri="{BB962C8B-B14F-4D97-AF65-F5344CB8AC3E}">
        <p14:creationId xmlns:p14="http://schemas.microsoft.com/office/powerpoint/2010/main" val="1690887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4832092"/>
          </a:xfrm>
          <a:prstGeom prst="rect">
            <a:avLst/>
          </a:prstGeom>
        </p:spPr>
        <p:txBody>
          <a:bodyPr wrap="square">
            <a:spAutoFit/>
          </a:bodyPr>
          <a:lstStyle/>
          <a:p>
            <a:r>
              <a:rPr lang="en-US" sz="2800" dirty="0" smtClean="0"/>
              <a:t>The FDA’s “toolbox” includes:</a:t>
            </a:r>
          </a:p>
          <a:p>
            <a:pPr lvl="0"/>
            <a:r>
              <a:rPr lang="en-US" sz="2800" dirty="0" smtClean="0"/>
              <a:t>the use of regulatory discretion that allows for the continued manufacture of a medically necessary product when minor, low risk issues are identified, or the application of additional safety controls (i.e., filters with product; extra testing at plant; 3</a:t>
            </a:r>
            <a:r>
              <a:rPr lang="en-US" sz="2800" baseline="30000" dirty="0" smtClean="0"/>
              <a:t>rd</a:t>
            </a:r>
            <a:r>
              <a:rPr lang="en-US" sz="2800" dirty="0" smtClean="0"/>
              <a:t> party oversight of production; special instructions for safe use);  </a:t>
            </a:r>
          </a:p>
          <a:p>
            <a:pPr lvl="0"/>
            <a:r>
              <a:rPr lang="en-US" sz="2800" dirty="0" smtClean="0"/>
              <a:t>requesting other manufacturers to increase production;</a:t>
            </a:r>
          </a:p>
          <a:p>
            <a:pPr lvl="0"/>
            <a:r>
              <a:rPr lang="en-US" sz="2800" dirty="0" smtClean="0"/>
              <a:t>expedited review of company proposals; and,</a:t>
            </a:r>
          </a:p>
          <a:p>
            <a:pPr lvl="0"/>
            <a:r>
              <a:rPr lang="en-US" sz="2800" dirty="0" smtClean="0"/>
              <a:t>allowance for temporary importation from unapproved sources (rarely)</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52400"/>
            <a:ext cx="8229600" cy="1143000"/>
          </a:xfrm>
        </p:spPr>
        <p:txBody>
          <a:bodyPr/>
          <a:lstStyle/>
          <a:p>
            <a:pPr eaLnBrk="1" hangingPunct="1"/>
            <a:r>
              <a:rPr lang="en-US" sz="4000" smtClean="0">
                <a:ea typeface="Calibri" pitchFamily="34" charset="0"/>
                <a:cs typeface="Calibri" pitchFamily="34" charset="0"/>
              </a:rPr>
              <a:t>Regulatory and Legislative Factors</a:t>
            </a:r>
          </a:p>
        </p:txBody>
      </p:sp>
      <p:sp>
        <p:nvSpPr>
          <p:cNvPr id="64515" name="Content Placeholder 2"/>
          <p:cNvSpPr>
            <a:spLocks noGrp="1"/>
          </p:cNvSpPr>
          <p:nvPr>
            <p:ph idx="1"/>
          </p:nvPr>
        </p:nvSpPr>
        <p:spPr>
          <a:xfrm>
            <a:off x="457200" y="1371600"/>
            <a:ext cx="8229600" cy="4525963"/>
          </a:xfrm>
        </p:spPr>
        <p:txBody>
          <a:bodyPr/>
          <a:lstStyle/>
          <a:p>
            <a:pPr eaLnBrk="1" hangingPunct="1">
              <a:spcAft>
                <a:spcPts val="600"/>
              </a:spcAft>
            </a:pPr>
            <a:r>
              <a:rPr lang="en-US" sz="2800" smtClean="0">
                <a:ea typeface="Calibri" pitchFamily="34" charset="0"/>
                <a:cs typeface="Calibri" pitchFamily="34" charset="0"/>
              </a:rPr>
              <a:t>Limited FDA resources for timely inspection of manufacturing sites and review of NDA/ANDA</a:t>
            </a:r>
          </a:p>
          <a:p>
            <a:pPr eaLnBrk="1" hangingPunct="1">
              <a:spcAft>
                <a:spcPts val="600"/>
              </a:spcAft>
            </a:pPr>
            <a:r>
              <a:rPr lang="en-US" sz="2800" smtClean="0">
                <a:ea typeface="Calibri" pitchFamily="34" charset="0"/>
                <a:cs typeface="Calibri" pitchFamily="34" charset="0"/>
              </a:rPr>
              <a:t>Lack of FDA authority to:</a:t>
            </a:r>
          </a:p>
          <a:p>
            <a:pPr lvl="1" eaLnBrk="1" hangingPunct="1">
              <a:spcAft>
                <a:spcPts val="600"/>
              </a:spcAft>
            </a:pPr>
            <a:r>
              <a:rPr lang="en-US" smtClean="0">
                <a:ea typeface="Calibri" pitchFamily="34" charset="0"/>
                <a:cs typeface="Calibri" pitchFamily="34" charset="0"/>
              </a:rPr>
              <a:t> </a:t>
            </a:r>
            <a:r>
              <a:rPr lang="en-US" sz="2600" smtClean="0">
                <a:ea typeface="Calibri" pitchFamily="34" charset="0"/>
                <a:cs typeface="Calibri" pitchFamily="34" charset="0"/>
              </a:rPr>
              <a:t>Require notification from manufacturers of anticipated market withdrawal</a:t>
            </a:r>
          </a:p>
          <a:p>
            <a:pPr lvl="1" eaLnBrk="1" hangingPunct="1">
              <a:spcAft>
                <a:spcPts val="600"/>
              </a:spcAft>
            </a:pPr>
            <a:r>
              <a:rPr lang="en-US" sz="2600" smtClean="0">
                <a:ea typeface="Calibri" pitchFamily="34" charset="0"/>
                <a:cs typeface="Calibri" pitchFamily="34" charset="0"/>
              </a:rPr>
              <a:t> Enforce notification requirements for </a:t>
            </a:r>
            <a:r>
              <a:rPr lang="en-US" sz="2600" u="sng" smtClean="0">
                <a:ea typeface="Calibri" pitchFamily="34" charset="0"/>
                <a:cs typeface="Calibri" pitchFamily="34" charset="0"/>
              </a:rPr>
              <a:t>medically necessary</a:t>
            </a:r>
            <a:r>
              <a:rPr lang="en-US" sz="2600" smtClean="0">
                <a:ea typeface="Calibri" pitchFamily="34" charset="0"/>
                <a:cs typeface="Calibri" pitchFamily="34" charset="0"/>
              </a:rPr>
              <a:t> products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FDA Efforts</a:t>
            </a:r>
            <a:endParaRPr lang="en-US" dirty="0"/>
          </a:p>
        </p:txBody>
      </p:sp>
      <p:sp>
        <p:nvSpPr>
          <p:cNvPr id="9" name="Content Placeholder 8"/>
          <p:cNvSpPr>
            <a:spLocks noGrp="1"/>
          </p:cNvSpPr>
          <p:nvPr>
            <p:ph idx="1"/>
          </p:nvPr>
        </p:nvSpPr>
        <p:spPr/>
        <p:txBody>
          <a:bodyPr/>
          <a:lstStyle/>
          <a:p>
            <a:pPr marL="342900" indent="-342900">
              <a:buFont typeface="Arial" panose="020B0604020202020204" pitchFamily="34" charset="0"/>
              <a:buChar char="•"/>
            </a:pPr>
            <a:r>
              <a:rPr lang="en-US" sz="3200" dirty="0" smtClean="0"/>
              <a:t>Prevention doesn’t work for every shortage</a:t>
            </a:r>
          </a:p>
          <a:p>
            <a:pPr marL="1085850" lvl="1" indent="-342900">
              <a:buFont typeface="Arial" panose="020B0604020202020204" pitchFamily="34" charset="0"/>
              <a:buChar char="•"/>
            </a:pPr>
            <a:r>
              <a:rPr lang="en-US" sz="3200" dirty="0" smtClean="0"/>
              <a:t>Unforeseen breakdowns, API shortage</a:t>
            </a:r>
          </a:p>
          <a:p>
            <a:pPr marL="1085850" lvl="1" indent="-342900">
              <a:buFont typeface="Arial" panose="020B0604020202020204" pitchFamily="34" charset="0"/>
              <a:buChar char="•"/>
            </a:pPr>
            <a:r>
              <a:rPr lang="en-US" sz="3200" dirty="0" smtClean="0"/>
              <a:t>Longstanding quality problems</a:t>
            </a:r>
          </a:p>
          <a:p>
            <a:pPr marL="342900" indent="-342900">
              <a:buFont typeface="Arial" panose="020B0604020202020204" pitchFamily="34" charset="0"/>
              <a:buChar char="•"/>
            </a:pPr>
            <a:r>
              <a:rPr lang="en-US" sz="3200" dirty="0" smtClean="0"/>
              <a:t>Fixes can take a long time</a:t>
            </a:r>
          </a:p>
        </p:txBody>
      </p:sp>
    </p:spTree>
    <p:extLst>
      <p:ext uri="{BB962C8B-B14F-4D97-AF65-F5344CB8AC3E}">
        <p14:creationId xmlns:p14="http://schemas.microsoft.com/office/powerpoint/2010/main" val="2880401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FDA’s Strategy</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Prioritize medically necessary agents (determined on a case by case basis)</a:t>
            </a:r>
          </a:p>
          <a:p>
            <a:pPr marL="0" indent="0">
              <a:buNone/>
            </a:pPr>
            <a:endParaRPr lang="en-US" dirty="0" smtClean="0"/>
          </a:p>
          <a:p>
            <a:r>
              <a:rPr lang="en-US" dirty="0" smtClean="0"/>
              <a:t>Evaluate risks and benefits for patients</a:t>
            </a:r>
          </a:p>
          <a:p>
            <a:pPr marL="0" indent="0">
              <a:buNone/>
            </a:pPr>
            <a:endParaRPr lang="en-US" dirty="0" smtClean="0"/>
          </a:p>
          <a:p>
            <a:r>
              <a:rPr lang="en-US" dirty="0" smtClean="0"/>
              <a:t>Offer assistance and advice, but up to the manufacturer to fix</a:t>
            </a:r>
          </a:p>
          <a:p>
            <a:pPr marL="0" indent="0">
              <a:buNone/>
            </a:pPr>
            <a:endParaRPr lang="en-US" dirty="0" smtClean="0"/>
          </a:p>
          <a:p>
            <a:r>
              <a:rPr lang="en-US" dirty="0" smtClean="0"/>
              <a:t>Success hinges on early notification</a:t>
            </a:r>
            <a:endParaRPr lang="en-US" dirty="0"/>
          </a:p>
        </p:txBody>
      </p:sp>
      <p:sp>
        <p:nvSpPr>
          <p:cNvPr id="2" name="TextBox 1"/>
          <p:cNvSpPr txBox="1"/>
          <p:nvPr/>
        </p:nvSpPr>
        <p:spPr>
          <a:xfrm>
            <a:off x="152400" y="5769059"/>
            <a:ext cx="7772400" cy="1077218"/>
          </a:xfrm>
          <a:prstGeom prst="rect">
            <a:avLst/>
          </a:prstGeom>
          <a:noFill/>
        </p:spPr>
        <p:txBody>
          <a:bodyPr wrap="square" rtlCol="0">
            <a:spAutoFit/>
          </a:bodyPr>
          <a:lstStyle/>
          <a:p>
            <a:pPr lvl="0" algn="l"/>
            <a:r>
              <a:rPr lang="en-US" sz="2000" dirty="0"/>
              <a:t>Jensen V, </a:t>
            </a:r>
            <a:r>
              <a:rPr lang="en-US" sz="2000" dirty="0" err="1"/>
              <a:t>Kimzey</a:t>
            </a:r>
            <a:r>
              <a:rPr lang="en-US" sz="2000" dirty="0"/>
              <a:t> L M, and Goldberger MJ</a:t>
            </a:r>
            <a:r>
              <a:rPr lang="en-US" sz="2000" dirty="0" smtClean="0"/>
              <a:t>. FDA’s role in responding to drug shortages. AJHP. 2002</a:t>
            </a:r>
            <a:r>
              <a:rPr lang="en-US" sz="2000" dirty="0"/>
              <a:t>; 59:1423-5 </a:t>
            </a:r>
          </a:p>
          <a:p>
            <a:endParaRPr lang="en-US" dirty="0"/>
          </a:p>
        </p:txBody>
      </p:sp>
    </p:spTree>
    <p:extLst>
      <p:ext uri="{BB962C8B-B14F-4D97-AF65-F5344CB8AC3E}">
        <p14:creationId xmlns:p14="http://schemas.microsoft.com/office/powerpoint/2010/main" val="4131575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3" descr="Screen shot 2014-02-15 at 9.27.43 AM.png"/>
          <p:cNvPicPr>
            <a:picLocks noChangeAspect="1"/>
          </p:cNvPicPr>
          <p:nvPr/>
        </p:nvPicPr>
        <p:blipFill>
          <a:blip r:embed="rId2" cstate="print">
            <a:extLst>
              <a:ext uri="{28A0092B-C50C-407E-A947-70E740481C1C}">
                <a14:useLocalDpi xmlns:a14="http://schemas.microsoft.com/office/drawing/2010/main" val="0"/>
              </a:ext>
            </a:extLst>
          </a:blip>
          <a:srcRect l="-47511" r="-47511"/>
          <a:stretch>
            <a:fillRect/>
          </a:stretch>
        </p:blipFill>
        <p:spPr bwMode="auto">
          <a:xfrm>
            <a:off x="-1600200" y="228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Content Placeholder 3" descr="Screen shot 2014-02-15 at 9.30.13 AM.png"/>
          <p:cNvPicPr>
            <a:picLocks noChangeAspect="1"/>
          </p:cNvPicPr>
          <p:nvPr/>
        </p:nvPicPr>
        <p:blipFill>
          <a:blip r:embed="rId3" cstate="print">
            <a:extLst>
              <a:ext uri="{28A0092B-C50C-407E-A947-70E740481C1C}">
                <a14:useLocalDpi xmlns:a14="http://schemas.microsoft.com/office/drawing/2010/main" val="0"/>
              </a:ext>
            </a:extLst>
          </a:blip>
          <a:srcRect l="-36378" r="-36378"/>
          <a:stretch>
            <a:fillRect/>
          </a:stretch>
        </p:blipFill>
        <p:spPr bwMode="auto">
          <a:xfrm>
            <a:off x="1295400" y="1506538"/>
            <a:ext cx="9731375"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9905" t="30162" r="26802" b="2211"/>
          <a:stretch>
            <a:fillRect/>
          </a:stretch>
        </p:blipFill>
        <p:spPr bwMode="auto">
          <a:xfrm>
            <a:off x="914400" y="3425825"/>
            <a:ext cx="4587875"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0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4893647"/>
          </a:xfrm>
          <a:prstGeom prst="rect">
            <a:avLst/>
          </a:prstGeom>
        </p:spPr>
        <p:txBody>
          <a:bodyPr wrap="square">
            <a:spAutoFit/>
          </a:bodyPr>
          <a:lstStyle/>
          <a:p>
            <a:r>
              <a:rPr lang="en-US" sz="2400" b="1" dirty="0" smtClean="0"/>
              <a:t>NSMC Sept, 2016:</a:t>
            </a:r>
          </a:p>
          <a:p>
            <a:r>
              <a:rPr lang="en-US" sz="2400" b="1" dirty="0" smtClean="0"/>
              <a:t>                  CURRENT MEDICATION SHORTAGES</a:t>
            </a:r>
            <a:endParaRPr lang="en-US" sz="2400" dirty="0" smtClean="0"/>
          </a:p>
          <a:p>
            <a:r>
              <a:rPr lang="en-US" sz="2400" dirty="0" smtClean="0"/>
              <a:t> </a:t>
            </a:r>
          </a:p>
          <a:p>
            <a:r>
              <a:rPr lang="en-US" sz="2400" dirty="0" smtClean="0"/>
              <a:t>Attached is the link to current drug shortage list for NSMC.  The pharmacy updates the posted list on the pharmacy web page weekly and notification will be e-mailed to nurse managers, supervisors, and medical staff.  Please share this information with affected staffs in your clinical area. Its purpose is to describe the current drug shortages and how the shortages are affecting NSMC.</a:t>
            </a:r>
          </a:p>
          <a:p>
            <a:r>
              <a:rPr lang="en-US" sz="2400" dirty="0" smtClean="0"/>
              <a:t> </a:t>
            </a:r>
          </a:p>
          <a:p>
            <a:r>
              <a:rPr lang="en-US" sz="2400" u="sng" dirty="0" smtClean="0">
                <a:hlinkClick r:id="rId2"/>
              </a:rPr>
              <a:t>http://nsmcconnect.partners.org/Subwebs/Pharmacy/Default/Back%20Ordered%20Medication%20NSMC%2009092016.pdf</a:t>
            </a:r>
            <a:endParaRPr lang="en-US" sz="2400" dirty="0" smtClean="0"/>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 y="5852160"/>
            <a:ext cx="8961120" cy="731520"/>
          </a:xfrm>
        </p:spPr>
        <p:txBody>
          <a:bodyPr/>
          <a:lstStyle/>
          <a:p>
            <a:r>
              <a:rPr lang="en-US" b="1" dirty="0">
                <a:solidFill>
                  <a:srgbClr val="000000"/>
                </a:solidFill>
              </a:rPr>
              <a:t>Source</a:t>
            </a:r>
            <a:r>
              <a:rPr lang="en-US" dirty="0">
                <a:solidFill>
                  <a:srgbClr val="000000"/>
                </a:solidFill>
              </a:rPr>
              <a:t>: </a:t>
            </a:r>
            <a:r>
              <a:rPr lang="en-US" dirty="0" smtClean="0">
                <a:solidFill>
                  <a:srgbClr val="000000"/>
                </a:solidFill>
              </a:rPr>
              <a:t>Kaiser Family Foundation Health Tracking Poll (conducted August 6-11, 2015)</a:t>
            </a:r>
            <a:endParaRPr lang="en-US" dirty="0">
              <a:solidFill>
                <a:srgbClr val="000000"/>
              </a:solidFill>
            </a:endParaRPr>
          </a:p>
        </p:txBody>
      </p:sp>
      <p:sp>
        <p:nvSpPr>
          <p:cNvPr id="4" name="Title 3"/>
          <p:cNvSpPr>
            <a:spLocks noGrp="1"/>
          </p:cNvSpPr>
          <p:nvPr>
            <p:ph type="title"/>
          </p:nvPr>
        </p:nvSpPr>
        <p:spPr/>
        <p:txBody>
          <a:bodyPr>
            <a:noAutofit/>
          </a:bodyPr>
          <a:lstStyle/>
          <a:p>
            <a:r>
              <a:rPr lang="en-US" sz="2800" dirty="0" smtClean="0">
                <a:solidFill>
                  <a:prstClr val="black"/>
                </a:solidFill>
              </a:rPr>
              <a:t>Most Americans favor action to keep drug prices down</a:t>
            </a:r>
            <a:endParaRPr lang="en-US" sz="2800" dirty="0"/>
          </a:p>
        </p:txBody>
      </p:sp>
      <p:sp>
        <p:nvSpPr>
          <p:cNvPr id="8" name="TextBox 7"/>
          <p:cNvSpPr txBox="1"/>
          <p:nvPr/>
        </p:nvSpPr>
        <p:spPr>
          <a:xfrm>
            <a:off x="0" y="1014984"/>
            <a:ext cx="5416868" cy="261610"/>
          </a:xfrm>
          <a:prstGeom prst="rect">
            <a:avLst/>
          </a:prstGeom>
          <a:noFill/>
        </p:spPr>
        <p:txBody>
          <a:bodyPr wrap="none" rtlCol="0">
            <a:spAutoFit/>
          </a:bodyPr>
          <a:lstStyle/>
          <a:p>
            <a:r>
              <a:rPr lang="en-US" sz="1100" b="1" dirty="0" smtClean="0">
                <a:cs typeface="Meta Offc Pro"/>
              </a:rPr>
              <a:t>Percent who say they favor each of the following in keeping prescription drug costs down:</a:t>
            </a:r>
            <a:endParaRPr lang="en-US" sz="1100" b="1" dirty="0">
              <a:cs typeface="Meta Offc Pro"/>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1850729160"/>
              </p:ext>
            </p:extLst>
          </p:nvPr>
        </p:nvGraphicFramePr>
        <p:xfrm>
          <a:off x="20320" y="1524000"/>
          <a:ext cx="8975725" cy="448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973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4"/>
          <p:cNvSpPr txBox="1">
            <a:spLocks noChangeArrowheads="1"/>
          </p:cNvSpPr>
          <p:nvPr/>
        </p:nvSpPr>
        <p:spPr bwMode="auto">
          <a:xfrm>
            <a:off x="358588" y="296863"/>
            <a:ext cx="86061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dirty="0">
                <a:latin typeface="+mj-lt"/>
              </a:rPr>
              <a:t>Pricing in the market for anticancer drugs</a:t>
            </a:r>
          </a:p>
        </p:txBody>
      </p:sp>
      <p:sp>
        <p:nvSpPr>
          <p:cNvPr id="4" name="TextBox 1"/>
          <p:cNvSpPr txBox="1">
            <a:spLocks noChangeArrowheads="1"/>
          </p:cNvSpPr>
          <p:nvPr/>
        </p:nvSpPr>
        <p:spPr bwMode="auto">
          <a:xfrm>
            <a:off x="890588" y="1524000"/>
            <a:ext cx="7086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defRPr/>
            </a:pPr>
            <a:r>
              <a:rPr lang="en-US" sz="2800" dirty="0">
                <a:latin typeface="+mn-lt"/>
                <a:cs typeface="Times New Roman" charset="0"/>
              </a:rPr>
              <a:t>2004: </a:t>
            </a:r>
            <a:r>
              <a:rPr lang="en-US" sz="2800" dirty="0" err="1">
                <a:latin typeface="+mn-lt"/>
                <a:cs typeface="Times New Roman" charset="0"/>
              </a:rPr>
              <a:t>bevacizumab</a:t>
            </a:r>
            <a:r>
              <a:rPr lang="en-US" sz="2800" dirty="0">
                <a:latin typeface="+mn-lt"/>
                <a:cs typeface="Times New Roman" charset="0"/>
              </a:rPr>
              <a:t> (</a:t>
            </a:r>
            <a:r>
              <a:rPr lang="en-US" sz="2800" dirty="0" err="1">
                <a:latin typeface="+mn-lt"/>
                <a:cs typeface="Times New Roman" charset="0"/>
              </a:rPr>
              <a:t>Avastin</a:t>
            </a:r>
            <a:r>
              <a:rPr lang="en-US" sz="2800" dirty="0">
                <a:latin typeface="+mn-lt"/>
                <a:cs typeface="Times New Roman" charset="0"/>
              </a:rPr>
              <a:t>), colorectal cancer, $50,000, 5 months</a:t>
            </a:r>
          </a:p>
          <a:p>
            <a:pPr marL="0" indent="0" eaLnBrk="1" hangingPunct="1">
              <a:defRPr/>
            </a:pPr>
            <a:endParaRPr lang="en-US" sz="2800" dirty="0">
              <a:latin typeface="+mn-lt"/>
              <a:cs typeface="Times New Roman" charset="0"/>
            </a:endParaRPr>
          </a:p>
          <a:p>
            <a:pPr eaLnBrk="1" hangingPunct="1">
              <a:buFont typeface="Arial" charset="0"/>
              <a:buChar char="•"/>
              <a:defRPr/>
            </a:pPr>
            <a:r>
              <a:rPr lang="en-US" sz="2800" dirty="0">
                <a:latin typeface="+mn-lt"/>
                <a:cs typeface="Times New Roman" charset="0"/>
              </a:rPr>
              <a:t>2009: </a:t>
            </a:r>
            <a:r>
              <a:rPr lang="en-US" sz="2800" dirty="0" err="1">
                <a:latin typeface="+mn-lt"/>
                <a:cs typeface="Times New Roman" charset="0"/>
              </a:rPr>
              <a:t>sipuleucel</a:t>
            </a:r>
            <a:r>
              <a:rPr lang="en-US" sz="2800" dirty="0">
                <a:latin typeface="+mn-lt"/>
                <a:cs typeface="Times New Roman" charset="0"/>
              </a:rPr>
              <a:t>-T (</a:t>
            </a:r>
            <a:r>
              <a:rPr lang="en-US" sz="2800" dirty="0" err="1">
                <a:latin typeface="+mn-lt"/>
                <a:cs typeface="Times New Roman" charset="0"/>
              </a:rPr>
              <a:t>Provenge</a:t>
            </a:r>
            <a:r>
              <a:rPr lang="en-US" sz="2800" dirty="0">
                <a:latin typeface="+mn-lt"/>
                <a:cs typeface="Times New Roman" charset="0"/>
              </a:rPr>
              <a:t>), prostate cancer, $93,000, 3 months</a:t>
            </a:r>
          </a:p>
          <a:p>
            <a:pPr marL="0" indent="0" eaLnBrk="1" hangingPunct="1">
              <a:defRPr/>
            </a:pPr>
            <a:endParaRPr lang="en-US" sz="2800" dirty="0">
              <a:latin typeface="+mn-lt"/>
              <a:cs typeface="Times New Roman" charset="0"/>
            </a:endParaRPr>
          </a:p>
          <a:p>
            <a:pPr eaLnBrk="1" hangingPunct="1">
              <a:buFont typeface="Arial" charset="0"/>
              <a:buChar char="•"/>
              <a:defRPr/>
            </a:pPr>
            <a:r>
              <a:rPr lang="en-US" sz="2800" dirty="0">
                <a:latin typeface="+mn-lt"/>
                <a:cs typeface="Times New Roman" charset="0"/>
              </a:rPr>
              <a:t>2011: </a:t>
            </a:r>
            <a:r>
              <a:rPr lang="en-US" sz="2800" dirty="0" err="1">
                <a:latin typeface="+mn-lt"/>
                <a:cs typeface="Times New Roman" charset="0"/>
              </a:rPr>
              <a:t>ipilimumab</a:t>
            </a:r>
            <a:r>
              <a:rPr lang="en-US" sz="2800" dirty="0">
                <a:latin typeface="+mn-lt"/>
                <a:cs typeface="Times New Roman" charset="0"/>
              </a:rPr>
              <a:t> (</a:t>
            </a:r>
            <a:r>
              <a:rPr lang="en-US" sz="2800" dirty="0" err="1">
                <a:latin typeface="+mn-lt"/>
                <a:cs typeface="Times New Roman" charset="0"/>
              </a:rPr>
              <a:t>Yervoy</a:t>
            </a:r>
            <a:r>
              <a:rPr lang="en-US" sz="2800" dirty="0">
                <a:latin typeface="+mn-lt"/>
                <a:cs typeface="Times New Roman" charset="0"/>
              </a:rPr>
              <a:t>), skin cancer, $120,000, 3 months </a:t>
            </a:r>
          </a:p>
          <a:p>
            <a:pPr eaLnBrk="1" hangingPunct="1">
              <a:defRPr/>
            </a:pPr>
            <a:r>
              <a:rPr lang="en-US" sz="2800" dirty="0">
                <a:latin typeface="+mn-lt"/>
                <a:cs typeface="Times New Roman" charset="0"/>
              </a:rPr>
              <a:t> </a:t>
            </a:r>
          </a:p>
        </p:txBody>
      </p:sp>
    </p:spTree>
    <p:extLst>
      <p:ext uri="{BB962C8B-B14F-4D97-AF65-F5344CB8AC3E}">
        <p14:creationId xmlns:p14="http://schemas.microsoft.com/office/powerpoint/2010/main" val="1426978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11238"/>
            <a:ext cx="79248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Text Box 3"/>
          <p:cNvSpPr txBox="1">
            <a:spLocks noChangeArrowheads="1"/>
          </p:cNvSpPr>
          <p:nvPr/>
        </p:nvSpPr>
        <p:spPr bwMode="auto">
          <a:xfrm>
            <a:off x="-411163" y="228600"/>
            <a:ext cx="9555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prstClr val="black"/>
                </a:solidFill>
                <a:latin typeface="Times New Roman" pitchFamily="18" charset="0"/>
              </a:rPr>
              <a:t>	2004 Revenue Allocation for Top 7 US Pharmaceutical Cos</a:t>
            </a:r>
          </a:p>
        </p:txBody>
      </p:sp>
      <p:sp>
        <p:nvSpPr>
          <p:cNvPr id="39940" name="Text Box 4"/>
          <p:cNvSpPr txBox="1">
            <a:spLocks noChangeArrowheads="1"/>
          </p:cNvSpPr>
          <p:nvPr/>
        </p:nvSpPr>
        <p:spPr bwMode="auto">
          <a:xfrm>
            <a:off x="6096000" y="1905000"/>
            <a:ext cx="4054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prstClr val="black"/>
                </a:solidFill>
                <a:latin typeface="Times New Roman" pitchFamily="18" charset="0"/>
              </a:rPr>
              <a:t>Marketing, Advertising </a:t>
            </a:r>
          </a:p>
          <a:p>
            <a:pPr eaLnBrk="1" hangingPunct="1"/>
            <a:r>
              <a:rPr lang="en-US" sz="1600" b="1">
                <a:solidFill>
                  <a:prstClr val="black"/>
                </a:solidFill>
                <a:latin typeface="Times New Roman" pitchFamily="18" charset="0"/>
              </a:rPr>
              <a:t>  and Administration</a:t>
            </a:r>
          </a:p>
          <a:p>
            <a:pPr eaLnBrk="1" hangingPunct="1"/>
            <a:r>
              <a:rPr lang="en-US" sz="2400" b="1">
                <a:solidFill>
                  <a:prstClr val="black"/>
                </a:solidFill>
                <a:latin typeface="Times New Roman" pitchFamily="18" charset="0"/>
              </a:rPr>
              <a:t>                               </a:t>
            </a:r>
          </a:p>
        </p:txBody>
      </p:sp>
      <p:sp>
        <p:nvSpPr>
          <p:cNvPr id="39941" name="Text Box 5"/>
          <p:cNvSpPr txBox="1">
            <a:spLocks noChangeArrowheads="1"/>
          </p:cNvSpPr>
          <p:nvPr/>
        </p:nvSpPr>
        <p:spPr bwMode="auto">
          <a:xfrm>
            <a:off x="5089525" y="255587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prstClr val="black"/>
                </a:solidFill>
                <a:latin typeface="Times New Roman" pitchFamily="18" charset="0"/>
              </a:rPr>
              <a:t>32%</a:t>
            </a:r>
          </a:p>
        </p:txBody>
      </p:sp>
      <p:sp>
        <p:nvSpPr>
          <p:cNvPr id="39942" name="Text Box 6"/>
          <p:cNvSpPr txBox="1">
            <a:spLocks noChangeArrowheads="1"/>
          </p:cNvSpPr>
          <p:nvPr/>
        </p:nvSpPr>
        <p:spPr bwMode="auto">
          <a:xfrm>
            <a:off x="5089525" y="407987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prstClr val="black"/>
                </a:solidFill>
                <a:latin typeface="Times New Roman" pitchFamily="18" charset="0"/>
              </a:rPr>
              <a:t>14%</a:t>
            </a:r>
          </a:p>
        </p:txBody>
      </p:sp>
      <p:sp>
        <p:nvSpPr>
          <p:cNvPr id="39943" name="Text Box 7"/>
          <p:cNvSpPr txBox="1">
            <a:spLocks noChangeArrowheads="1"/>
          </p:cNvSpPr>
          <p:nvPr/>
        </p:nvSpPr>
        <p:spPr bwMode="auto">
          <a:xfrm>
            <a:off x="3641725" y="415607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prstClr val="black"/>
                </a:solidFill>
                <a:latin typeface="Times New Roman" pitchFamily="18" charset="0"/>
              </a:rPr>
              <a:t>18%</a:t>
            </a:r>
          </a:p>
        </p:txBody>
      </p:sp>
      <p:sp>
        <p:nvSpPr>
          <p:cNvPr id="39944" name="Text Box 8"/>
          <p:cNvSpPr txBox="1">
            <a:spLocks noChangeArrowheads="1"/>
          </p:cNvSpPr>
          <p:nvPr/>
        </p:nvSpPr>
        <p:spPr bwMode="auto">
          <a:xfrm>
            <a:off x="2955925" y="2784475"/>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prstClr val="black"/>
                </a:solidFill>
                <a:latin typeface="Times New Roman" pitchFamily="18" charset="0"/>
              </a:rPr>
              <a:t>36%</a:t>
            </a:r>
          </a:p>
        </p:txBody>
      </p:sp>
      <p:sp>
        <p:nvSpPr>
          <p:cNvPr id="39945" name="Text Box 9"/>
          <p:cNvSpPr txBox="1">
            <a:spLocks noChangeArrowheads="1"/>
          </p:cNvSpPr>
          <p:nvPr/>
        </p:nvSpPr>
        <p:spPr bwMode="auto">
          <a:xfrm>
            <a:off x="6232525" y="4610100"/>
            <a:ext cx="267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prstClr val="black"/>
                </a:solidFill>
                <a:latin typeface="Times New Roman" pitchFamily="18" charset="0"/>
              </a:rPr>
              <a:t>Research &amp; Development</a:t>
            </a:r>
          </a:p>
        </p:txBody>
      </p:sp>
      <p:sp>
        <p:nvSpPr>
          <p:cNvPr id="39946" name="Text Box 10"/>
          <p:cNvSpPr txBox="1">
            <a:spLocks noChangeArrowheads="1"/>
          </p:cNvSpPr>
          <p:nvPr/>
        </p:nvSpPr>
        <p:spPr bwMode="auto">
          <a:xfrm>
            <a:off x="1066800" y="4953000"/>
            <a:ext cx="211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prstClr val="black"/>
                </a:solidFill>
                <a:latin typeface="Times New Roman" pitchFamily="18" charset="0"/>
              </a:rPr>
              <a:t>Profits (net income)</a:t>
            </a:r>
          </a:p>
        </p:txBody>
      </p:sp>
      <p:sp>
        <p:nvSpPr>
          <p:cNvPr id="39947" name="Text Box 11"/>
          <p:cNvSpPr txBox="1">
            <a:spLocks noChangeArrowheads="1"/>
          </p:cNvSpPr>
          <p:nvPr/>
        </p:nvSpPr>
        <p:spPr bwMode="auto">
          <a:xfrm>
            <a:off x="524165" y="1759650"/>
            <a:ext cx="22190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prstClr val="black"/>
                </a:solidFill>
                <a:latin typeface="Times New Roman" pitchFamily="18" charset="0"/>
              </a:rPr>
              <a:t>Other, including production c</a:t>
            </a:r>
            <a:r>
              <a:rPr lang="en-US" b="1" i="1" dirty="0" smtClean="0">
                <a:solidFill>
                  <a:prstClr val="black"/>
                </a:solidFill>
                <a:latin typeface="Times New Roman" pitchFamily="18" charset="0"/>
              </a:rPr>
              <a:t>os</a:t>
            </a:r>
            <a:r>
              <a:rPr lang="en-US" b="1" dirty="0" smtClean="0">
                <a:solidFill>
                  <a:prstClr val="black"/>
                </a:solidFill>
                <a:latin typeface="Times New Roman" pitchFamily="18" charset="0"/>
              </a:rPr>
              <a:t>t</a:t>
            </a:r>
            <a:endParaRPr lang="en-US" b="1" dirty="0">
              <a:solidFill>
                <a:prstClr val="black"/>
              </a:solidFill>
              <a:latin typeface="Times New Roman" pitchFamily="18" charset="0"/>
            </a:endParaRPr>
          </a:p>
        </p:txBody>
      </p:sp>
      <p:sp>
        <p:nvSpPr>
          <p:cNvPr id="39948" name="Text Box 12"/>
          <p:cNvSpPr txBox="1">
            <a:spLocks noChangeArrowheads="1"/>
          </p:cNvSpPr>
          <p:nvPr/>
        </p:nvSpPr>
        <p:spPr bwMode="auto">
          <a:xfrm>
            <a:off x="304800" y="6096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prstClr val="black"/>
                </a:solidFill>
                <a:latin typeface="Times New Roman" pitchFamily="18" charset="0"/>
              </a:rPr>
              <a:t>Source: </a:t>
            </a:r>
            <a:r>
              <a:rPr lang="en-US" sz="1600" dirty="0" err="1" smtClean="0">
                <a:solidFill>
                  <a:prstClr val="black"/>
                </a:solidFill>
                <a:latin typeface="Times New Roman" pitchFamily="18" charset="0"/>
              </a:rPr>
              <a:t>PhARMA</a:t>
            </a:r>
            <a:endParaRPr lang="en-US" sz="1600" dirty="0">
              <a:solidFill>
                <a:prstClr val="black"/>
              </a:solidFill>
              <a:latin typeface="Times New Roman" pitchFamily="18" charset="0"/>
            </a:endParaRPr>
          </a:p>
          <a:p>
            <a:pPr eaLnBrk="1" hangingPunct="1"/>
            <a:endParaRPr lang="en-US" sz="1600" b="1" dirty="0">
              <a:solidFill>
                <a:prstClr val="black"/>
              </a:solidFill>
              <a:latin typeface="Times New Roman" pitchFamily="18" charset="0"/>
            </a:endParaRPr>
          </a:p>
        </p:txBody>
      </p:sp>
    </p:spTree>
    <p:extLst>
      <p:ext uri="{BB962C8B-B14F-4D97-AF65-F5344CB8AC3E}">
        <p14:creationId xmlns:p14="http://schemas.microsoft.com/office/powerpoint/2010/main" val="2470035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059295" y="529538"/>
            <a:ext cx="7163955" cy="1755921"/>
          </a:xfrm>
          <a:noFill/>
          <a:ln/>
        </p:spPr>
        <p:txBody>
          <a:bodyPr/>
          <a:lstStyle/>
          <a:p>
            <a:pPr>
              <a:lnSpc>
                <a:spcPct val="90000"/>
              </a:lnSpc>
            </a:pPr>
            <a:r>
              <a:rPr lang="en-US" sz="4400"/>
              <a:t>Truthfulness in Drug Ads: Data</a:t>
            </a:r>
          </a:p>
        </p:txBody>
      </p:sp>
      <p:sp>
        <p:nvSpPr>
          <p:cNvPr id="230403" name="Rectangle 3"/>
          <p:cNvSpPr>
            <a:spLocks noGrp="1" noChangeArrowheads="1"/>
          </p:cNvSpPr>
          <p:nvPr>
            <p:ph type="body" idx="1"/>
          </p:nvPr>
        </p:nvSpPr>
        <p:spPr>
          <a:xfrm>
            <a:off x="990023" y="2556725"/>
            <a:ext cx="7163955" cy="4288280"/>
          </a:xfrm>
          <a:noFill/>
          <a:ln/>
        </p:spPr>
        <p:txBody>
          <a:bodyPr/>
          <a:lstStyle/>
          <a:p>
            <a:pPr>
              <a:lnSpc>
                <a:spcPct val="90000"/>
              </a:lnSpc>
              <a:buClr>
                <a:srgbClr val="FAFD00"/>
              </a:buClr>
            </a:pPr>
            <a:r>
              <a:rPr lang="en-US" sz="3200"/>
              <a:t>57% little of no educational value </a:t>
            </a:r>
          </a:p>
          <a:p>
            <a:pPr>
              <a:lnSpc>
                <a:spcPct val="90000"/>
              </a:lnSpc>
              <a:buClr>
                <a:srgbClr val="FAFD00"/>
              </a:buClr>
            </a:pPr>
            <a:r>
              <a:rPr lang="en-US" sz="3200"/>
              <a:t>40% not balanced</a:t>
            </a:r>
          </a:p>
          <a:p>
            <a:pPr>
              <a:lnSpc>
                <a:spcPct val="90000"/>
              </a:lnSpc>
              <a:buClr>
                <a:srgbClr val="FAFD00"/>
              </a:buClr>
            </a:pPr>
            <a:r>
              <a:rPr lang="en-US" sz="3200"/>
              <a:t>33% misleading headline</a:t>
            </a:r>
          </a:p>
          <a:p>
            <a:pPr>
              <a:lnSpc>
                <a:spcPct val="90000"/>
              </a:lnSpc>
              <a:buClr>
                <a:srgbClr val="FAFD00"/>
              </a:buClr>
            </a:pPr>
            <a:r>
              <a:rPr lang="en-US" sz="3200"/>
              <a:t>30% incorrectly called drug the “agent of choice”</a:t>
            </a:r>
          </a:p>
          <a:p>
            <a:pPr>
              <a:lnSpc>
                <a:spcPct val="90000"/>
              </a:lnSpc>
              <a:buClr>
                <a:srgbClr val="FAFD00"/>
              </a:buClr>
            </a:pPr>
            <a:r>
              <a:rPr lang="en-US" sz="3200"/>
              <a:t> 44% could lead to improper prescribing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2700"/>
            <a:ext cx="9144000" cy="6831211"/>
          </a:xfrm>
          <a:prstGeom prst="rect">
            <a:avLst/>
          </a:prstGeom>
        </p:spPr>
      </p:pic>
    </p:spTree>
    <p:extLst>
      <p:ext uri="{BB962C8B-B14F-4D97-AF65-F5344CB8AC3E}">
        <p14:creationId xmlns:p14="http://schemas.microsoft.com/office/powerpoint/2010/main" val="4005067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55700" y="533400"/>
            <a:ext cx="6832600" cy="5778500"/>
          </a:xfrm>
          <a:prstGeom prst="rect">
            <a:avLst/>
          </a:prstGeom>
        </p:spPr>
      </p:pic>
    </p:spTree>
    <p:extLst>
      <p:ext uri="{BB962C8B-B14F-4D97-AF65-F5344CB8AC3E}">
        <p14:creationId xmlns:p14="http://schemas.microsoft.com/office/powerpoint/2010/main" val="625101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17961 cartoon copy"/>
          <p:cNvPicPr>
            <a:picLocks noGrp="1" noChangeAspect="1" noChangeArrowheads="1"/>
          </p:cNvPicPr>
          <p:nvPr>
            <p:ph/>
          </p:nvPr>
        </p:nvPicPr>
        <p:blipFill>
          <a:blip r:embed="rId2" cstate="print"/>
          <a:srcRect/>
          <a:stretch>
            <a:fillRect/>
          </a:stretch>
        </p:blipFill>
        <p:spPr>
          <a:xfrm>
            <a:off x="0" y="0"/>
            <a:ext cx="3597275" cy="6324600"/>
          </a:xfrm>
          <a:noFill/>
          <a:ln/>
        </p:spPr>
      </p:pic>
      <p:sp>
        <p:nvSpPr>
          <p:cNvPr id="92163" name="Text Box 3"/>
          <p:cNvSpPr txBox="1">
            <a:spLocks noChangeArrowheads="1"/>
          </p:cNvSpPr>
          <p:nvPr/>
        </p:nvSpPr>
        <p:spPr bwMode="auto">
          <a:xfrm>
            <a:off x="3657600" y="914400"/>
            <a:ext cx="8037513" cy="5203825"/>
          </a:xfrm>
          <a:prstGeom prst="rect">
            <a:avLst/>
          </a:prstGeom>
          <a:noFill/>
          <a:ln w="9525">
            <a:noFill/>
            <a:miter lim="800000"/>
            <a:headEnd/>
            <a:tailEnd/>
          </a:ln>
          <a:effectLst/>
        </p:spPr>
        <p:txBody>
          <a:bodyPr>
            <a:spAutoFit/>
          </a:bodyPr>
          <a:lstStyle/>
          <a:p>
            <a:r>
              <a:rPr lang="en-US" sz="2400"/>
              <a:t>A BREAKTHROUGH drug is a unique</a:t>
            </a:r>
          </a:p>
          <a:p>
            <a:r>
              <a:rPr lang="en-US" sz="2400"/>
              <a:t> therapeutic entity  that opens a new</a:t>
            </a:r>
          </a:p>
          <a:p>
            <a:r>
              <a:rPr lang="en-US" sz="2400"/>
              <a:t> approach to the treatment of</a:t>
            </a:r>
          </a:p>
          <a:p>
            <a:r>
              <a:rPr lang="en-US" sz="2400"/>
              <a:t>a given pathophysiology.   The </a:t>
            </a:r>
          </a:p>
          <a:p>
            <a:r>
              <a:rPr lang="en-US" sz="2400"/>
              <a:t>discovery of breakthrough drugs</a:t>
            </a:r>
          </a:p>
          <a:p>
            <a:r>
              <a:rPr lang="en-US" sz="2400"/>
              <a:t>presents the greatest financial risk.</a:t>
            </a:r>
          </a:p>
          <a:p>
            <a:endParaRPr lang="en-US" sz="2400"/>
          </a:p>
          <a:p>
            <a:r>
              <a:rPr lang="en-US" sz="2400"/>
              <a:t>A ME TOO drug is a structural</a:t>
            </a:r>
          </a:p>
          <a:p>
            <a:r>
              <a:rPr lang="en-US" sz="2400"/>
              <a:t>analogue, an existing therapeutic</a:t>
            </a:r>
          </a:p>
          <a:p>
            <a:r>
              <a:rPr lang="en-US" sz="2400"/>
              <a:t>entity.  Because me too</a:t>
            </a:r>
          </a:p>
          <a:p>
            <a:r>
              <a:rPr lang="en-US" sz="2400"/>
              <a:t>drugs are derived from established</a:t>
            </a:r>
          </a:p>
          <a:p>
            <a:r>
              <a:rPr lang="en-US" sz="2400"/>
              <a:t>drugs the risk associated with their</a:t>
            </a:r>
          </a:p>
          <a:p>
            <a:r>
              <a:rPr lang="en-US" sz="2400"/>
              <a:t>development is not as great as for</a:t>
            </a:r>
          </a:p>
          <a:p>
            <a:r>
              <a:rPr lang="en-US" sz="2400"/>
              <a:t>breakthrough drugs.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noFill/>
          <a:ln/>
        </p:spPr>
        <p:txBody>
          <a:bodyPr/>
          <a:lstStyle/>
          <a:p>
            <a:r>
              <a:rPr lang="en-US"/>
              <a:t>Where Prescription Dollars Go</a:t>
            </a:r>
          </a:p>
        </p:txBody>
      </p:sp>
      <p:sp>
        <p:nvSpPr>
          <p:cNvPr id="241667" name="Rectangle 3"/>
          <p:cNvSpPr>
            <a:spLocks noGrp="1" noChangeArrowheads="1"/>
          </p:cNvSpPr>
          <p:nvPr>
            <p:ph type="body" idx="1"/>
          </p:nvPr>
        </p:nvSpPr>
        <p:spPr>
          <a:noFill/>
          <a:ln/>
        </p:spPr>
        <p:txBody>
          <a:bodyPr>
            <a:normAutofit fontScale="92500" lnSpcReduction="10000"/>
          </a:bodyPr>
          <a:lstStyle/>
          <a:p>
            <a:pPr>
              <a:buClr>
                <a:srgbClr val="FAFD00"/>
              </a:buClr>
            </a:pPr>
            <a:r>
              <a:rPr lang="en-US"/>
              <a:t>Research and development - 12%</a:t>
            </a:r>
            <a:br>
              <a:rPr lang="en-US"/>
            </a:br>
            <a:r>
              <a:rPr lang="en-US">
                <a:solidFill>
                  <a:srgbClr val="FAFD00"/>
                </a:solidFill>
              </a:rPr>
              <a:t>-</a:t>
            </a:r>
            <a:r>
              <a:rPr lang="en-US"/>
              <a:t>preclinical testing - 6%</a:t>
            </a:r>
            <a:br>
              <a:rPr lang="en-US"/>
            </a:br>
            <a:r>
              <a:rPr lang="en-US">
                <a:solidFill>
                  <a:srgbClr val="FAFD00"/>
                </a:solidFill>
              </a:rPr>
              <a:t>-</a:t>
            </a:r>
            <a:r>
              <a:rPr lang="en-US"/>
              <a:t>clinical testing - 6%</a:t>
            </a:r>
          </a:p>
          <a:p>
            <a:pPr>
              <a:buClr>
                <a:srgbClr val="FAFD00"/>
              </a:buClr>
            </a:pPr>
            <a:r>
              <a:rPr lang="en-US"/>
              <a:t>Manufacturing and distribution - 24%</a:t>
            </a:r>
          </a:p>
          <a:p>
            <a:pPr>
              <a:buClr>
                <a:srgbClr val="FAFD00"/>
              </a:buClr>
            </a:pPr>
            <a:r>
              <a:rPr lang="en-US"/>
              <a:t>Sales and marketing - 26%</a:t>
            </a:r>
          </a:p>
          <a:p>
            <a:pPr>
              <a:buClr>
                <a:srgbClr val="FAFD00"/>
              </a:buClr>
            </a:pPr>
            <a:r>
              <a:rPr lang="en-US"/>
              <a:t>Administrative / miscellaneous expenses - 12% </a:t>
            </a:r>
          </a:p>
          <a:p>
            <a:pPr>
              <a:buClr>
                <a:srgbClr val="FAFD00"/>
              </a:buClr>
            </a:pPr>
            <a:r>
              <a:rPr lang="en-US"/>
              <a:t>Taxes - 9%</a:t>
            </a:r>
          </a:p>
          <a:p>
            <a:pPr>
              <a:buClr>
                <a:srgbClr val="FAFD00"/>
              </a:buClr>
            </a:pPr>
            <a:r>
              <a:rPr lang="en-US"/>
              <a:t>Net profit - 17%</a:t>
            </a:r>
            <a:br>
              <a:rPr lang="en-US"/>
            </a:br>
            <a:endParaRPr lang="en-US" b="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R&amp;D, Prices, and Profits</a:t>
            </a:r>
          </a:p>
        </p:txBody>
      </p:sp>
      <p:sp>
        <p:nvSpPr>
          <p:cNvPr id="102403" name="Rectangle 3"/>
          <p:cNvSpPr>
            <a:spLocks noGrp="1" noChangeArrowheads="1"/>
          </p:cNvSpPr>
          <p:nvPr>
            <p:ph type="body" idx="1"/>
          </p:nvPr>
        </p:nvSpPr>
        <p:spPr>
          <a:xfrm>
            <a:off x="685800" y="1981200"/>
            <a:ext cx="7772400" cy="4343400"/>
          </a:xfrm>
        </p:spPr>
        <p:txBody>
          <a:bodyPr>
            <a:normAutofit lnSpcReduction="10000"/>
          </a:bodyPr>
          <a:lstStyle/>
          <a:p>
            <a:pPr>
              <a:spcBef>
                <a:spcPct val="0"/>
              </a:spcBef>
            </a:pPr>
            <a:r>
              <a:rPr lang="en-US" dirty="0"/>
              <a:t>“The conventional fallacy is that the cost of R&amp;D drives prices.  In reality, it’s the other way round: prices drive cost.” </a:t>
            </a:r>
          </a:p>
          <a:p>
            <a:pPr algn="r">
              <a:spcBef>
                <a:spcPct val="0"/>
              </a:spcBef>
              <a:buFontTx/>
              <a:buNone/>
            </a:pPr>
            <a:r>
              <a:rPr lang="en-US" dirty="0"/>
              <a:t>	Frederic Scherer, </a:t>
            </a:r>
            <a:r>
              <a:rPr lang="en-US" dirty="0" smtClean="0"/>
              <a:t>Emeritus Professor of Economics, Harvard.</a:t>
            </a:r>
            <a:endParaRPr lang="en-US" dirty="0"/>
          </a:p>
          <a:p>
            <a:r>
              <a:rPr lang="en-US" dirty="0"/>
              <a:t>The more a company can charge for </a:t>
            </a:r>
            <a:r>
              <a:rPr lang="en-US" dirty="0" smtClean="0"/>
              <a:t>its drugs, </a:t>
            </a:r>
            <a:r>
              <a:rPr lang="en-US" dirty="0"/>
              <a:t>the more it will spend on </a:t>
            </a:r>
            <a:r>
              <a:rPr lang="en-US" dirty="0" smtClean="0"/>
              <a:t>development </a:t>
            </a:r>
            <a:r>
              <a:rPr lang="en-US" dirty="0"/>
              <a:t>and marketing</a:t>
            </a:r>
            <a:r>
              <a:rPr lang="en-US" dirty="0" smtClean="0"/>
              <a:t>.</a:t>
            </a:r>
          </a:p>
          <a:p>
            <a:r>
              <a:rPr lang="en-US" dirty="0" smtClean="0"/>
              <a:t>Econ 101: Cost never justifies price. </a:t>
            </a:r>
            <a:endParaRPr lang="en-US" dirty="0"/>
          </a:p>
        </p:txBody>
      </p:sp>
    </p:spTree>
    <p:extLst>
      <p:ext uri="{BB962C8B-B14F-4D97-AF65-F5344CB8AC3E}">
        <p14:creationId xmlns:p14="http://schemas.microsoft.com/office/powerpoint/2010/main" val="31955351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4636"/>
            <a:ext cx="8229600" cy="1143000"/>
          </a:xfrm>
        </p:spPr>
        <p:txBody>
          <a:bodyPr/>
          <a:lstStyle/>
          <a:p>
            <a:r>
              <a:rPr lang="en-US" dirty="0"/>
              <a:t>High Prices in the USA</a:t>
            </a:r>
          </a:p>
        </p:txBody>
      </p:sp>
      <p:sp>
        <p:nvSpPr>
          <p:cNvPr id="58371" name="Rectangle 3"/>
          <p:cNvSpPr>
            <a:spLocks noGrp="1" noChangeArrowheads="1"/>
          </p:cNvSpPr>
          <p:nvPr>
            <p:ph type="body" idx="1"/>
          </p:nvPr>
        </p:nvSpPr>
        <p:spPr>
          <a:xfrm>
            <a:off x="457200" y="1295400"/>
            <a:ext cx="8229600" cy="4525963"/>
          </a:xfrm>
        </p:spPr>
        <p:txBody>
          <a:bodyPr>
            <a:normAutofit fontScale="92500" lnSpcReduction="10000"/>
          </a:bodyPr>
          <a:lstStyle/>
          <a:p>
            <a:pPr>
              <a:lnSpc>
                <a:spcPct val="90000"/>
              </a:lnSpc>
            </a:pPr>
            <a:r>
              <a:rPr lang="en-US" dirty="0"/>
              <a:t>Why do companies charge such high prices in the USA?  Because they can!</a:t>
            </a:r>
          </a:p>
          <a:p>
            <a:pPr>
              <a:lnSpc>
                <a:spcPct val="90000"/>
              </a:lnSpc>
            </a:pPr>
            <a:r>
              <a:rPr lang="en-US" dirty="0"/>
              <a:t>Monopoly price discrimination and price increases across patent life, with </a:t>
            </a:r>
            <a:r>
              <a:rPr lang="en-US" dirty="0" smtClean="0"/>
              <a:t>discounts</a:t>
            </a:r>
          </a:p>
          <a:p>
            <a:pPr lvl="1">
              <a:lnSpc>
                <a:spcPct val="90000"/>
              </a:lnSpc>
            </a:pPr>
            <a:r>
              <a:rPr lang="en-US" sz="2600" dirty="0" smtClean="0">
                <a:solidFill>
                  <a:prstClr val="black"/>
                </a:solidFill>
              </a:rPr>
              <a:t>Consumers</a:t>
            </a:r>
            <a:r>
              <a:rPr lang="en-US" sz="2600" dirty="0">
                <a:solidFill>
                  <a:prstClr val="black"/>
                </a:solidFill>
              </a:rPr>
              <a:t>, especially the uninsured, face a wide disparity in </a:t>
            </a:r>
            <a:r>
              <a:rPr lang="en-US" sz="2600" dirty="0" smtClean="0">
                <a:solidFill>
                  <a:prstClr val="black"/>
                </a:solidFill>
              </a:rPr>
              <a:t>reimbursement, rates, and co-payments.</a:t>
            </a:r>
            <a:endParaRPr lang="en-US" sz="2600" dirty="0"/>
          </a:p>
          <a:p>
            <a:pPr>
              <a:lnSpc>
                <a:spcPct val="90000"/>
              </a:lnSpc>
            </a:pPr>
            <a:r>
              <a:rPr lang="en-US" dirty="0"/>
              <a:t>The demand for prescriptions is a  “derived demand”- decision-maker is doctor acting as patient’s clinical and financial agent</a:t>
            </a:r>
            <a:r>
              <a:rPr lang="en-US" dirty="0" smtClean="0"/>
              <a:t>.</a:t>
            </a:r>
          </a:p>
          <a:p>
            <a:pPr lvl="1">
              <a:lnSpc>
                <a:spcPct val="90000"/>
              </a:lnSpc>
            </a:pPr>
            <a:r>
              <a:rPr lang="en-US" dirty="0" smtClean="0"/>
              <a:t>Prescribers are not price-conscious</a:t>
            </a:r>
          </a:p>
          <a:p>
            <a:pPr>
              <a:lnSpc>
                <a:spcPct val="90000"/>
              </a:lnSpc>
            </a:pPr>
            <a:r>
              <a:rPr lang="en-US" dirty="0" smtClean="0"/>
              <a:t>Access to drugs is limited by insurance.</a:t>
            </a:r>
            <a:endParaRPr lang="en-US" dirty="0"/>
          </a:p>
          <a:p>
            <a:pPr>
              <a:lnSpc>
                <a:spcPct val="90000"/>
              </a:lnSpc>
            </a:pPr>
            <a:endParaRPr lang="en-US" dirty="0"/>
          </a:p>
        </p:txBody>
      </p:sp>
    </p:spTree>
    <p:extLst>
      <p:ext uri="{BB962C8B-B14F-4D97-AF65-F5344CB8AC3E}">
        <p14:creationId xmlns:p14="http://schemas.microsoft.com/office/powerpoint/2010/main" val="272648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295400"/>
            <a:ext cx="8938542" cy="76200"/>
          </a:xfrm>
        </p:spPr>
        <p:txBody>
          <a:bodyPr>
            <a:normAutofit fontScale="90000"/>
          </a:bodyPr>
          <a:lstStyle/>
          <a:p>
            <a:pPr eaLnBrk="1" hangingPunct="1">
              <a:defRPr/>
            </a:pPr>
            <a:r>
              <a:rPr lang="en-US" sz="3000" dirty="0" smtClean="0">
                <a:solidFill>
                  <a:srgbClr val="4D4D4D"/>
                </a:solidFill>
              </a:rPr>
              <a:t>Percent of Hospitals Reporting the Impact on Patient Care as a Result of a Drug Shortage</a:t>
            </a:r>
            <a:endParaRPr lang="en-US" sz="3000" dirty="0">
              <a:solidFill>
                <a:srgbClr val="4D4D4D"/>
              </a:solidFill>
            </a:endParaRPr>
          </a:p>
        </p:txBody>
      </p:sp>
      <p:graphicFrame>
        <p:nvGraphicFramePr>
          <p:cNvPr id="4" name="Content Placeholder 3"/>
          <p:cNvGraphicFramePr>
            <a:graphicFrameLocks noGrp="1"/>
          </p:cNvGraphicFramePr>
          <p:nvPr>
            <p:ph idx="1"/>
          </p:nvPr>
        </p:nvGraphicFramePr>
        <p:xfrm>
          <a:off x="0" y="2286000"/>
          <a:ext cx="9144000" cy="387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381000" y="6297769"/>
            <a:ext cx="8328119" cy="5602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b="1" dirty="0">
                <a:solidFill>
                  <a:srgbClr val="232323"/>
                </a:solidFill>
              </a:rPr>
              <a:t>Source:  AHA analysis of survey data from </a:t>
            </a:r>
            <a:r>
              <a:rPr lang="en-US" b="1" dirty="0" smtClean="0">
                <a:solidFill>
                  <a:srgbClr val="232323"/>
                </a:solidFill>
              </a:rPr>
              <a:t>820 non-federal</a:t>
            </a:r>
            <a:r>
              <a:rPr lang="en-US" b="1" dirty="0">
                <a:solidFill>
                  <a:srgbClr val="232323"/>
                </a:solidFill>
              </a:rPr>
              <a:t>, short-term acute care </a:t>
            </a:r>
            <a:r>
              <a:rPr lang="en-US" b="1" dirty="0" smtClean="0">
                <a:solidFill>
                  <a:srgbClr val="232323"/>
                </a:solidFill>
              </a:rPr>
              <a:t>hospitals. </a:t>
            </a:r>
          </a:p>
          <a:p>
            <a:pPr fontAlgn="auto">
              <a:spcBef>
                <a:spcPts val="0"/>
              </a:spcBef>
              <a:spcAft>
                <a:spcPts val="0"/>
              </a:spcAft>
              <a:defRPr/>
            </a:pPr>
            <a:r>
              <a:rPr lang="en-US" b="1" dirty="0" smtClean="0">
                <a:solidFill>
                  <a:srgbClr val="232323"/>
                </a:solidFill>
              </a:rPr>
              <a:t>Survey completed in June  2011  </a:t>
            </a:r>
            <a:endParaRPr lang="en-US" b="1" dirty="0">
              <a:solidFill>
                <a:srgbClr val="232323"/>
              </a:solidFill>
            </a:endParaRPr>
          </a:p>
          <a:p>
            <a:endParaRPr lang="en-US" dirty="0">
              <a:solidFill>
                <a:srgbClr val="232323"/>
              </a:solidFill>
            </a:endParaRPr>
          </a:p>
        </p:txBody>
      </p:sp>
      <p:sp>
        <p:nvSpPr>
          <p:cNvPr id="7" name="Rectangle 2"/>
          <p:cNvSpPr txBox="1">
            <a:spLocks noChangeArrowheads="1"/>
          </p:cNvSpPr>
          <p:nvPr/>
        </p:nvSpPr>
        <p:spPr bwMode="auto">
          <a:xfrm>
            <a:off x="365282" y="1444268"/>
            <a:ext cx="8121650"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defRPr/>
            </a:pPr>
            <a:endParaRPr lang="en-US" kern="0" dirty="0">
              <a:solidFill>
                <a:srgbClr val="4D4D4D"/>
              </a:solidFill>
              <a:latin typeface="Arial"/>
            </a:endParaRPr>
          </a:p>
        </p:txBody>
      </p:sp>
    </p:spTree>
    <p:extLst>
      <p:ext uri="{BB962C8B-B14F-4D97-AF65-F5344CB8AC3E}">
        <p14:creationId xmlns:p14="http://schemas.microsoft.com/office/powerpoint/2010/main" val="2833190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Generics</a:t>
            </a:r>
          </a:p>
        </p:txBody>
      </p:sp>
      <p:sp>
        <p:nvSpPr>
          <p:cNvPr id="220163" name="Rectangle 3"/>
          <p:cNvSpPr>
            <a:spLocks noGrp="1" noChangeArrowheads="1"/>
          </p:cNvSpPr>
          <p:nvPr>
            <p:ph type="body" idx="1"/>
          </p:nvPr>
        </p:nvSpPr>
        <p:spPr/>
        <p:txBody>
          <a:bodyPr>
            <a:normAutofit lnSpcReduction="10000"/>
          </a:bodyPr>
          <a:lstStyle/>
          <a:p>
            <a:pPr>
              <a:lnSpc>
                <a:spcPct val="90000"/>
              </a:lnSpc>
              <a:buClr>
                <a:srgbClr val="FAFD00"/>
              </a:buClr>
            </a:pPr>
            <a:r>
              <a:rPr lang="en-US"/>
              <a:t>Drug Price Competition and Patent Term Restoration Act (1984)</a:t>
            </a:r>
            <a:br>
              <a:rPr lang="en-US"/>
            </a:br>
            <a:r>
              <a:rPr lang="en-US">
                <a:solidFill>
                  <a:srgbClr val="FAFD00"/>
                </a:solidFill>
              </a:rPr>
              <a:t>-</a:t>
            </a:r>
            <a:r>
              <a:rPr lang="en-US"/>
              <a:t>requires bioequivalence, rather than therapeutic equivalence</a:t>
            </a:r>
            <a:br>
              <a:rPr lang="en-US"/>
            </a:br>
            <a:endParaRPr lang="en-US"/>
          </a:p>
          <a:p>
            <a:pPr>
              <a:lnSpc>
                <a:spcPct val="90000"/>
              </a:lnSpc>
              <a:buClr>
                <a:srgbClr val="FAFD00"/>
              </a:buClr>
            </a:pPr>
            <a:r>
              <a:rPr lang="en-US"/>
              <a:t>Pharmaceutical companies purchasing generic divisions (e.g., Merck - Medco)</a:t>
            </a:r>
          </a:p>
          <a:p>
            <a:pPr>
              <a:lnSpc>
                <a:spcPct val="90000"/>
              </a:lnSpc>
              <a:buClr>
                <a:srgbClr val="FAFD00"/>
              </a:buClr>
              <a:buFontTx/>
              <a:buNone/>
            </a:pPr>
            <a:endParaRPr lang="en-US"/>
          </a:p>
          <a:p>
            <a:pPr>
              <a:lnSpc>
                <a:spcPct val="90000"/>
              </a:lnSpc>
              <a:buClr>
                <a:srgbClr val="FAFD00"/>
              </a:buClr>
            </a:pPr>
            <a:r>
              <a:rPr lang="en-US"/>
              <a:t>Large drug firms account for 70% of generic market</a:t>
            </a:r>
          </a:p>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Drug Shortages Remain a Major International Problem</a:t>
            </a:r>
          </a:p>
          <a:p>
            <a:pPr marL="0" indent="0">
              <a:buNone/>
            </a:pPr>
            <a:endParaRPr lang="en-US" dirty="0"/>
          </a:p>
          <a:p>
            <a:r>
              <a:rPr lang="en-US" dirty="0" smtClean="0"/>
              <a:t>There is No Single Cause of Shortages</a:t>
            </a:r>
          </a:p>
          <a:p>
            <a:endParaRPr lang="en-US" dirty="0"/>
          </a:p>
          <a:p>
            <a:r>
              <a:rPr lang="en-US" dirty="0" smtClean="0"/>
              <a:t>The Reasons for Shortages May Differ From Country-to-Country, But there are also </a:t>
            </a:r>
            <a:r>
              <a:rPr lang="en-US" dirty="0"/>
              <a:t>L</a:t>
            </a:r>
            <a:r>
              <a:rPr lang="en-US" dirty="0" smtClean="0"/>
              <a:t>ikely Similarities</a:t>
            </a:r>
          </a:p>
          <a:p>
            <a:endParaRPr lang="en-US" dirty="0"/>
          </a:p>
          <a:p>
            <a:r>
              <a:rPr lang="en-US" dirty="0" smtClean="0"/>
              <a:t>Communication is key between stakeholders (providers, government, manufacturers, and patients)</a:t>
            </a:r>
          </a:p>
          <a:p>
            <a:endParaRPr lang="en-US" dirty="0" smtClean="0"/>
          </a:p>
          <a:p>
            <a:r>
              <a:rPr lang="en-US" dirty="0" smtClean="0"/>
              <a:t>Consolidation exacerbates the problem</a:t>
            </a:r>
          </a:p>
          <a:p>
            <a:endParaRPr lang="en-US" dirty="0"/>
          </a:p>
          <a:p>
            <a:endParaRPr lang="en-US" dirty="0"/>
          </a:p>
        </p:txBody>
      </p:sp>
    </p:spTree>
    <p:extLst>
      <p:ext uri="{BB962C8B-B14F-4D97-AF65-F5344CB8AC3E}">
        <p14:creationId xmlns:p14="http://schemas.microsoft.com/office/powerpoint/2010/main" val="597049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Conclusions, cont.</a:t>
            </a:r>
            <a:endParaRPr lang="en-US" dirty="0"/>
          </a:p>
        </p:txBody>
      </p:sp>
      <p:sp>
        <p:nvSpPr>
          <p:cNvPr id="6" name="Content Placeholder 5"/>
          <p:cNvSpPr>
            <a:spLocks noGrp="1"/>
          </p:cNvSpPr>
          <p:nvPr>
            <p:ph idx="1"/>
          </p:nvPr>
        </p:nvSpPr>
        <p:spPr/>
        <p:txBody>
          <a:bodyPr>
            <a:normAutofit/>
          </a:bodyPr>
          <a:lstStyle/>
          <a:p>
            <a:pPr marL="342900" indent="-342900">
              <a:buFont typeface="Arial" panose="020B0604020202020204" pitchFamily="34" charset="0"/>
              <a:buChar char="•"/>
            </a:pPr>
            <a:r>
              <a:rPr lang="en-US" sz="2800" dirty="0" smtClean="0"/>
              <a:t>Drug shortages impact patients daily and are not resolving.</a:t>
            </a:r>
          </a:p>
          <a:p>
            <a:pPr marL="342900" indent="-342900">
              <a:buFont typeface="Arial" panose="020B0604020202020204" pitchFamily="34" charset="0"/>
              <a:buChar char="•"/>
            </a:pPr>
            <a:r>
              <a:rPr lang="en-US" sz="2800" dirty="0" smtClean="0"/>
              <a:t>New suppliers are needed to manufacture generic drugs with both high quality and high reliability.</a:t>
            </a:r>
          </a:p>
          <a:p>
            <a:pPr marL="342900" indent="-342900">
              <a:buFont typeface="Arial" panose="020B0604020202020204" pitchFamily="34" charset="0"/>
              <a:buChar char="•"/>
            </a:pPr>
            <a:r>
              <a:rPr lang="en-US" sz="2800" dirty="0" smtClean="0"/>
              <a:t>Hospitals need unit of use products – may be an opportunity for suppliers to enter the generic injectables market.</a:t>
            </a:r>
          </a:p>
        </p:txBody>
      </p:sp>
    </p:spTree>
    <p:extLst>
      <p:ext uri="{BB962C8B-B14F-4D97-AF65-F5344CB8AC3E}">
        <p14:creationId xmlns:p14="http://schemas.microsoft.com/office/powerpoint/2010/main" val="2562015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From the Q and &amp; A  -- What do you think about Group Purchasing Organizations</a:t>
            </a:r>
            <a:endParaRPr lang="en-US" sz="2800" b="1" dirty="0"/>
          </a:p>
        </p:txBody>
      </p:sp>
      <p:sp>
        <p:nvSpPr>
          <p:cNvPr id="3" name="Content Placeholder 2"/>
          <p:cNvSpPr>
            <a:spLocks noGrp="1"/>
          </p:cNvSpPr>
          <p:nvPr>
            <p:ph idx="1"/>
          </p:nvPr>
        </p:nvSpPr>
        <p:spPr/>
        <p:txBody>
          <a:bodyPr>
            <a:normAutofit fontScale="77500" lnSpcReduction="20000"/>
          </a:bodyPr>
          <a:lstStyle/>
          <a:p>
            <a:r>
              <a:rPr lang="en-US" dirty="0"/>
              <a:t>It's is a mixed response. </a:t>
            </a:r>
            <a:r>
              <a:rPr lang="en-US" dirty="0" smtClean="0"/>
              <a:t>GPOs </a:t>
            </a:r>
            <a:r>
              <a:rPr lang="en-US" dirty="0"/>
              <a:t>were a good idea at first to negotiate with </a:t>
            </a:r>
            <a:r>
              <a:rPr lang="en-US" dirty="0" err="1"/>
              <a:t>pharma</a:t>
            </a:r>
            <a:r>
              <a:rPr lang="en-US" dirty="0"/>
              <a:t> companies, and saved money for institutions signed up, but then they also became very large and create their own problems with buying in such bull that alone created shortages. They sometimes hoard meds as well as a hedge. Finally many of them were bought outright by </a:t>
            </a:r>
            <a:r>
              <a:rPr lang="en-US" dirty="0" err="1"/>
              <a:t>pharma</a:t>
            </a:r>
            <a:r>
              <a:rPr lang="en-US" dirty="0"/>
              <a:t> companies, and no surprise they favored the meds of the parent </a:t>
            </a:r>
            <a:r>
              <a:rPr lang="en-US" dirty="0" err="1"/>
              <a:t>pharma</a:t>
            </a:r>
            <a:r>
              <a:rPr lang="en-US" dirty="0"/>
              <a:t> company over potentially less expensive alternative or generic meds. So.. A mixed track record. Real answer is to reform the entire </a:t>
            </a:r>
            <a:r>
              <a:rPr lang="en-US" dirty="0" err="1"/>
              <a:t>pharma</a:t>
            </a:r>
            <a:r>
              <a:rPr lang="en-US" dirty="0"/>
              <a:t> production and distribution and oppose any more mergers. It's either foster competition, or force regulation. </a:t>
            </a:r>
          </a:p>
          <a:p>
            <a:endParaRPr lang="en-US" dirty="0"/>
          </a:p>
        </p:txBody>
      </p:sp>
    </p:spTree>
    <p:extLst>
      <p:ext uri="{BB962C8B-B14F-4D97-AF65-F5344CB8AC3E}">
        <p14:creationId xmlns:p14="http://schemas.microsoft.com/office/powerpoint/2010/main" val="422724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International Perspective </a:t>
            </a:r>
            <a:br>
              <a:rPr lang="en-US" dirty="0" smtClean="0"/>
            </a:br>
            <a:r>
              <a:rPr lang="en-US" dirty="0" smtClean="0"/>
              <a:t>on Drug Shortages</a:t>
            </a:r>
            <a:endParaRPr lang="en-US" dirty="0"/>
          </a:p>
        </p:txBody>
      </p:sp>
      <p:sp>
        <p:nvSpPr>
          <p:cNvPr id="3" name="Content Placeholder 2"/>
          <p:cNvSpPr>
            <a:spLocks noGrp="1"/>
          </p:cNvSpPr>
          <p:nvPr>
            <p:ph idx="1"/>
          </p:nvPr>
        </p:nvSpPr>
        <p:spPr>
          <a:xfrm>
            <a:off x="457200" y="2133600"/>
            <a:ext cx="6019800" cy="3962400"/>
          </a:xfrm>
        </p:spPr>
        <p:txBody>
          <a:bodyPr>
            <a:normAutofit fontScale="92500" lnSpcReduction="20000"/>
          </a:bodyPr>
          <a:lstStyle/>
          <a:p>
            <a:pPr>
              <a:spcAft>
                <a:spcPts val="600"/>
              </a:spcAft>
            </a:pPr>
            <a:r>
              <a:rPr lang="en-US" dirty="0" smtClean="0"/>
              <a:t>Drug shortages is a global issue!</a:t>
            </a:r>
          </a:p>
          <a:p>
            <a:pPr>
              <a:spcAft>
                <a:spcPts val="600"/>
              </a:spcAft>
            </a:pPr>
            <a:r>
              <a:rPr lang="en-US" dirty="0" smtClean="0"/>
              <a:t>Globalization of the pharmaceutical supply chain:</a:t>
            </a:r>
            <a:r>
              <a:rPr lang="en-US" baseline="30000" dirty="0" smtClean="0"/>
              <a:t>1</a:t>
            </a:r>
          </a:p>
          <a:p>
            <a:pPr lvl="1">
              <a:spcAft>
                <a:spcPts val="600"/>
              </a:spcAft>
            </a:pPr>
            <a:r>
              <a:rPr lang="en-US" sz="2000" dirty="0" smtClean="0"/>
              <a:t>40 percent of finished drug products are manufactured abroad</a:t>
            </a:r>
          </a:p>
          <a:p>
            <a:pPr lvl="1">
              <a:spcAft>
                <a:spcPts val="600"/>
              </a:spcAft>
            </a:pPr>
            <a:r>
              <a:rPr lang="en-US" sz="2000" dirty="0" smtClean="0"/>
              <a:t>80 percent of drug components (e.g., active pharmaceutical ingredients) are from foreign countries</a:t>
            </a:r>
            <a:endParaRPr lang="en-US" dirty="0" smtClean="0"/>
          </a:p>
          <a:p>
            <a:pPr lvl="0">
              <a:spcAft>
                <a:spcPts val="600"/>
              </a:spcAft>
            </a:pPr>
            <a:r>
              <a:rPr lang="en-US" dirty="0" smtClean="0">
                <a:solidFill>
                  <a:srgbClr val="000000"/>
                </a:solidFill>
              </a:rPr>
              <a:t>Quality issues in the global supply chain contribute to drug shortages</a:t>
            </a:r>
          </a:p>
          <a:p>
            <a:pPr lvl="1">
              <a:spcAft>
                <a:spcPts val="600"/>
              </a:spcAft>
            </a:pPr>
            <a:endParaRPr lang="en-US" sz="2000" dirty="0" smtClean="0"/>
          </a:p>
        </p:txBody>
      </p:sp>
      <p:sp>
        <p:nvSpPr>
          <p:cNvPr id="4" name="TextBox 3"/>
          <p:cNvSpPr txBox="1"/>
          <p:nvPr/>
        </p:nvSpPr>
        <p:spPr>
          <a:xfrm>
            <a:off x="0" y="6400800"/>
            <a:ext cx="7367670" cy="276999"/>
          </a:xfrm>
          <a:prstGeom prst="rect">
            <a:avLst/>
          </a:prstGeom>
          <a:noFill/>
        </p:spPr>
        <p:txBody>
          <a:bodyPr wrap="square" rtlCol="0">
            <a:spAutoFit/>
          </a:bodyPr>
          <a:lstStyle/>
          <a:p>
            <a:r>
              <a:rPr lang="en-US" sz="1200" b="1" dirty="0" smtClean="0"/>
              <a:t>1. www.prescriptionproject.org/assets/pdfs/Pew_Heparin_Round4b_SinglePgs_b.pdf</a:t>
            </a:r>
            <a:endParaRPr lang="en-US" sz="1200" b="1" dirty="0"/>
          </a:p>
        </p:txBody>
      </p:sp>
      <p:pic>
        <p:nvPicPr>
          <p:cNvPr id="1030" name="Picture 6" descr="C:\Documents and Settings\creilly\Local Settings\Temporary Internet Files\Content.IE5\KR00MAHA\MC900094827[1].wmf"/>
          <p:cNvPicPr>
            <a:picLocks noChangeAspect="1" noChangeArrowheads="1"/>
          </p:cNvPicPr>
          <p:nvPr/>
        </p:nvPicPr>
        <p:blipFill>
          <a:blip r:embed="rId2" cstate="print"/>
          <a:srcRect/>
          <a:stretch>
            <a:fillRect/>
          </a:stretch>
        </p:blipFill>
        <p:spPr bwMode="auto">
          <a:xfrm>
            <a:off x="6503406" y="2667000"/>
            <a:ext cx="2640594" cy="2737825"/>
          </a:xfrm>
          <a:prstGeom prst="rect">
            <a:avLst/>
          </a:prstGeom>
          <a:noFill/>
        </p:spPr>
      </p:pic>
    </p:spTree>
    <p:extLst>
      <p:ext uri="{BB962C8B-B14F-4D97-AF65-F5344CB8AC3E}">
        <p14:creationId xmlns:p14="http://schemas.microsoft.com/office/powerpoint/2010/main" val="100622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3988"/>
            <a:ext cx="8229600" cy="842962"/>
          </a:xfrm>
        </p:spPr>
        <p:txBody>
          <a:bodyPr/>
          <a:lstStyle/>
          <a:p>
            <a:r>
              <a:rPr lang="en-US" smtClean="0">
                <a:latin typeface="Palatino" pitchFamily="18" charset="0"/>
              </a:rPr>
              <a:t>Critical Drug Shortages</a:t>
            </a:r>
          </a:p>
        </p:txBody>
      </p:sp>
      <p:sp>
        <p:nvSpPr>
          <p:cNvPr id="3" name="Content Placeholder 2"/>
          <p:cNvSpPr>
            <a:spLocks noGrp="1"/>
          </p:cNvSpPr>
          <p:nvPr>
            <p:ph idx="1"/>
          </p:nvPr>
        </p:nvSpPr>
        <p:spPr>
          <a:xfrm>
            <a:off x="558800" y="1236663"/>
            <a:ext cx="8229600" cy="4525962"/>
          </a:xfrm>
        </p:spPr>
        <p:txBody>
          <a:bodyPr rtlCol="0">
            <a:normAutofit/>
          </a:bodyPr>
          <a:lstStyle/>
          <a:p>
            <a:pPr fontAlgn="auto">
              <a:spcAft>
                <a:spcPts val="0"/>
              </a:spcAft>
              <a:buFont typeface="Arial"/>
              <a:buChar char="•"/>
              <a:defRPr/>
            </a:pPr>
            <a:r>
              <a:rPr lang="en-US" dirty="0" smtClean="0"/>
              <a:t>In the US (and Western Europe) we have been increasingly afflicted with unexpected and prolonged shortages of important drugs.</a:t>
            </a:r>
          </a:p>
          <a:p>
            <a:pPr fontAlgn="auto">
              <a:spcAft>
                <a:spcPts val="0"/>
              </a:spcAft>
              <a:buFont typeface="Arial"/>
              <a:buChar char="•"/>
              <a:defRPr/>
            </a:pPr>
            <a:endParaRPr lang="en-US" dirty="0" smtClean="0"/>
          </a:p>
          <a:p>
            <a:pPr fontAlgn="auto">
              <a:spcAft>
                <a:spcPts val="0"/>
              </a:spcAft>
              <a:buFont typeface="Arial"/>
              <a:buChar char="•"/>
              <a:defRPr/>
            </a:pPr>
            <a:r>
              <a:rPr lang="en-US" dirty="0" smtClean="0"/>
              <a:t>This can be due to a variety of reasons:</a:t>
            </a:r>
          </a:p>
          <a:p>
            <a:pPr lvl="1" fontAlgn="auto">
              <a:spcAft>
                <a:spcPts val="0"/>
              </a:spcAft>
              <a:buFont typeface="Arial"/>
              <a:buChar char="–"/>
              <a:defRPr/>
            </a:pPr>
            <a:r>
              <a:rPr lang="en-US" dirty="0" smtClean="0"/>
              <a:t>A business decision</a:t>
            </a:r>
          </a:p>
          <a:p>
            <a:pPr lvl="1" fontAlgn="auto">
              <a:spcAft>
                <a:spcPts val="0"/>
              </a:spcAft>
              <a:buFont typeface="Arial"/>
              <a:buChar char="–"/>
              <a:defRPr/>
            </a:pPr>
            <a:r>
              <a:rPr lang="en-US" dirty="0" smtClean="0"/>
              <a:t>A manufacturing problem</a:t>
            </a:r>
          </a:p>
          <a:p>
            <a:pPr lvl="1" fontAlgn="auto">
              <a:spcAft>
                <a:spcPts val="0"/>
              </a:spcAft>
              <a:buFont typeface="Arial"/>
              <a:buChar char="–"/>
              <a:defRPr/>
            </a:pPr>
            <a:r>
              <a:rPr lang="en-US" dirty="0" smtClean="0"/>
              <a:t>A base materials supply problem</a:t>
            </a:r>
          </a:p>
        </p:txBody>
      </p:sp>
      <p:sp>
        <p:nvSpPr>
          <p:cNvPr id="4" name="Slide Number Placeholder 3"/>
          <p:cNvSpPr>
            <a:spLocks noGrp="1"/>
          </p:cNvSpPr>
          <p:nvPr>
            <p:ph type="sldNum" sz="quarter" idx="12"/>
          </p:nvPr>
        </p:nvSpPr>
        <p:spPr/>
        <p:txBody>
          <a:bodyPr/>
          <a:lstStyle/>
          <a:p>
            <a:pPr>
              <a:defRPr/>
            </a:pPr>
            <a:fld id="{36C4454A-A1BB-4997-B984-DC8E2B05E57B}"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Patient Care Impact </a:t>
            </a:r>
          </a:p>
        </p:txBody>
      </p:sp>
      <p:sp>
        <p:nvSpPr>
          <p:cNvPr id="21507" name="Rectangle 3"/>
          <p:cNvSpPr>
            <a:spLocks noGrp="1" noChangeArrowheads="1"/>
          </p:cNvSpPr>
          <p:nvPr>
            <p:ph type="body" idx="1"/>
          </p:nvPr>
        </p:nvSpPr>
        <p:spPr>
          <a:xfrm>
            <a:off x="685800" y="1981200"/>
            <a:ext cx="4800600" cy="4114800"/>
          </a:xfrm>
        </p:spPr>
        <p:txBody>
          <a:bodyPr/>
          <a:lstStyle/>
          <a:p>
            <a:pPr>
              <a:spcAft>
                <a:spcPct val="40000"/>
              </a:spcAft>
            </a:pPr>
            <a:r>
              <a:rPr lang="en-US" sz="2800" dirty="0" smtClean="0"/>
              <a:t>Patient care issues</a:t>
            </a:r>
          </a:p>
          <a:p>
            <a:pPr lvl="1">
              <a:spcAft>
                <a:spcPct val="40000"/>
              </a:spcAft>
            </a:pPr>
            <a:r>
              <a:rPr lang="en-US" sz="2400" dirty="0" smtClean="0"/>
              <a:t>Delayed or unavailable care</a:t>
            </a:r>
          </a:p>
          <a:p>
            <a:pPr lvl="1">
              <a:spcAft>
                <a:spcPct val="40000"/>
              </a:spcAft>
            </a:pPr>
            <a:r>
              <a:rPr lang="en-US" sz="2400" dirty="0" smtClean="0"/>
              <a:t>Safety implications</a:t>
            </a:r>
          </a:p>
          <a:p>
            <a:pPr lvl="1">
              <a:spcAft>
                <a:spcPct val="40000"/>
              </a:spcAft>
            </a:pPr>
            <a:r>
              <a:rPr lang="en-US" sz="2400" dirty="0" smtClean="0">
                <a:solidFill>
                  <a:srgbClr val="000000"/>
                </a:solidFill>
              </a:rPr>
              <a:t>Adverse impact on patient outcomes </a:t>
            </a:r>
          </a:p>
          <a:p>
            <a:pPr lvl="1">
              <a:spcAft>
                <a:spcPct val="40000"/>
              </a:spcAft>
              <a:buNone/>
            </a:pPr>
            <a:endParaRPr lang="en-US" sz="2000" dirty="0" smtClean="0"/>
          </a:p>
          <a:p>
            <a:pPr lvl="1">
              <a:spcAft>
                <a:spcPct val="40000"/>
              </a:spcAft>
              <a:buFontTx/>
              <a:buNone/>
            </a:pPr>
            <a:endParaRPr lang="en-US" sz="2000" dirty="0" smtClean="0"/>
          </a:p>
          <a:p>
            <a:pPr lvl="1">
              <a:spcAft>
                <a:spcPct val="40000"/>
              </a:spcAft>
              <a:buFontTx/>
              <a:buNone/>
            </a:pPr>
            <a:endParaRPr lang="en-US" sz="2000" dirty="0" smtClean="0"/>
          </a:p>
        </p:txBody>
      </p:sp>
      <p:pic>
        <p:nvPicPr>
          <p:cNvPr id="21508" name="Picture 6" descr="C:\Documents and Settings\creilly\Local Settings\Temporary Internet Files\Content.IE5\U2PJR401\MC900359059[1].wmf"/>
          <p:cNvPicPr>
            <a:picLocks noChangeAspect="1" noChangeArrowheads="1"/>
          </p:cNvPicPr>
          <p:nvPr/>
        </p:nvPicPr>
        <p:blipFill>
          <a:blip r:embed="rId2" cstate="print"/>
          <a:srcRect/>
          <a:stretch>
            <a:fillRect/>
          </a:stretch>
        </p:blipFill>
        <p:spPr bwMode="auto">
          <a:xfrm>
            <a:off x="5791200" y="1524000"/>
            <a:ext cx="2743200" cy="3246438"/>
          </a:xfrm>
          <a:prstGeom prst="rect">
            <a:avLst/>
          </a:prstGeom>
          <a:noFill/>
          <a:ln w="9525">
            <a:noFill/>
            <a:miter lim="800000"/>
            <a:headEnd/>
            <a:tailEnd/>
          </a:ln>
        </p:spPr>
      </p:pic>
    </p:spTree>
    <p:extLst>
      <p:ext uri="{BB962C8B-B14F-4D97-AF65-F5344CB8AC3E}">
        <p14:creationId xmlns:p14="http://schemas.microsoft.com/office/powerpoint/2010/main" val="160800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3102</Words>
  <Application>Microsoft Office PowerPoint</Application>
  <PresentationFormat>On-screen Show (4:3)</PresentationFormat>
  <Paragraphs>376</Paragraphs>
  <Slides>63</Slides>
  <Notes>15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Drug Shortages: a Serious and Widespread Problem</vt:lpstr>
      <vt:lpstr>National Drug Shortages—Quarterly  </vt:lpstr>
      <vt:lpstr>Active Shortages   Top 5 Drug Classes  </vt:lpstr>
      <vt:lpstr>PowerPoint Presentation</vt:lpstr>
      <vt:lpstr>Percent of Hospitals Reporting the Impact on Patient Care as a Result of a Drug Shortage</vt:lpstr>
      <vt:lpstr>International Perspective  on Drug Shortages</vt:lpstr>
      <vt:lpstr>Critical Drug Shortages</vt:lpstr>
      <vt:lpstr>Patient Care Impact </vt:lpstr>
      <vt:lpstr>Practice Impact of Drug Shortages</vt:lpstr>
      <vt:lpstr>Cause for Concern: Errors that May Be Caused by Drug Shortages </vt:lpstr>
      <vt:lpstr>Tragic Choices</vt:lpstr>
      <vt:lpstr>PowerPoint Presentation</vt:lpstr>
      <vt:lpstr>Faced With A Critical Shortage, How Should We Decide Who Gets The Drug When Not All Can?</vt:lpstr>
      <vt:lpstr>PowerPoint Presentation</vt:lpstr>
      <vt:lpstr>Reasons for Shortages – 2012</vt:lpstr>
      <vt:lpstr>PowerPoint Presentation</vt:lpstr>
      <vt:lpstr>Drug Shortages Provisions in Public Law No: 112-144, FDA Safety and Innovation Act</vt:lpstr>
      <vt:lpstr>Shortages – Dosage Forms 2012</vt:lpstr>
      <vt:lpstr>PowerPoint Presentation</vt:lpstr>
      <vt:lpstr>Fragile Supply Chain -   Generic Injectables </vt:lpstr>
      <vt:lpstr>Reasons for Injectable Shortages – 2012</vt:lpstr>
      <vt:lpstr>PowerPoint Presentation</vt:lpstr>
      <vt:lpstr>PowerPoint Presentation</vt:lpstr>
      <vt:lpstr>Shortages Prevented by FDA 2010 - 2012</vt:lpstr>
      <vt:lpstr>PowerPoint Presentation</vt:lpstr>
      <vt:lpstr>Quality Problems</vt:lpstr>
      <vt:lpstr>Business and Market Factors</vt:lpstr>
      <vt:lpstr>Raw Materials and Manufacturing Factors</vt:lpstr>
      <vt:lpstr>Raw Materials and Manufacturing Factors</vt:lpstr>
      <vt:lpstr>Distribution Factors</vt:lpstr>
      <vt:lpstr>Manufacturing Problems</vt:lpstr>
      <vt:lpstr>Example – Fragile Supply Chain  </vt:lpstr>
      <vt:lpstr>Raw Material Issues</vt:lpstr>
      <vt:lpstr>Multifactorial Reasons</vt:lpstr>
      <vt:lpstr>Imports </vt:lpstr>
      <vt:lpstr>FDA’s Role</vt:lpstr>
      <vt:lpstr>U.S. Food and Drug Administration (FDA)</vt:lpstr>
      <vt:lpstr>PowerPoint Presentation</vt:lpstr>
      <vt:lpstr>122 Drugs in short supply </vt:lpstr>
      <vt:lpstr>PowerPoint Presentation</vt:lpstr>
      <vt:lpstr>FDA Can Only Do So Much…</vt:lpstr>
      <vt:lpstr>FDA’s Approach</vt:lpstr>
      <vt:lpstr>How Does FDA Prevent Shortages?</vt:lpstr>
      <vt:lpstr>PowerPoint Presentation</vt:lpstr>
      <vt:lpstr>Regulatory and Legislative Factors</vt:lpstr>
      <vt:lpstr>FDA Efforts</vt:lpstr>
      <vt:lpstr>FDA’s Strategy</vt:lpstr>
      <vt:lpstr>PowerPoint Presentation</vt:lpstr>
      <vt:lpstr>Most Americans favor action to keep drug prices down</vt:lpstr>
      <vt:lpstr>PowerPoint Presentation</vt:lpstr>
      <vt:lpstr>PowerPoint Presentation</vt:lpstr>
      <vt:lpstr>Truthfulness in Drug Ads: Data</vt:lpstr>
      <vt:lpstr>PowerPoint Presentation</vt:lpstr>
      <vt:lpstr>PowerPoint Presentation</vt:lpstr>
      <vt:lpstr>PowerPoint Presentation</vt:lpstr>
      <vt:lpstr>Where Prescription Dollars Go</vt:lpstr>
      <vt:lpstr>R&amp;D, Prices, and Profits</vt:lpstr>
      <vt:lpstr>High Prices in the USA</vt:lpstr>
      <vt:lpstr>Generics</vt:lpstr>
      <vt:lpstr>Conclusions</vt:lpstr>
      <vt:lpstr>Conclusions, cont.</vt:lpstr>
      <vt:lpstr>From the Q and &amp; A  -- What do you think about Group Purchasing Organizations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dc:creator>
  <cp:lastModifiedBy>Test</cp:lastModifiedBy>
  <cp:revision>76</cp:revision>
  <dcterms:created xsi:type="dcterms:W3CDTF">2016-09-03T23:51:31Z</dcterms:created>
  <dcterms:modified xsi:type="dcterms:W3CDTF">2016-09-22T20:39:32Z</dcterms:modified>
</cp:coreProperties>
</file>