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58" r:id="rId2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145"/>
    <a:srgbClr val="F58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9"/>
    <p:restoredTop sz="94790"/>
  </p:normalViewPr>
  <p:slideViewPr>
    <p:cSldViewPr snapToGrid="0" showGuides="1">
      <p:cViewPr>
        <p:scale>
          <a:sx n="37" d="100"/>
          <a:sy n="37" d="100"/>
        </p:scale>
        <p:origin x="1584" y="104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91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548640"/>
            <a:ext cx="28392120" cy="483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6061166"/>
            <a:ext cx="28392120" cy="1297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619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2926117" rtl="0" eaLnBrk="1" latinLnBrk="0" hangingPunct="1">
        <a:lnSpc>
          <a:spcPct val="90000"/>
        </a:lnSpc>
        <a:spcBef>
          <a:spcPct val="0"/>
        </a:spcBef>
        <a:buNone/>
        <a:defRPr sz="1408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731529" indent="-731529" algn="l" defTabSz="2926117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194587" indent="-731529" algn="l" defTabSz="2926117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57646" indent="-731529" algn="l" defTabSz="2926117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120704" indent="-731529" algn="l" defTabSz="2926117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583762" indent="-731529" algn="l" defTabSz="2926117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046820" indent="-731529" algn="l" defTabSz="2926117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879" indent="-731529" algn="l" defTabSz="2926117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937" indent="-731529" algn="l" defTabSz="2926117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995" indent="-731529" algn="l" defTabSz="2926117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58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117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75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233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91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350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408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466" algn="l" defTabSz="2926117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912" userDrawn="1">
          <p15:clr>
            <a:srgbClr val="F26B43"/>
          </p15:clr>
        </p15:guide>
        <p15:guide id="2" pos="10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0F53FF-1A3F-1F09-133D-E96B42839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15" y="469574"/>
            <a:ext cx="31948796" cy="2602620"/>
          </a:xfrm>
          <a:prstGeom prst="rect">
            <a:avLst/>
          </a:prstGeom>
          <a:solidFill>
            <a:schemeClr val="bg1">
              <a:alpha val="93000"/>
            </a:schemeClr>
          </a:solidFill>
          <a:ln w="330200" cmpd="thickThin">
            <a:solidFill>
              <a:schemeClr val="accent1">
                <a:lumMod val="75000"/>
              </a:schemeClr>
            </a:solidFill>
          </a:ln>
          <a:effectLst/>
        </p:spPr>
        <p:txBody>
          <a:bodyPr lIns="192883" tIns="154306" rIns="69434" bIns="34719" anchor="ctr"/>
          <a:lstStyle/>
          <a:p>
            <a:pPr defTabSz="1587181">
              <a:lnSpc>
                <a:spcPct val="90000"/>
              </a:lnSpc>
              <a:defRPr/>
            </a:pPr>
            <a:r>
              <a:rPr lang="en-US" sz="6600" b="1" spc="-129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Disparities Among Early-Onset Colorectal Cancer in Hispanic Patients</a:t>
            </a:r>
            <a:endParaRPr lang="en-US" sz="6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87181">
              <a:lnSpc>
                <a:spcPct val="90000"/>
              </a:lnSpc>
              <a:defRPr/>
            </a:pP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Sweis MD, N. Perez Baez BS, M. Abdulhai MD, B. O’Donnell MD, E. M. Bianchi MD, V. Chaudhry MD, A. Perez-Tamayo MD, and G. Gantt MD. </a:t>
            </a:r>
          </a:p>
          <a:p>
            <a:pPr defTabSz="1587181">
              <a:lnSpc>
                <a:spcPct val="90000"/>
              </a:lnSpc>
              <a:defRPr/>
            </a:pP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of Colon and Rectal Surgery, University of Illinois Chicago</a:t>
            </a:r>
            <a:endParaRPr lang="en-US" sz="34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13C9ECA1-0258-7394-4CB0-75D63C202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5" t="14451" b="13746"/>
          <a:stretch/>
        </p:blipFill>
        <p:spPr>
          <a:xfrm>
            <a:off x="28166176" y="871158"/>
            <a:ext cx="3521562" cy="1799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7DAD97-7087-D724-CEEB-04B546A1FF82}"/>
              </a:ext>
            </a:extLst>
          </p:cNvPr>
          <p:cNvSpPr txBox="1"/>
          <p:nvPr/>
        </p:nvSpPr>
        <p:spPr>
          <a:xfrm>
            <a:off x="494114" y="3496223"/>
            <a:ext cx="8678635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0AA19-8CBF-AC8C-8D3C-C6FAD3FC272E}"/>
              </a:ext>
            </a:extLst>
          </p:cNvPr>
          <p:cNvSpPr/>
          <p:nvPr/>
        </p:nvSpPr>
        <p:spPr>
          <a:xfrm>
            <a:off x="494115" y="3311612"/>
            <a:ext cx="8678634" cy="9017744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165E2-CE50-0A46-7583-E6478752749B}"/>
              </a:ext>
            </a:extLst>
          </p:cNvPr>
          <p:cNvSpPr txBox="1"/>
          <p:nvPr/>
        </p:nvSpPr>
        <p:spPr>
          <a:xfrm>
            <a:off x="9462015" y="3496223"/>
            <a:ext cx="1400860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Results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A4484-764F-8229-CCFC-6B045E4B677F}"/>
              </a:ext>
            </a:extLst>
          </p:cNvPr>
          <p:cNvSpPr txBox="1"/>
          <p:nvPr/>
        </p:nvSpPr>
        <p:spPr>
          <a:xfrm>
            <a:off x="23745650" y="3496223"/>
            <a:ext cx="865873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33D3A-D3D0-A28E-65EA-A8CCA9D8B808}"/>
              </a:ext>
            </a:extLst>
          </p:cNvPr>
          <p:cNvSpPr txBox="1"/>
          <p:nvPr/>
        </p:nvSpPr>
        <p:spPr>
          <a:xfrm>
            <a:off x="23745650" y="13062482"/>
            <a:ext cx="8697261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Discussion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B2CD0-C081-965B-3451-60C324D48794}"/>
              </a:ext>
            </a:extLst>
          </p:cNvPr>
          <p:cNvSpPr txBox="1"/>
          <p:nvPr/>
        </p:nvSpPr>
        <p:spPr>
          <a:xfrm>
            <a:off x="510546" y="12513966"/>
            <a:ext cx="866220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Methods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18223D-DA20-4D6C-6CB3-9F6977343814}"/>
              </a:ext>
            </a:extLst>
          </p:cNvPr>
          <p:cNvSpPr/>
          <p:nvPr/>
        </p:nvSpPr>
        <p:spPr>
          <a:xfrm>
            <a:off x="9418546" y="3311612"/>
            <a:ext cx="14054272" cy="1603709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17E713-A9FA-9261-21E9-53947C957E34}"/>
              </a:ext>
            </a:extLst>
          </p:cNvPr>
          <p:cNvSpPr/>
          <p:nvPr/>
        </p:nvSpPr>
        <p:spPr>
          <a:xfrm>
            <a:off x="23745650" y="3311612"/>
            <a:ext cx="8660469" cy="94840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08D706-9536-6434-E699-F05FAA3F1D7A}"/>
              </a:ext>
            </a:extLst>
          </p:cNvPr>
          <p:cNvSpPr/>
          <p:nvPr/>
        </p:nvSpPr>
        <p:spPr>
          <a:xfrm>
            <a:off x="23743916" y="12795661"/>
            <a:ext cx="8660470" cy="655304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DBCDB-C752-8630-CB2C-DE919D8F3C61}"/>
              </a:ext>
            </a:extLst>
          </p:cNvPr>
          <p:cNvSpPr/>
          <p:nvPr/>
        </p:nvSpPr>
        <p:spPr>
          <a:xfrm>
            <a:off x="512281" y="12513967"/>
            <a:ext cx="8678635" cy="68347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AC8A17-F3A5-04D0-7621-43D3181DB106}"/>
              </a:ext>
            </a:extLst>
          </p:cNvPr>
          <p:cNvSpPr txBox="1"/>
          <p:nvPr/>
        </p:nvSpPr>
        <p:spPr>
          <a:xfrm>
            <a:off x="510546" y="4388720"/>
            <a:ext cx="8635168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JO" sz="3200" dirty="0">
                <a:latin typeface="Segoe UI" panose="020B0502040204020203" pitchFamily="34" charset="0"/>
                <a:cs typeface="Segoe UI" panose="020B0502040204020203" pitchFamily="34" charset="0"/>
              </a:rPr>
              <a:t>Colorectal cancer (CRC) is the second leading cause of cancer-related mortality in the US.  </a:t>
            </a:r>
            <a:br>
              <a:rPr lang="en-JO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JO" sz="32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JO" sz="3200" dirty="0">
                <a:latin typeface="Segoe UI" panose="020B0502040204020203" pitchFamily="34" charset="0"/>
                <a:cs typeface="Segoe UI" panose="020B0502040204020203" pitchFamily="34" charset="0"/>
              </a:rPr>
              <a:t>There are significant racial and ethnic disparities in the incidence and outcomes of early onset Colorectal Cancer (eoCRC) </a:t>
            </a:r>
            <a:br>
              <a:rPr lang="en-JO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JO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JO" sz="3200" dirty="0">
                <a:latin typeface="Segoe UI" panose="020B0502040204020203" pitchFamily="34" charset="0"/>
                <a:cs typeface="Segoe UI" panose="020B0502040204020203" pitchFamily="34" charset="0"/>
              </a:rPr>
              <a:t>There is a notable gap in research regarding the stratification of Hispanic patients by country-of-origin.   </a:t>
            </a:r>
            <a:br>
              <a:rPr lang="en-JO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JO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JO" sz="3200" dirty="0">
                <a:latin typeface="Segoe UI" panose="020B0502040204020203" pitchFamily="34" charset="0"/>
                <a:cs typeface="Segoe UI" panose="020B0502040204020203" pitchFamily="34" charset="0"/>
              </a:rPr>
              <a:t> The aim is to analyze demographic, clinical, and oncologic outcomes among Hispanic-American sub-populations.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5E1346-2F15-2D12-3126-92D920345304}"/>
              </a:ext>
            </a:extLst>
          </p:cNvPr>
          <p:cNvSpPr txBox="1"/>
          <p:nvPr/>
        </p:nvSpPr>
        <p:spPr>
          <a:xfrm>
            <a:off x="555748" y="13406462"/>
            <a:ext cx="863516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Patients diagnosed with colorectal cancer from 2004 to 2022 NCDB PUF were included.</a:t>
            </a:r>
            <a:b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Patients were stratified by country-of origin: Mexico, Puerto Rico, Cuba, Central/ South America, Spain, and Dominican Republic.</a:t>
            </a:r>
            <a:b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Binary logistic regression and Cox proportional hazard were used to assess treatment delay and survival.</a:t>
            </a:r>
            <a:endParaRPr lang="en-JO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A3F1423D-0C48-F587-995D-CFF50C804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4962"/>
              </p:ext>
            </p:extLst>
          </p:nvPr>
        </p:nvGraphicFramePr>
        <p:xfrm>
          <a:off x="9462013" y="4204110"/>
          <a:ext cx="14008610" cy="496047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110986">
                  <a:extLst>
                    <a:ext uri="{9D8B030D-6E8A-4147-A177-3AD203B41FA5}">
                      <a16:colId xmlns:a16="http://schemas.microsoft.com/office/drawing/2014/main" val="1993223526"/>
                    </a:ext>
                  </a:extLst>
                </a:gridCol>
                <a:gridCol w="2492458">
                  <a:extLst>
                    <a:ext uri="{9D8B030D-6E8A-4147-A177-3AD203B41FA5}">
                      <a16:colId xmlns:a16="http://schemas.microsoft.com/office/drawing/2014/main" val="3836723948"/>
                    </a:ext>
                  </a:extLst>
                </a:gridCol>
                <a:gridCol w="2801722">
                  <a:extLst>
                    <a:ext uri="{9D8B030D-6E8A-4147-A177-3AD203B41FA5}">
                      <a16:colId xmlns:a16="http://schemas.microsoft.com/office/drawing/2014/main" val="76433467"/>
                    </a:ext>
                  </a:extLst>
                </a:gridCol>
                <a:gridCol w="2801722">
                  <a:extLst>
                    <a:ext uri="{9D8B030D-6E8A-4147-A177-3AD203B41FA5}">
                      <a16:colId xmlns:a16="http://schemas.microsoft.com/office/drawing/2014/main" val="1107473349"/>
                    </a:ext>
                  </a:extLst>
                </a:gridCol>
                <a:gridCol w="2801722">
                  <a:extLst>
                    <a:ext uri="{9D8B030D-6E8A-4147-A177-3AD203B41FA5}">
                      <a16:colId xmlns:a16="http://schemas.microsoft.com/office/drawing/2014/main" val="1302438399"/>
                    </a:ext>
                  </a:extLst>
                </a:gridCol>
              </a:tblGrid>
              <a:tr h="392304">
                <a:tc gridSpan="5">
                  <a:txBody>
                    <a:bodyPr/>
                    <a:lstStyle/>
                    <a:p>
                      <a:r>
                        <a:rPr lang="en-US" sz="2150" dirty="0"/>
                        <a:t>Table 1: Demographics</a:t>
                      </a:r>
                      <a:endParaRPr lang="en-US" sz="2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0E21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0E2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78403"/>
                  </a:ext>
                </a:extLst>
              </a:tr>
              <a:tr h="392304">
                <a:tc rowSpan="2">
                  <a:txBody>
                    <a:bodyPr/>
                    <a:lstStyle/>
                    <a:p>
                      <a:pPr marL="0" marR="0" lvl="0" indent="0" algn="ctr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50" b="1" dirty="0"/>
                        <a:t>Country of Origin</a:t>
                      </a:r>
                      <a:endParaRPr lang="en-US" sz="21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50" b="1" dirty="0"/>
                        <a:t>Colon Cancer</a:t>
                      </a:r>
                      <a:endParaRPr lang="en-US" sz="21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50" b="1" dirty="0"/>
                        <a:t>Rectal Cancer</a:t>
                      </a:r>
                      <a:endParaRPr lang="en-US" sz="21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836184"/>
                  </a:ext>
                </a:extLst>
              </a:tr>
              <a:tr h="40397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50" b="1" dirty="0"/>
                        <a:t>Total Patients</a:t>
                      </a:r>
                      <a:endParaRPr lang="en-US" sz="21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50" b="1" dirty="0"/>
                        <a:t>Early-Onset (%)</a:t>
                      </a:r>
                      <a:endParaRPr lang="en-US" sz="21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50" b="1" dirty="0"/>
                        <a:t>Total Patients</a:t>
                      </a:r>
                      <a:endParaRPr lang="en-US" sz="21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50" b="1" dirty="0"/>
                        <a:t>Early-Onset (%)</a:t>
                      </a:r>
                      <a:endParaRPr lang="en-US" sz="21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447099"/>
                  </a:ext>
                </a:extLst>
              </a:tr>
              <a:tr h="392304">
                <a:tc>
                  <a:txBody>
                    <a:bodyPr/>
                    <a:lstStyle/>
                    <a:p>
                      <a:pPr marL="0" marR="0" lvl="0" indent="0" algn="l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822,628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45,832 (5.6%)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275,779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24,444 (8.9%)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343844"/>
                  </a:ext>
                </a:extLst>
              </a:tr>
              <a:tr h="437222">
                <a:tc>
                  <a:txBody>
                    <a:bodyPr/>
                    <a:lstStyle/>
                    <a:p>
                      <a:pPr marL="0" marR="0" lvl="0" indent="0" algn="l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50" b="1" dirty="0"/>
                        <a:t>Non-Hispanic Whites</a:t>
                      </a:r>
                      <a:endParaRPr lang="en-US" sz="21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803,508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43,644 (5.4%)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267,899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23,234 (8.7%)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210549"/>
                  </a:ext>
                </a:extLst>
              </a:tr>
              <a:tr h="392304">
                <a:tc>
                  <a:txBody>
                    <a:bodyPr/>
                    <a:lstStyle/>
                    <a:p>
                      <a:r>
                        <a:rPr lang="en-US" sz="2150" b="1" dirty="0"/>
                        <a:t>Mexico</a:t>
                      </a:r>
                      <a:endParaRPr lang="en-US" sz="21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/>
                        <a:t>7,570</a:t>
                      </a:r>
                      <a:endParaRPr lang="en-US" sz="2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1,148 (15.2%)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3,894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678 (17.4%)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710738"/>
                  </a:ext>
                </a:extLst>
              </a:tr>
              <a:tr h="392304">
                <a:tc>
                  <a:txBody>
                    <a:bodyPr/>
                    <a:lstStyle/>
                    <a:p>
                      <a:r>
                        <a:rPr lang="en-US" sz="2150" b="1" dirty="0"/>
                        <a:t>Puerto Rico</a:t>
                      </a:r>
                      <a:endParaRPr lang="en-US" sz="21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/>
                        <a:t>2,879</a:t>
                      </a:r>
                      <a:endParaRPr lang="en-US" sz="2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215 (7.5%)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85 (9.2%)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849801"/>
                  </a:ext>
                </a:extLst>
              </a:tr>
              <a:tr h="392304">
                <a:tc>
                  <a:txBody>
                    <a:bodyPr/>
                    <a:lstStyle/>
                    <a:p>
                      <a:r>
                        <a:rPr lang="en-US" sz="2150" b="1" dirty="0"/>
                        <a:t>Cuba</a:t>
                      </a:r>
                      <a:endParaRPr lang="en-US" sz="21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/>
                        <a:t>2,412</a:t>
                      </a:r>
                      <a:endParaRPr lang="en-US" sz="2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89 (3.7%)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 (6.0%)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914882"/>
                  </a:ext>
                </a:extLst>
              </a:tr>
              <a:tr h="516023">
                <a:tc>
                  <a:txBody>
                    <a:bodyPr/>
                    <a:lstStyle/>
                    <a:p>
                      <a:r>
                        <a:rPr lang="en-US" sz="2150" b="1" dirty="0"/>
                        <a:t>South/Central America</a:t>
                      </a:r>
                      <a:endParaRPr lang="en-US" sz="21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/>
                        <a:t>3,674</a:t>
                      </a:r>
                      <a:endParaRPr lang="en-US" sz="2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441 (12.0%)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1,449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272 (18.8%)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512055"/>
                  </a:ext>
                </a:extLst>
              </a:tr>
              <a:tr h="392304">
                <a:tc>
                  <a:txBody>
                    <a:bodyPr/>
                    <a:lstStyle/>
                    <a:p>
                      <a:r>
                        <a:rPr lang="en-US" sz="2150" b="1" dirty="0"/>
                        <a:t>Spain</a:t>
                      </a:r>
                      <a:endParaRPr lang="en-US" sz="21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/>
                        <a:t>1,485</a:t>
                      </a:r>
                      <a:endParaRPr lang="en-US" sz="2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175 (11.8%)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79 (14.2%)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341824"/>
                  </a:ext>
                </a:extLst>
              </a:tr>
              <a:tr h="654434">
                <a:tc>
                  <a:txBody>
                    <a:bodyPr/>
                    <a:lstStyle/>
                    <a:p>
                      <a:r>
                        <a:rPr lang="en-US" sz="2150" b="1" dirty="0"/>
                        <a:t>Dominican Republic</a:t>
                      </a:r>
                      <a:endParaRPr lang="en-US" sz="21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/>
                        <a:t>1,100</a:t>
                      </a:r>
                      <a:endParaRPr lang="en-US" sz="2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 (11.2%)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1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53 (15.7%)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41253"/>
                  </a:ext>
                </a:extLst>
              </a:tr>
            </a:tbl>
          </a:graphicData>
        </a:graphic>
      </p:graphicFrame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C8925741-CD53-EC5F-C9EB-F54A4AD3DD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562895"/>
              </p:ext>
            </p:extLst>
          </p:nvPr>
        </p:nvGraphicFramePr>
        <p:xfrm>
          <a:off x="9443847" y="9218266"/>
          <a:ext cx="14008607" cy="501160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102958">
                  <a:extLst>
                    <a:ext uri="{9D8B030D-6E8A-4147-A177-3AD203B41FA5}">
                      <a16:colId xmlns:a16="http://schemas.microsoft.com/office/drawing/2014/main" val="360177405"/>
                    </a:ext>
                  </a:extLst>
                </a:gridCol>
                <a:gridCol w="2606136">
                  <a:extLst>
                    <a:ext uri="{9D8B030D-6E8A-4147-A177-3AD203B41FA5}">
                      <a16:colId xmlns:a16="http://schemas.microsoft.com/office/drawing/2014/main" val="263481058"/>
                    </a:ext>
                  </a:extLst>
                </a:gridCol>
                <a:gridCol w="2722483">
                  <a:extLst>
                    <a:ext uri="{9D8B030D-6E8A-4147-A177-3AD203B41FA5}">
                      <a16:colId xmlns:a16="http://schemas.microsoft.com/office/drawing/2014/main" val="451026406"/>
                    </a:ext>
                  </a:extLst>
                </a:gridCol>
                <a:gridCol w="2854547">
                  <a:extLst>
                    <a:ext uri="{9D8B030D-6E8A-4147-A177-3AD203B41FA5}">
                      <a16:colId xmlns:a16="http://schemas.microsoft.com/office/drawing/2014/main" val="565024105"/>
                    </a:ext>
                  </a:extLst>
                </a:gridCol>
                <a:gridCol w="2722483">
                  <a:extLst>
                    <a:ext uri="{9D8B030D-6E8A-4147-A177-3AD203B41FA5}">
                      <a16:colId xmlns:a16="http://schemas.microsoft.com/office/drawing/2014/main" val="1082521855"/>
                    </a:ext>
                  </a:extLst>
                </a:gridCol>
              </a:tblGrid>
              <a:tr h="411398">
                <a:tc gridSpan="5">
                  <a:txBody>
                    <a:bodyPr/>
                    <a:lstStyle/>
                    <a:p>
                      <a:r>
                        <a:rPr lang="en-US" sz="2150" dirty="0"/>
                        <a:t>Table 2: Treatment Delay</a:t>
                      </a:r>
                      <a:endParaRPr lang="en-US" sz="2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8936" marR="78936" marT="39468" marB="39468">
                    <a:solidFill>
                      <a:srgbClr val="0E214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JO" sz="2400"/>
                    </a:p>
                  </a:txBody>
                  <a:tcPr marL="78936" marR="78936" marT="39468" marB="3946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21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JO" sz="2400" dirty="0"/>
                    </a:p>
                  </a:txBody>
                  <a:tcPr marL="78936" marR="78936" marT="39468" marB="39468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21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J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08862"/>
                  </a:ext>
                </a:extLst>
              </a:tr>
              <a:tr h="5300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150" b="1" dirty="0"/>
                        <a:t>Country of Origin</a:t>
                      </a:r>
                    </a:p>
                    <a:p>
                      <a:pPr algn="ctr"/>
                      <a:endParaRPr lang="en-JO" sz="2150" b="1" dirty="0"/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150" b="1" dirty="0"/>
                        <a:t>Colon Cancer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J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JO" sz="2150" b="1" dirty="0"/>
                        <a:t>Rectal Cancer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879030"/>
                  </a:ext>
                </a:extLst>
              </a:tr>
              <a:tr h="530095">
                <a:tc vMerge="1">
                  <a:txBody>
                    <a:bodyPr/>
                    <a:lstStyle/>
                    <a:p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b="1" dirty="0"/>
                        <a:t>OR (95% CI)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50" b="1" dirty="0"/>
                        <a:t>p</a:t>
                      </a:r>
                      <a:r>
                        <a:rPr lang="en-JO" sz="2150" b="1" dirty="0"/>
                        <a:t>-value</a:t>
                      </a:r>
                      <a:endParaRPr lang="en-JO" sz="2150" b="1" i="1" dirty="0"/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150" b="1" dirty="0"/>
                        <a:t>OR (95% CI)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50" b="1" dirty="0"/>
                        <a:t>p</a:t>
                      </a:r>
                      <a:r>
                        <a:rPr lang="en-JO" sz="2150" b="1" dirty="0"/>
                        <a:t>-value</a:t>
                      </a:r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898506445"/>
                  </a:ext>
                </a:extLst>
              </a:tr>
              <a:tr h="411398">
                <a:tc>
                  <a:txBody>
                    <a:bodyPr/>
                    <a:lstStyle/>
                    <a:p>
                      <a:r>
                        <a:rPr lang="en-JO" sz="2150" b="1"/>
                        <a:t>Non-Hispanic whites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50" dirty="0"/>
                        <a:t>1 [Reference] </a:t>
                      </a:r>
                      <a:endParaRPr lang="en-JO" sz="2150" dirty="0"/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JO" sz="2150" dirty="0"/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50"/>
                        <a:t>1 [Reference] </a:t>
                      </a:r>
                      <a:endParaRPr lang="en-JO" sz="2150"/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JO" sz="2150"/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2563251630"/>
                  </a:ext>
                </a:extLst>
              </a:tr>
              <a:tr h="411398">
                <a:tc>
                  <a:txBody>
                    <a:bodyPr/>
                    <a:lstStyle/>
                    <a:p>
                      <a:r>
                        <a:rPr lang="en-JO" sz="2150" b="1" dirty="0"/>
                        <a:t>Mexico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dirty="0"/>
                        <a:t>1.41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b="1" dirty="0">
                          <a:solidFill>
                            <a:srgbClr val="FF0000"/>
                          </a:solidFill>
                        </a:rPr>
                        <a:t>&lt;0.05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dirty="0"/>
                        <a:t>1.82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b="1" dirty="0">
                          <a:solidFill>
                            <a:srgbClr val="FF0000"/>
                          </a:solidFill>
                        </a:rPr>
                        <a:t>&lt;0.05</a:t>
                      </a:r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3185316681"/>
                  </a:ext>
                </a:extLst>
              </a:tr>
              <a:tr h="708692">
                <a:tc>
                  <a:txBody>
                    <a:bodyPr/>
                    <a:lstStyle/>
                    <a:p>
                      <a:r>
                        <a:rPr lang="en-JO" sz="2150" b="1" dirty="0"/>
                        <a:t>Puerto Rico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dirty="0"/>
                        <a:t>1.22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b="1" dirty="0">
                          <a:solidFill>
                            <a:srgbClr val="FF0000"/>
                          </a:solidFill>
                        </a:rPr>
                        <a:t>&lt;0.05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dirty="0"/>
                        <a:t>1.36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b="1" dirty="0">
                          <a:solidFill>
                            <a:srgbClr val="FF0000"/>
                          </a:solidFill>
                        </a:rPr>
                        <a:t>&lt;0.05</a:t>
                      </a:r>
                    </a:p>
                    <a:p>
                      <a:pPr algn="ctr"/>
                      <a:endParaRPr lang="en-JO" sz="2150" b="1" dirty="0">
                        <a:solidFill>
                          <a:srgbClr val="FF0000"/>
                        </a:solidFill>
                      </a:endParaRPr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4218494854"/>
                  </a:ext>
                </a:extLst>
              </a:tr>
              <a:tr h="411398">
                <a:tc>
                  <a:txBody>
                    <a:bodyPr/>
                    <a:lstStyle/>
                    <a:p>
                      <a:r>
                        <a:rPr lang="en-JO" sz="2150" b="1" dirty="0"/>
                        <a:t>Cuba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dirty="0"/>
                        <a:t>1.22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dirty="0"/>
                        <a:t>0.51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dirty="0"/>
                        <a:t>1.38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b="1" dirty="0">
                          <a:solidFill>
                            <a:srgbClr val="FF0000"/>
                          </a:solidFill>
                        </a:rPr>
                        <a:t>&lt;0.05</a:t>
                      </a:r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604172828"/>
                  </a:ext>
                </a:extLst>
              </a:tr>
              <a:tr h="425915">
                <a:tc>
                  <a:txBody>
                    <a:bodyPr/>
                    <a:lstStyle/>
                    <a:p>
                      <a:r>
                        <a:rPr lang="en-JO" sz="2150" b="1" dirty="0"/>
                        <a:t>Central/South America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dirty="0"/>
                        <a:t>1.23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b="1" dirty="0">
                          <a:solidFill>
                            <a:srgbClr val="FF0000"/>
                          </a:solidFill>
                        </a:rPr>
                        <a:t>&lt;0.05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dirty="0"/>
                        <a:t>1.50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b="1" dirty="0">
                          <a:solidFill>
                            <a:srgbClr val="FF0000"/>
                          </a:solidFill>
                        </a:rPr>
                        <a:t>&lt;0.05</a:t>
                      </a:r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242469014"/>
                  </a:ext>
                </a:extLst>
              </a:tr>
              <a:tr h="411398">
                <a:tc>
                  <a:txBody>
                    <a:bodyPr/>
                    <a:lstStyle/>
                    <a:p>
                      <a:r>
                        <a:rPr lang="en-JO" sz="2150" b="1" dirty="0"/>
                        <a:t>Spain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dirty="0"/>
                        <a:t>1.13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dirty="0"/>
                        <a:t>0.32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dirty="0"/>
                        <a:t>1.26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b="0" dirty="0">
                          <a:solidFill>
                            <a:schemeClr val="tx1"/>
                          </a:solidFill>
                        </a:rPr>
                        <a:t>0.07</a:t>
                      </a:r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3771868996"/>
                  </a:ext>
                </a:extLst>
              </a:tr>
              <a:tr h="708692">
                <a:tc>
                  <a:txBody>
                    <a:bodyPr/>
                    <a:lstStyle/>
                    <a:p>
                      <a:pPr marL="0" marR="0" lvl="0" indent="0" algn="l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50" b="1" dirty="0"/>
                        <a:t>Dominican Republic</a:t>
                      </a:r>
                      <a:endParaRPr lang="en-US" sz="21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JO" sz="2150" b="1" dirty="0"/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dirty="0"/>
                        <a:t>1.07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150" b="0" dirty="0">
                          <a:solidFill>
                            <a:schemeClr val="tx1"/>
                          </a:solidFill>
                        </a:rPr>
                        <a:t>0.60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150" dirty="0"/>
                        <a:t>1.24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150" b="0" dirty="0">
                          <a:solidFill>
                            <a:schemeClr val="tx1"/>
                          </a:solidFill>
                        </a:rPr>
                        <a:t>0.10</a:t>
                      </a:r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908941876"/>
                  </a:ext>
                </a:extLst>
              </a:tr>
            </a:tbl>
          </a:graphicData>
        </a:graphic>
      </p:graphicFrame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id="{E4187611-EC38-F208-91C3-6949CBAACF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600612"/>
              </p:ext>
            </p:extLst>
          </p:nvPr>
        </p:nvGraphicFramePr>
        <p:xfrm>
          <a:off x="9450668" y="14283550"/>
          <a:ext cx="14019955" cy="51255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105473">
                  <a:extLst>
                    <a:ext uri="{9D8B030D-6E8A-4147-A177-3AD203B41FA5}">
                      <a16:colId xmlns:a16="http://schemas.microsoft.com/office/drawing/2014/main" val="360177405"/>
                    </a:ext>
                  </a:extLst>
                </a:gridCol>
                <a:gridCol w="2662624">
                  <a:extLst>
                    <a:ext uri="{9D8B030D-6E8A-4147-A177-3AD203B41FA5}">
                      <a16:colId xmlns:a16="http://schemas.microsoft.com/office/drawing/2014/main" val="263481058"/>
                    </a:ext>
                  </a:extLst>
                </a:gridCol>
                <a:gridCol w="2626579">
                  <a:extLst>
                    <a:ext uri="{9D8B030D-6E8A-4147-A177-3AD203B41FA5}">
                      <a16:colId xmlns:a16="http://schemas.microsoft.com/office/drawing/2014/main" val="451026406"/>
                    </a:ext>
                  </a:extLst>
                </a:gridCol>
                <a:gridCol w="2874660">
                  <a:extLst>
                    <a:ext uri="{9D8B030D-6E8A-4147-A177-3AD203B41FA5}">
                      <a16:colId xmlns:a16="http://schemas.microsoft.com/office/drawing/2014/main" val="532668787"/>
                    </a:ext>
                  </a:extLst>
                </a:gridCol>
                <a:gridCol w="2750619">
                  <a:extLst>
                    <a:ext uri="{9D8B030D-6E8A-4147-A177-3AD203B41FA5}">
                      <a16:colId xmlns:a16="http://schemas.microsoft.com/office/drawing/2014/main" val="2150289976"/>
                    </a:ext>
                  </a:extLst>
                </a:gridCol>
              </a:tblGrid>
              <a:tr h="424226">
                <a:tc gridSpan="5">
                  <a:txBody>
                    <a:bodyPr/>
                    <a:lstStyle/>
                    <a:p>
                      <a:r>
                        <a:rPr lang="en-US" sz="2250" dirty="0"/>
                        <a:t>Table 3: Survival after adjusting for confounders</a:t>
                      </a:r>
                      <a:endParaRPr lang="en-US" sz="22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8936" marR="78936" marT="39468" marB="39468">
                    <a:solidFill>
                      <a:srgbClr val="0E214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JO" sz="2400"/>
                    </a:p>
                  </a:txBody>
                  <a:tcPr marL="78936" marR="78936" marT="39468" marB="3946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21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8936" marR="78936" marT="39468" marB="39468">
                    <a:solidFill>
                      <a:srgbClr val="0E21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8936" marR="78936" marT="39468" marB="39468">
                    <a:solidFill>
                      <a:srgbClr val="0E2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708862"/>
                  </a:ext>
                </a:extLst>
              </a:tr>
              <a:tr h="7581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250" b="1" dirty="0"/>
                        <a:t>Country of Origin</a:t>
                      </a:r>
                    </a:p>
                    <a:p>
                      <a:pPr algn="ctr"/>
                      <a:endParaRPr lang="en-JO" sz="2250" b="1" dirty="0"/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250" b="1" dirty="0"/>
                        <a:t>Colon Cancer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J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250" b="1" dirty="0"/>
                        <a:t>Rectal Cancer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O" sz="2250" b="1" dirty="0"/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O" sz="2150" b="1" dirty="0"/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3408879030"/>
                  </a:ext>
                </a:extLst>
              </a:tr>
              <a:tr h="572573">
                <a:tc vMerge="1">
                  <a:txBody>
                    <a:bodyPr/>
                    <a:lstStyle/>
                    <a:p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250" b="1" dirty="0"/>
                        <a:t>HR (95% CI)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b="1" dirty="0"/>
                        <a:t>p</a:t>
                      </a:r>
                      <a:r>
                        <a:rPr lang="en-JO" sz="2250" b="1" dirty="0"/>
                        <a:t>-value</a:t>
                      </a:r>
                      <a:endParaRPr lang="en-JO" sz="2250" b="1" i="1" dirty="0"/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250" b="1" dirty="0"/>
                        <a:t>HR (95% CI)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250" b="1" dirty="0"/>
                        <a:t>p-value</a:t>
                      </a:r>
                      <a:endParaRPr lang="en-JO" sz="2250" b="1" i="1" dirty="0"/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898506445"/>
                  </a:ext>
                </a:extLst>
              </a:tr>
              <a:tr h="424226">
                <a:tc>
                  <a:txBody>
                    <a:bodyPr/>
                    <a:lstStyle/>
                    <a:p>
                      <a:r>
                        <a:rPr lang="en-JO" sz="2250" b="1"/>
                        <a:t>Non-Hispanic whites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dirty="0"/>
                        <a:t>1 [Reference] </a:t>
                      </a:r>
                      <a:endParaRPr lang="en-JO" sz="2250" dirty="0"/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JO" sz="2250" dirty="0"/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50" dirty="0"/>
                        <a:t>1 [Reference] </a:t>
                      </a:r>
                      <a:endParaRPr lang="en-JO" sz="2250" dirty="0"/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O" sz="2250" b="0" dirty="0">
                        <a:solidFill>
                          <a:schemeClr val="tx1"/>
                        </a:solidFill>
                      </a:endParaRPr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2563251630"/>
                  </a:ext>
                </a:extLst>
              </a:tr>
              <a:tr h="424226">
                <a:tc>
                  <a:txBody>
                    <a:bodyPr/>
                    <a:lstStyle/>
                    <a:p>
                      <a:r>
                        <a:rPr lang="en-JO" sz="2250" b="1" dirty="0"/>
                        <a:t>Mexico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250" dirty="0"/>
                        <a:t>0.71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250" b="1" dirty="0">
                          <a:solidFill>
                            <a:srgbClr val="FF0000"/>
                          </a:solidFill>
                        </a:rPr>
                        <a:t>&lt;0.05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250" b="0" dirty="0">
                          <a:solidFill>
                            <a:schemeClr val="tx1"/>
                          </a:solidFill>
                        </a:rPr>
                        <a:t>0.82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250" b="0">
                          <a:solidFill>
                            <a:schemeClr val="tx1"/>
                          </a:solidFill>
                        </a:rPr>
                        <a:t>0.10</a:t>
                      </a:r>
                      <a:endParaRPr lang="en-JO" sz="2250" b="1" dirty="0">
                        <a:solidFill>
                          <a:srgbClr val="FF0000"/>
                        </a:solidFill>
                      </a:endParaRPr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3185316681"/>
                  </a:ext>
                </a:extLst>
              </a:tr>
              <a:tr h="478177">
                <a:tc>
                  <a:txBody>
                    <a:bodyPr/>
                    <a:lstStyle/>
                    <a:p>
                      <a:r>
                        <a:rPr lang="en-JO" sz="2250" b="1" dirty="0"/>
                        <a:t>Puerto Rico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250" dirty="0"/>
                        <a:t>0.74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250" b="0" dirty="0">
                          <a:solidFill>
                            <a:schemeClr val="tx1"/>
                          </a:solidFill>
                        </a:rPr>
                        <a:t>0.12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250" b="0" dirty="0">
                          <a:solidFill>
                            <a:schemeClr val="tx1"/>
                          </a:solidFill>
                        </a:rPr>
                        <a:t>1.06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250" b="0" dirty="0">
                          <a:solidFill>
                            <a:schemeClr val="tx1"/>
                          </a:solidFill>
                        </a:rPr>
                        <a:t>0.73</a:t>
                      </a:r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4218494854"/>
                  </a:ext>
                </a:extLst>
              </a:tr>
              <a:tr h="424226">
                <a:tc>
                  <a:txBody>
                    <a:bodyPr/>
                    <a:lstStyle/>
                    <a:p>
                      <a:r>
                        <a:rPr lang="en-JO" sz="2250" b="1" dirty="0"/>
                        <a:t>Cuba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250" dirty="0"/>
                        <a:t>0.69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250" dirty="0"/>
                        <a:t>0.16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250" b="0" dirty="0">
                          <a:solidFill>
                            <a:schemeClr val="tx1"/>
                          </a:solidFill>
                        </a:rPr>
                        <a:t>1.29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250" b="0" dirty="0">
                          <a:solidFill>
                            <a:schemeClr val="tx1"/>
                          </a:solidFill>
                        </a:rPr>
                        <a:t>0.37</a:t>
                      </a:r>
                      <a:endParaRPr lang="en-JO" sz="2250" dirty="0"/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604172828"/>
                  </a:ext>
                </a:extLst>
              </a:tr>
              <a:tr h="149119">
                <a:tc>
                  <a:txBody>
                    <a:bodyPr/>
                    <a:lstStyle/>
                    <a:p>
                      <a:r>
                        <a:rPr lang="en-JO" sz="2250" b="1" dirty="0"/>
                        <a:t>Central/South America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250" dirty="0"/>
                        <a:t>0.54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250" b="1" dirty="0">
                          <a:solidFill>
                            <a:srgbClr val="FF0000"/>
                          </a:solidFill>
                        </a:rPr>
                        <a:t>&lt;0.05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250" b="0" dirty="0">
                          <a:solidFill>
                            <a:schemeClr val="tx1"/>
                          </a:solidFill>
                        </a:rPr>
                        <a:t>0.94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250" b="0" dirty="0">
                          <a:solidFill>
                            <a:schemeClr val="tx1"/>
                          </a:solidFill>
                        </a:rPr>
                        <a:t>0.69</a:t>
                      </a:r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242469014"/>
                  </a:ext>
                </a:extLst>
              </a:tr>
              <a:tr h="424226">
                <a:tc>
                  <a:txBody>
                    <a:bodyPr/>
                    <a:lstStyle/>
                    <a:p>
                      <a:r>
                        <a:rPr lang="en-JO" sz="2250" b="1" dirty="0"/>
                        <a:t>Spain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250" dirty="0"/>
                        <a:t>0.58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250" b="1" dirty="0">
                          <a:solidFill>
                            <a:srgbClr val="FF0000"/>
                          </a:solidFill>
                        </a:rPr>
                        <a:t>&lt;0.05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250" b="0" dirty="0">
                          <a:solidFill>
                            <a:schemeClr val="tx1"/>
                          </a:solidFill>
                        </a:rPr>
                        <a:t>0.99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250" b="0" dirty="0">
                          <a:solidFill>
                            <a:schemeClr val="tx1"/>
                          </a:solidFill>
                        </a:rPr>
                        <a:t>0.96</a:t>
                      </a:r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3771868996"/>
                  </a:ext>
                </a:extLst>
              </a:tr>
              <a:tr h="424226">
                <a:tc>
                  <a:txBody>
                    <a:bodyPr/>
                    <a:lstStyle/>
                    <a:p>
                      <a:pPr marL="0" marR="0" lvl="0" indent="0" algn="l" defTabSz="29261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50" b="1" dirty="0"/>
                        <a:t>Dominican Republic</a:t>
                      </a:r>
                      <a:endParaRPr lang="en-US" sz="22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O" sz="2250" dirty="0"/>
                        <a:t>0.80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250" b="0" dirty="0">
                          <a:solidFill>
                            <a:schemeClr val="tx1"/>
                          </a:solidFill>
                        </a:rPr>
                        <a:t>0.40</a:t>
                      </a:r>
                    </a:p>
                  </a:txBody>
                  <a:tcPr marL="78936" marR="78936" marT="39468" marB="394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250" b="0" dirty="0">
                          <a:solidFill>
                            <a:schemeClr val="tx1"/>
                          </a:solidFill>
                        </a:rPr>
                        <a:t>0.52</a:t>
                      </a:r>
                    </a:p>
                  </a:txBody>
                  <a:tcPr marL="78936" marR="78936" marT="39468" marB="39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O" sz="2250" b="1" dirty="0">
                          <a:solidFill>
                            <a:srgbClr val="FF0000"/>
                          </a:solidFill>
                        </a:rPr>
                        <a:t>&lt;0.05</a:t>
                      </a:r>
                    </a:p>
                  </a:txBody>
                  <a:tcPr marL="78936" marR="78936" marT="39468" marB="39468"/>
                </a:tc>
                <a:extLst>
                  <a:ext uri="{0D108BD9-81ED-4DB2-BD59-A6C34878D82A}">
                    <a16:rowId xmlns:a16="http://schemas.microsoft.com/office/drawing/2014/main" val="908941876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F4F9CDF-3AFF-BA70-B030-142A85AC34A7}"/>
              </a:ext>
            </a:extLst>
          </p:cNvPr>
          <p:cNvSpPr txBox="1"/>
          <p:nvPr/>
        </p:nvSpPr>
        <p:spPr>
          <a:xfrm>
            <a:off x="23810906" y="4380690"/>
            <a:ext cx="8593480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Hispanic subpopulations had significantly higher rates of eoCRC, with South Americans (18.8%) and Mexicans (17.4%) leading in rectal cancer, and colon cancer highest among Mexicans (15.2%)</a:t>
            </a:r>
          </a:p>
          <a:p>
            <a:endParaRPr lang="en-JO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They also experienced greater treatment delays, with Mexican patients facing the longest delays (HR 1.41, 1.82, p &lt;0.05).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No significant survival differences between Non-Hispanic Whites and Hispanics in eoCRC, but adjustments for sociodemographic factors revealed better survival outcomes for colon cancer among some Hispanic subgroups.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279618-C446-0E7B-EAB1-8D04A0798E14}"/>
              </a:ext>
            </a:extLst>
          </p:cNvPr>
          <p:cNvSpPr txBox="1"/>
          <p:nvPr/>
        </p:nvSpPr>
        <p:spPr>
          <a:xfrm>
            <a:off x="23798278" y="13440313"/>
            <a:ext cx="85517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JO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This study highlighted significant disparities in eoCRC characteristics among Hispanic patients, stratified by COO.</a:t>
            </a:r>
          </a:p>
          <a:p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These findings underscore the need for improved access to cancer screening and treatment for specific Hispanic subpopulations to address these disparities.</a:t>
            </a:r>
            <a:endParaRPr lang="en-JO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79744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4256</TotalTime>
  <Words>596</Words>
  <Application>Microsoft Macintosh PowerPoint</Application>
  <PresentationFormat>Custom</PresentationFormat>
  <Paragraphs>153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Times New Roman</vt:lpstr>
      <vt:lpstr>10_Office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Hyde</dc:creator>
  <cp:lastModifiedBy>Sweis, Narjes</cp:lastModifiedBy>
  <cp:revision>21</cp:revision>
  <dcterms:created xsi:type="dcterms:W3CDTF">2024-10-30T21:05:53Z</dcterms:created>
  <dcterms:modified xsi:type="dcterms:W3CDTF">2025-04-14T12:33:24Z</dcterms:modified>
</cp:coreProperties>
</file>