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8"/>
  </p:notesMasterIdLst>
  <p:sldIdLst>
    <p:sldId id="334" r:id="rId3"/>
    <p:sldId id="325" r:id="rId4"/>
    <p:sldId id="324" r:id="rId5"/>
    <p:sldId id="335" r:id="rId6"/>
    <p:sldId id="284" r:id="rId7"/>
    <p:sldId id="285" r:id="rId8"/>
    <p:sldId id="333" r:id="rId9"/>
    <p:sldId id="268" r:id="rId10"/>
    <p:sldId id="295" r:id="rId11"/>
    <p:sldId id="296" r:id="rId12"/>
    <p:sldId id="269" r:id="rId13"/>
    <p:sldId id="297" r:id="rId14"/>
    <p:sldId id="298" r:id="rId15"/>
    <p:sldId id="272" r:id="rId16"/>
    <p:sldId id="303" r:id="rId17"/>
    <p:sldId id="304" r:id="rId18"/>
    <p:sldId id="278" r:id="rId19"/>
    <p:sldId id="313" r:id="rId20"/>
    <p:sldId id="314" r:id="rId21"/>
    <p:sldId id="279" r:id="rId22"/>
    <p:sldId id="315" r:id="rId23"/>
    <p:sldId id="316" r:id="rId24"/>
    <p:sldId id="259" r:id="rId25"/>
    <p:sldId id="320" r:id="rId26"/>
    <p:sldId id="321" r:id="rId27"/>
    <p:sldId id="330" r:id="rId28"/>
    <p:sldId id="331" r:id="rId29"/>
    <p:sldId id="332" r:id="rId30"/>
    <p:sldId id="327" r:id="rId31"/>
    <p:sldId id="328" r:id="rId32"/>
    <p:sldId id="329" r:id="rId33"/>
    <p:sldId id="257" r:id="rId34"/>
    <p:sldId id="322" r:id="rId35"/>
    <p:sldId id="323" r:id="rId36"/>
    <p:sldId id="32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791"/>
    <a:srgbClr val="283178"/>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4" autoAdjust="0"/>
    <p:restoredTop sz="70637" autoAdjust="0"/>
  </p:normalViewPr>
  <p:slideViewPr>
    <p:cSldViewPr snapToGrid="0">
      <p:cViewPr varScale="1">
        <p:scale>
          <a:sx n="80" d="100"/>
          <a:sy n="80" d="100"/>
        </p:scale>
        <p:origin x="19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F7C6B-4F35-4CE1-867E-53A24F9666C3}"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E44BA-FF97-44F1-A41B-FB59B14CAA75}" type="slidenum">
              <a:rPr lang="en-US" smtClean="0"/>
              <a:t>‹#›</a:t>
            </a:fld>
            <a:endParaRPr lang="en-US"/>
          </a:p>
        </p:txBody>
      </p:sp>
    </p:spTree>
    <p:extLst>
      <p:ext uri="{BB962C8B-B14F-4D97-AF65-F5344CB8AC3E}">
        <p14:creationId xmlns:p14="http://schemas.microsoft.com/office/powerpoint/2010/main" val="397823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E44BA-FF97-44F1-A41B-FB59B14CAA75}" type="slidenum">
              <a:rPr lang="en-US" smtClean="0"/>
              <a:t>1</a:t>
            </a:fld>
            <a:endParaRPr lang="en-US"/>
          </a:p>
        </p:txBody>
      </p:sp>
    </p:spTree>
    <p:extLst>
      <p:ext uri="{BB962C8B-B14F-4D97-AF65-F5344CB8AC3E}">
        <p14:creationId xmlns:p14="http://schemas.microsoft.com/office/powerpoint/2010/main" val="87352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10</a:t>
            </a:fld>
            <a:endParaRPr lang="en-US"/>
          </a:p>
        </p:txBody>
      </p:sp>
    </p:spTree>
    <p:extLst>
      <p:ext uri="{BB962C8B-B14F-4D97-AF65-F5344CB8AC3E}">
        <p14:creationId xmlns:p14="http://schemas.microsoft.com/office/powerpoint/2010/main" val="128072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11</a:t>
            </a:fld>
            <a:endParaRPr lang="en-US"/>
          </a:p>
        </p:txBody>
      </p:sp>
    </p:spTree>
    <p:extLst>
      <p:ext uri="{BB962C8B-B14F-4D97-AF65-F5344CB8AC3E}">
        <p14:creationId xmlns:p14="http://schemas.microsoft.com/office/powerpoint/2010/main" val="36715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12</a:t>
            </a:fld>
            <a:endParaRPr lang="en-US"/>
          </a:p>
        </p:txBody>
      </p:sp>
    </p:spTree>
    <p:extLst>
      <p:ext uri="{BB962C8B-B14F-4D97-AF65-F5344CB8AC3E}">
        <p14:creationId xmlns:p14="http://schemas.microsoft.com/office/powerpoint/2010/main" val="346730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13</a:t>
            </a:fld>
            <a:endParaRPr lang="en-US"/>
          </a:p>
        </p:txBody>
      </p:sp>
    </p:spTree>
    <p:extLst>
      <p:ext uri="{BB962C8B-B14F-4D97-AF65-F5344CB8AC3E}">
        <p14:creationId xmlns:p14="http://schemas.microsoft.com/office/powerpoint/2010/main" val="104667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Patient with RED criterion will need to go to the highest-level trauma center available. If hemorrhage not controlled will need to stop at closest hospital for stabilization/hemorrhage control.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Community hospital, should bypass Level III trauma center if bleeding controlled with tourniquet. If active bleeding not controlled by tourniquet, do not bypass and go to community hospital </a:t>
            </a:r>
          </a:p>
          <a:p>
            <a:endParaRPr lang="en-US" dirty="0"/>
          </a:p>
          <a:p>
            <a:r>
              <a:rPr lang="en-US" dirty="0"/>
              <a:t>Patient destination – Level I trauma center</a:t>
            </a:r>
          </a:p>
          <a:p>
            <a:endParaRPr lang="en-US" dirty="0"/>
          </a:p>
          <a:p>
            <a:r>
              <a:rPr lang="en-US" dirty="0"/>
              <a:t>Transport mode – Ground transport. Air transport will likely only prolong prehospital time by time it arrives, loads and transports the patient in this scenario. </a:t>
            </a:r>
          </a:p>
        </p:txBody>
      </p:sp>
      <p:sp>
        <p:nvSpPr>
          <p:cNvPr id="4" name="Slide Number Placeholder 3"/>
          <p:cNvSpPr>
            <a:spLocks noGrp="1"/>
          </p:cNvSpPr>
          <p:nvPr>
            <p:ph type="sldNum" sz="quarter" idx="5"/>
          </p:nvPr>
        </p:nvSpPr>
        <p:spPr/>
        <p:txBody>
          <a:bodyPr/>
          <a:lstStyle/>
          <a:p>
            <a:fld id="{BDD1EB6A-D915-4F90-B9A2-D3F0CF37B2EB}" type="slidenum">
              <a:rPr lang="en-US" smtClean="0"/>
              <a:t>14</a:t>
            </a:fld>
            <a:endParaRPr lang="en-US"/>
          </a:p>
        </p:txBody>
      </p:sp>
    </p:spTree>
    <p:extLst>
      <p:ext uri="{BB962C8B-B14F-4D97-AF65-F5344CB8AC3E}">
        <p14:creationId xmlns:p14="http://schemas.microsoft.com/office/powerpoint/2010/main" val="2906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Patient with RED criterion will need to go to the highest-level trauma center available. If hemorrhage not controlled will need to stop at closest hospital for stabilization/hemorrhage control.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Community hospital, should bypass Level III trauma center if bleeding controlled with tourniquet. If active bleeding not controlled by tourniquet, do not bypass and go to community hospital </a:t>
            </a:r>
          </a:p>
          <a:p>
            <a:endParaRPr lang="en-US" dirty="0"/>
          </a:p>
          <a:p>
            <a:r>
              <a:rPr lang="en-US" dirty="0"/>
              <a:t>Patient destination – Level I trauma center</a:t>
            </a:r>
          </a:p>
          <a:p>
            <a:endParaRPr lang="en-US" dirty="0"/>
          </a:p>
          <a:p>
            <a:r>
              <a:rPr lang="en-US" dirty="0"/>
              <a:t>Transport mode – Ground transport. Air transport will likely only prolong prehospital time by time it arrives, loads and transports the patient in this scenario. </a:t>
            </a:r>
          </a:p>
        </p:txBody>
      </p:sp>
      <p:sp>
        <p:nvSpPr>
          <p:cNvPr id="4" name="Slide Number Placeholder 3"/>
          <p:cNvSpPr>
            <a:spLocks noGrp="1"/>
          </p:cNvSpPr>
          <p:nvPr>
            <p:ph type="sldNum" sz="quarter" idx="5"/>
          </p:nvPr>
        </p:nvSpPr>
        <p:spPr/>
        <p:txBody>
          <a:bodyPr/>
          <a:lstStyle/>
          <a:p>
            <a:fld id="{BDD1EB6A-D915-4F90-B9A2-D3F0CF37B2EB}" type="slidenum">
              <a:rPr lang="en-US" smtClean="0"/>
              <a:t>15</a:t>
            </a:fld>
            <a:endParaRPr lang="en-US"/>
          </a:p>
        </p:txBody>
      </p:sp>
    </p:spTree>
    <p:extLst>
      <p:ext uri="{BB962C8B-B14F-4D97-AF65-F5344CB8AC3E}">
        <p14:creationId xmlns:p14="http://schemas.microsoft.com/office/powerpoint/2010/main" val="1839406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Patient with RED criterion will need to go to the highest-level trauma center available. If hemorrhage not controlled will need to stop at closest hospital for stabilization/hemorrhage control.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Community hospital, should bypass Level III trauma center if bleeding controlled with tourniquet. If active bleeding not controlled by tourniquet, do not bypass and go to community hospital </a:t>
            </a:r>
          </a:p>
          <a:p>
            <a:endParaRPr lang="en-US" dirty="0"/>
          </a:p>
          <a:p>
            <a:r>
              <a:rPr lang="en-US" dirty="0"/>
              <a:t>Patient destination – Level I trauma center</a:t>
            </a:r>
          </a:p>
          <a:p>
            <a:endParaRPr lang="en-US" dirty="0"/>
          </a:p>
          <a:p>
            <a:r>
              <a:rPr lang="en-US" dirty="0"/>
              <a:t>Transport mode – Ground transport. Air transport will likely only prolong prehospital time by time it arrives, loads and transports the patient in this scenario. </a:t>
            </a:r>
          </a:p>
        </p:txBody>
      </p:sp>
      <p:sp>
        <p:nvSpPr>
          <p:cNvPr id="4" name="Slide Number Placeholder 3"/>
          <p:cNvSpPr>
            <a:spLocks noGrp="1"/>
          </p:cNvSpPr>
          <p:nvPr>
            <p:ph type="sldNum" sz="quarter" idx="5"/>
          </p:nvPr>
        </p:nvSpPr>
        <p:spPr/>
        <p:txBody>
          <a:bodyPr/>
          <a:lstStyle/>
          <a:p>
            <a:fld id="{BDD1EB6A-D915-4F90-B9A2-D3F0CF37B2EB}" type="slidenum">
              <a:rPr lang="en-US" smtClean="0"/>
              <a:t>16</a:t>
            </a:fld>
            <a:endParaRPr lang="en-US"/>
          </a:p>
        </p:txBody>
      </p:sp>
    </p:spTree>
    <p:extLst>
      <p:ext uri="{BB962C8B-B14F-4D97-AF65-F5344CB8AC3E}">
        <p14:creationId xmlns:p14="http://schemas.microsoft.com/office/powerpoint/2010/main" val="119689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If no other risk factors/triage criteria/concerns, can transport to closest hospital or hospital of patient’s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Bypass other centers – Not applicable, unless per patient choice</a:t>
            </a:r>
          </a:p>
          <a:p>
            <a:endParaRPr lang="en-US" dirty="0"/>
          </a:p>
          <a:p>
            <a:r>
              <a:rPr lang="en-US" dirty="0"/>
              <a:t>Patient destination – Community hospital </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17</a:t>
            </a:fld>
            <a:endParaRPr lang="en-US"/>
          </a:p>
        </p:txBody>
      </p:sp>
    </p:spTree>
    <p:extLst>
      <p:ext uri="{BB962C8B-B14F-4D97-AF65-F5344CB8AC3E}">
        <p14:creationId xmlns:p14="http://schemas.microsoft.com/office/powerpoint/2010/main" val="329935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If no other risk factors/triage criteria/concerns, can transport to closest hospital or hospital of patient’s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Bypass other centers – Not applicable, unless per patient choice</a:t>
            </a:r>
          </a:p>
          <a:p>
            <a:endParaRPr lang="en-US" dirty="0"/>
          </a:p>
          <a:p>
            <a:r>
              <a:rPr lang="en-US" dirty="0"/>
              <a:t>Patient destination – Community hospital </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18</a:t>
            </a:fld>
            <a:endParaRPr lang="en-US"/>
          </a:p>
        </p:txBody>
      </p:sp>
    </p:spTree>
    <p:extLst>
      <p:ext uri="{BB962C8B-B14F-4D97-AF65-F5344CB8AC3E}">
        <p14:creationId xmlns:p14="http://schemas.microsoft.com/office/powerpoint/2010/main" val="167441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If no other risk factors/triage criteria/concerns, can transport to closest hospital or hospital of patient’s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Bypass other centers – Not applicable, unless per patient choice</a:t>
            </a:r>
          </a:p>
          <a:p>
            <a:endParaRPr lang="en-US" dirty="0"/>
          </a:p>
          <a:p>
            <a:r>
              <a:rPr lang="en-US" dirty="0"/>
              <a:t>Patient destination – Community hospital </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19</a:t>
            </a:fld>
            <a:endParaRPr lang="en-US"/>
          </a:p>
        </p:txBody>
      </p:sp>
    </p:spTree>
    <p:extLst>
      <p:ext uri="{BB962C8B-B14F-4D97-AF65-F5344CB8AC3E}">
        <p14:creationId xmlns:p14="http://schemas.microsoft.com/office/powerpoint/2010/main" val="206745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cases.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These patient cases and discussion points include a mix of urban, suburban, and rural settings and resources for you and the trainees to consider when making triage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discuss how system resources can impact triage decision making, including bypassing other hospitals, selection of the level of trauma center, and/or use of air medical transport.  </a:t>
            </a:r>
          </a:p>
          <a:p>
            <a:endParaRPr lang="en-US" dirty="0"/>
          </a:p>
          <a:p>
            <a:r>
              <a:rPr lang="en-US" dirty="0"/>
              <a:t>The cases contain the ABCD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2</a:t>
            </a:fld>
            <a:endParaRPr lang="en-US"/>
          </a:p>
        </p:txBody>
      </p:sp>
    </p:spTree>
    <p:extLst>
      <p:ext uri="{BB962C8B-B14F-4D97-AF65-F5344CB8AC3E}">
        <p14:creationId xmlns:p14="http://schemas.microsoft.com/office/powerpoint/2010/main" val="226785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20</a:t>
            </a:fld>
            <a:endParaRPr lang="en-US"/>
          </a:p>
        </p:txBody>
      </p:sp>
    </p:spTree>
    <p:extLst>
      <p:ext uri="{BB962C8B-B14F-4D97-AF65-F5344CB8AC3E}">
        <p14:creationId xmlns:p14="http://schemas.microsoft.com/office/powerpoint/2010/main" val="375448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21</a:t>
            </a:fld>
            <a:endParaRPr lang="en-US"/>
          </a:p>
        </p:txBody>
      </p:sp>
    </p:spTree>
    <p:extLst>
      <p:ext uri="{BB962C8B-B14F-4D97-AF65-F5344CB8AC3E}">
        <p14:creationId xmlns:p14="http://schemas.microsoft.com/office/powerpoint/2010/main" val="26801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22</a:t>
            </a:fld>
            <a:endParaRPr lang="en-US"/>
          </a:p>
        </p:txBody>
      </p:sp>
    </p:spTree>
    <p:extLst>
      <p:ext uri="{BB962C8B-B14F-4D97-AF65-F5344CB8AC3E}">
        <p14:creationId xmlns:p14="http://schemas.microsoft.com/office/powerpoint/2010/main" val="3736481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Non trauma center, unless per patient choice</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72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Non trauma center, unless per patient choice</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46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Non trauma center, unless per patient choice</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719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While YELLOW criteria could go to a lower-level trauma center, nearest in this urban setting is a Level I so the patient will need to be transported here</a:t>
            </a:r>
          </a:p>
          <a:p>
            <a:endParaRPr lang="en-US" dirty="0"/>
          </a:p>
          <a:p>
            <a:r>
              <a:rPr lang="en-US" dirty="0"/>
              <a:t>Bypass other centers – University Medical Center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60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While YELLOW criteria could go to a lower-level trauma center, nearest in this urban setting is a Level I so the patient will need to be transported here</a:t>
            </a:r>
          </a:p>
          <a:p>
            <a:endParaRPr lang="en-US" dirty="0"/>
          </a:p>
          <a:p>
            <a:r>
              <a:rPr lang="en-US" dirty="0"/>
              <a:t>Bypass other centers – University Medical Center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933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While YELLOW criteria could go to a lower-level trauma center, nearest in this urban setting is a Level I so the patient will need to be transported here</a:t>
            </a:r>
          </a:p>
          <a:p>
            <a:endParaRPr lang="en-US" dirty="0"/>
          </a:p>
          <a:p>
            <a:r>
              <a:rPr lang="en-US" dirty="0"/>
              <a:t>Bypass other centers – University Medical Center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85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While YELLOW criteria could go to a lower-level trauma center, nearest in this urban setting is a Level I so the patient will need to be transported here. Also need to ensure the trauma center has OB capabilities. </a:t>
            </a:r>
          </a:p>
          <a:p>
            <a:endParaRPr lang="en-US" dirty="0"/>
          </a:p>
          <a:p>
            <a:r>
              <a:rPr lang="en-US" dirty="0"/>
              <a:t>Bypass other centers – University medical center (despite OB capabilities)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28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cases.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These patient cases and discussion points include a mix of urban, suburban, and rural settings and resources for you and the trainees to consider when making triage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discuss how system resources can impact triage decision making, including bypassing other hospitals, selection of the level of trauma center, and/or use of air medical transport.  </a:t>
            </a:r>
          </a:p>
          <a:p>
            <a:endParaRPr lang="en-US" dirty="0"/>
          </a:p>
          <a:p>
            <a:r>
              <a:rPr lang="en-US" dirty="0"/>
              <a:t>The cases contain the ABCD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3</a:t>
            </a:fld>
            <a:endParaRPr lang="en-US"/>
          </a:p>
        </p:txBody>
      </p:sp>
    </p:spTree>
    <p:extLst>
      <p:ext uri="{BB962C8B-B14F-4D97-AF65-F5344CB8AC3E}">
        <p14:creationId xmlns:p14="http://schemas.microsoft.com/office/powerpoint/2010/main" val="2654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While YELLOW criteria could go to a lower-level trauma center, nearest in this urban setting is a Level I so the patient will need to be transported here. Also need to ensure the trauma center has OB capabilities. </a:t>
            </a:r>
          </a:p>
          <a:p>
            <a:endParaRPr lang="en-US" dirty="0"/>
          </a:p>
          <a:p>
            <a:r>
              <a:rPr lang="en-US" dirty="0"/>
              <a:t>Bypass other centers – University medical center (despite OB capabilities)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4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While YELLOW criteria could go to a lower-level trauma center, nearest in this urban setting is a Level I so the patient will need to be transported here. Also need to ensure the trauma center has OB capabilities. </a:t>
            </a:r>
          </a:p>
          <a:p>
            <a:endParaRPr lang="en-US" dirty="0"/>
          </a:p>
          <a:p>
            <a:r>
              <a:rPr lang="en-US" dirty="0"/>
              <a:t>Bypass other centers – University medical center (despite OB capabilities)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27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Community hospital and Level III trauma center (especially if Air transport available)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a:t>
            </a:r>
            <a:r>
              <a:rPr lang="en-US" dirty="0"/>
              <a:t>Level I trauma center. Patient may need to go to Level III depending on conditions, such as unavailability of Air transport and/or mutual aid EMS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fld id="{BDD1EB6A-D915-4F90-B9A2-D3F0CF37B2EB}" type="slidenum">
              <a:rPr lang="en-US" smtClean="0"/>
              <a:t>32</a:t>
            </a:fld>
            <a:endParaRPr lang="en-US" dirty="0"/>
          </a:p>
        </p:txBody>
      </p:sp>
    </p:spTree>
    <p:extLst>
      <p:ext uri="{BB962C8B-B14F-4D97-AF65-F5344CB8AC3E}">
        <p14:creationId xmlns:p14="http://schemas.microsoft.com/office/powerpoint/2010/main" val="628998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Community hospital and Level III trauma center (especially if Air transport available)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a:t>
            </a:r>
            <a:r>
              <a:rPr lang="en-US" dirty="0"/>
              <a:t>Level I trauma center. Patient may need to go to Level III depending on conditions, such as unavailability of Air transport and/or mutual aid EMS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fld id="{BDD1EB6A-D915-4F90-B9A2-D3F0CF37B2EB}" type="slidenum">
              <a:rPr lang="en-US" smtClean="0"/>
              <a:t>33</a:t>
            </a:fld>
            <a:endParaRPr lang="en-US" dirty="0"/>
          </a:p>
        </p:txBody>
      </p:sp>
    </p:spTree>
    <p:extLst>
      <p:ext uri="{BB962C8B-B14F-4D97-AF65-F5344CB8AC3E}">
        <p14:creationId xmlns:p14="http://schemas.microsoft.com/office/powerpoint/2010/main" val="3798912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Community hospital and Level III trauma center (especially if Air transport available)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a:t>
            </a:r>
            <a:r>
              <a:rPr lang="en-US" dirty="0"/>
              <a:t>Level I trauma center. Patient may need to go to Level III depending on conditions, such as unavailability of Air transport and/or mutual aid EMS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fld id="{BDD1EB6A-D915-4F90-B9A2-D3F0CF37B2EB}" type="slidenum">
              <a:rPr lang="en-US" smtClean="0"/>
              <a:t>34</a:t>
            </a:fld>
            <a:endParaRPr lang="en-US" dirty="0"/>
          </a:p>
        </p:txBody>
      </p:sp>
    </p:spTree>
    <p:extLst>
      <p:ext uri="{BB962C8B-B14F-4D97-AF65-F5344CB8AC3E}">
        <p14:creationId xmlns:p14="http://schemas.microsoft.com/office/powerpoint/2010/main" val="2600980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Emphasize, particularly for new trainees, that it will be important to understand the system they ultimately practice in. </a:t>
            </a:r>
            <a:r>
              <a:rPr lang="en-US" sz="1200" i="0" dirty="0">
                <a:latin typeface="Arial" panose="020B0604020202020204" pitchFamily="34" charset="0"/>
                <a:cs typeface="Arial" panose="020B0604020202020204" pitchFamily="34" charset="0"/>
              </a:rPr>
              <a:t>The resources may include trauma centers of different levels, non-trauma center hospitals, air medical transport resources, other EMS coverage, or need for mutual aid. </a:t>
            </a:r>
            <a:r>
              <a:rPr lang="en-US" sz="1200" i="0">
                <a:latin typeface="Arial" panose="020B0604020202020204" pitchFamily="34" charset="0"/>
                <a:cs typeface="Arial" panose="020B0604020202020204" pitchFamily="34" charset="0"/>
              </a:rPr>
              <a:t>Additionally, it is important to consider geographic constraints or other challenges unique to the EMS and trauma system.</a:t>
            </a:r>
            <a:endParaRPr lang="en-US" sz="12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D1EB6A-D915-4F90-B9A2-D3F0CF37B2EB}" type="slidenum">
              <a:rPr lang="en-US" smtClean="0"/>
              <a:t>35</a:t>
            </a:fld>
            <a:endParaRPr lang="en-US"/>
          </a:p>
        </p:txBody>
      </p:sp>
    </p:spTree>
    <p:extLst>
      <p:ext uri="{BB962C8B-B14F-4D97-AF65-F5344CB8AC3E}">
        <p14:creationId xmlns:p14="http://schemas.microsoft.com/office/powerpoint/2010/main" val="209363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If you have not already, review the Field Triage Guidelines here. </a:t>
            </a:r>
          </a:p>
        </p:txBody>
      </p:sp>
      <p:sp>
        <p:nvSpPr>
          <p:cNvPr id="4" name="Slide Number Placeholder 3"/>
          <p:cNvSpPr>
            <a:spLocks noGrp="1"/>
          </p:cNvSpPr>
          <p:nvPr>
            <p:ph type="sldNum" sz="quarter" idx="5"/>
          </p:nvPr>
        </p:nvSpPr>
        <p:spPr/>
        <p:txBody>
          <a:bodyPr/>
          <a:lstStyle/>
          <a:p>
            <a:fld id="{BDD1EB6A-D915-4F90-B9A2-D3F0CF37B2EB}" type="slidenum">
              <a:rPr lang="en-US" smtClean="0"/>
              <a:t>4</a:t>
            </a:fld>
            <a:endParaRPr lang="en-US"/>
          </a:p>
        </p:txBody>
      </p:sp>
    </p:spTree>
    <p:extLst>
      <p:ext uri="{BB962C8B-B14F-4D97-AF65-F5344CB8AC3E}">
        <p14:creationId xmlns:p14="http://schemas.microsoft.com/office/powerpoint/2010/main" val="394188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Level III trauma center is closest; however, given RED criterion patient will need to go to the Level I trauma center</a:t>
            </a:r>
          </a:p>
          <a:p>
            <a:endParaRPr lang="en-US" dirty="0"/>
          </a:p>
          <a:p>
            <a:r>
              <a:rPr lang="en-US" dirty="0"/>
              <a:t>Bypass other centers – Community hospital and Level III trauma center</a:t>
            </a:r>
          </a:p>
          <a:p>
            <a:endParaRPr lang="en-US" dirty="0"/>
          </a:p>
          <a:p>
            <a:r>
              <a:rPr lang="en-US" dirty="0"/>
              <a:t>Patient destination – Level 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5</a:t>
            </a:fld>
            <a:endParaRPr lang="en-US"/>
          </a:p>
        </p:txBody>
      </p:sp>
    </p:spTree>
    <p:extLst>
      <p:ext uri="{BB962C8B-B14F-4D97-AF65-F5344CB8AC3E}">
        <p14:creationId xmlns:p14="http://schemas.microsoft.com/office/powerpoint/2010/main" val="310858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Level III trauma center is closest; however, given RED criterion patient will need to go to the Level I trauma center</a:t>
            </a:r>
          </a:p>
          <a:p>
            <a:endParaRPr lang="en-US" dirty="0"/>
          </a:p>
          <a:p>
            <a:r>
              <a:rPr lang="en-US" dirty="0"/>
              <a:t>Bypass other centers – Community hospital and Level III trauma center</a:t>
            </a:r>
          </a:p>
          <a:p>
            <a:endParaRPr lang="en-US" dirty="0"/>
          </a:p>
          <a:p>
            <a:r>
              <a:rPr lang="en-US" dirty="0"/>
              <a:t>Patient destination – Level 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6</a:t>
            </a:fld>
            <a:endParaRPr lang="en-US"/>
          </a:p>
        </p:txBody>
      </p:sp>
    </p:spTree>
    <p:extLst>
      <p:ext uri="{BB962C8B-B14F-4D97-AF65-F5344CB8AC3E}">
        <p14:creationId xmlns:p14="http://schemas.microsoft.com/office/powerpoint/2010/main" val="392689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Level III trauma center is closest; however, given RED criterion patient will need to go to the Level I trauma center</a:t>
            </a:r>
          </a:p>
          <a:p>
            <a:endParaRPr lang="en-US" dirty="0"/>
          </a:p>
          <a:p>
            <a:r>
              <a:rPr lang="en-US" dirty="0"/>
              <a:t>Bypass other centers – Community hospital and Level III trauma center</a:t>
            </a:r>
          </a:p>
          <a:p>
            <a:endParaRPr lang="en-US" dirty="0"/>
          </a:p>
          <a:p>
            <a:r>
              <a:rPr lang="en-US" dirty="0"/>
              <a:t>Patient destination – Level 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7</a:t>
            </a:fld>
            <a:endParaRPr lang="en-US"/>
          </a:p>
        </p:txBody>
      </p:sp>
    </p:spTree>
    <p:extLst>
      <p:ext uri="{BB962C8B-B14F-4D97-AF65-F5344CB8AC3E}">
        <p14:creationId xmlns:p14="http://schemas.microsoft.com/office/powerpoint/2010/main" val="40177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8</a:t>
            </a:fld>
            <a:endParaRPr lang="en-US"/>
          </a:p>
        </p:txBody>
      </p:sp>
    </p:spTree>
    <p:extLst>
      <p:ext uri="{BB962C8B-B14F-4D97-AF65-F5344CB8AC3E}">
        <p14:creationId xmlns:p14="http://schemas.microsoft.com/office/powerpoint/2010/main" val="366170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9</a:t>
            </a:fld>
            <a:endParaRPr lang="en-US"/>
          </a:p>
        </p:txBody>
      </p:sp>
    </p:spTree>
    <p:extLst>
      <p:ext uri="{BB962C8B-B14F-4D97-AF65-F5344CB8AC3E}">
        <p14:creationId xmlns:p14="http://schemas.microsoft.com/office/powerpoint/2010/main" val="40535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71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with 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8C1BF854-5D28-1440-BD75-F87CE70623E0}"/>
              </a:ext>
            </a:extLst>
          </p:cNvPr>
          <p:cNvSpPr>
            <a:spLocks noGrp="1"/>
          </p:cNvSpPr>
          <p:nvPr>
            <p:ph type="body" sz="quarter" idx="10" hasCustomPrompt="1"/>
          </p:nvPr>
        </p:nvSpPr>
        <p:spPr>
          <a:xfrm>
            <a:off x="406400" y="1047255"/>
            <a:ext cx="113792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5" name="Text Placeholder 12">
            <a:extLst>
              <a:ext uri="{FF2B5EF4-FFF2-40B4-BE49-F238E27FC236}">
                <a16:creationId xmlns:a16="http://schemas.microsoft.com/office/drawing/2014/main" id="{F027FBBC-1734-0C48-A196-7B2E79005015}"/>
              </a:ext>
            </a:extLst>
          </p:cNvPr>
          <p:cNvSpPr>
            <a:spLocks noGrp="1"/>
          </p:cNvSpPr>
          <p:nvPr>
            <p:ph type="body" sz="quarter" idx="11" hasCustomPrompt="1"/>
          </p:nvPr>
        </p:nvSpPr>
        <p:spPr>
          <a:xfrm>
            <a:off x="406400" y="1744869"/>
            <a:ext cx="113792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8" name="Title 1">
            <a:extLst>
              <a:ext uri="{FF2B5EF4-FFF2-40B4-BE49-F238E27FC236}">
                <a16:creationId xmlns:a16="http://schemas.microsoft.com/office/drawing/2014/main" id="{3EEF2435-EDCB-0F49-93CA-5406B944AA97}"/>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85355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07FF83B-962F-AB43-B80D-E486F2FA6F38}"/>
              </a:ext>
            </a:extLst>
          </p:cNvPr>
          <p:cNvSpPr>
            <a:spLocks noGrp="1"/>
          </p:cNvSpPr>
          <p:nvPr>
            <p:ph type="body" sz="quarter" idx="10" hasCustomPrompt="1"/>
          </p:nvPr>
        </p:nvSpPr>
        <p:spPr>
          <a:xfrm>
            <a:off x="406400"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11" name="Text Placeholder 12">
            <a:extLst>
              <a:ext uri="{FF2B5EF4-FFF2-40B4-BE49-F238E27FC236}">
                <a16:creationId xmlns:a16="http://schemas.microsoft.com/office/drawing/2014/main" id="{8FBA0DC8-AE02-2F42-BDE5-4C628A6F26A4}"/>
              </a:ext>
            </a:extLst>
          </p:cNvPr>
          <p:cNvSpPr>
            <a:spLocks noGrp="1"/>
          </p:cNvSpPr>
          <p:nvPr>
            <p:ph type="body" sz="quarter" idx="11" hasCustomPrompt="1"/>
          </p:nvPr>
        </p:nvSpPr>
        <p:spPr>
          <a:xfrm>
            <a:off x="406400" y="1744869"/>
            <a:ext cx="55880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2" name="Text Placeholder 12">
            <a:extLst>
              <a:ext uri="{FF2B5EF4-FFF2-40B4-BE49-F238E27FC236}">
                <a16:creationId xmlns:a16="http://schemas.microsoft.com/office/drawing/2014/main" id="{7E9AA800-CFD7-8B43-BFC7-888157A62D3B}"/>
              </a:ext>
            </a:extLst>
          </p:cNvPr>
          <p:cNvSpPr>
            <a:spLocks noGrp="1"/>
          </p:cNvSpPr>
          <p:nvPr>
            <p:ph type="body" sz="quarter" idx="12" hasCustomPrompt="1"/>
          </p:nvPr>
        </p:nvSpPr>
        <p:spPr>
          <a:xfrm>
            <a:off x="6197600" y="1744870"/>
            <a:ext cx="5588000" cy="4325729"/>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3" name="Text Placeholder 8">
            <a:extLst>
              <a:ext uri="{FF2B5EF4-FFF2-40B4-BE49-F238E27FC236}">
                <a16:creationId xmlns:a16="http://schemas.microsoft.com/office/drawing/2014/main" id="{8EDA0F2F-ADA0-0E49-9D0A-0B03C208005C}"/>
              </a:ext>
            </a:extLst>
          </p:cNvPr>
          <p:cNvSpPr>
            <a:spLocks noGrp="1"/>
          </p:cNvSpPr>
          <p:nvPr>
            <p:ph type="body" sz="quarter" idx="13" hasCustomPrompt="1"/>
          </p:nvPr>
        </p:nvSpPr>
        <p:spPr>
          <a:xfrm>
            <a:off x="6190593"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7" name="Title 1">
            <a:extLst>
              <a:ext uri="{FF2B5EF4-FFF2-40B4-BE49-F238E27FC236}">
                <a16:creationId xmlns:a16="http://schemas.microsoft.com/office/drawing/2014/main" id="{F55E52D2-B3B8-7549-9904-F9E073029D9F}"/>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6441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No Titl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19C79554-2D0D-4246-903A-EFF3C9FD4D8E}"/>
              </a:ext>
            </a:extLst>
          </p:cNvPr>
          <p:cNvSpPr>
            <a:spLocks noGrp="1"/>
          </p:cNvSpPr>
          <p:nvPr>
            <p:ph type="body" sz="quarter" idx="11" hasCustomPrompt="1"/>
          </p:nvPr>
        </p:nvSpPr>
        <p:spPr>
          <a:xfrm>
            <a:off x="406400" y="1092200"/>
            <a:ext cx="11379200" cy="4572000"/>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4" name="Title 1">
            <a:extLst>
              <a:ext uri="{FF2B5EF4-FFF2-40B4-BE49-F238E27FC236}">
                <a16:creationId xmlns:a16="http://schemas.microsoft.com/office/drawing/2014/main" id="{BBBE8D7D-845B-6D4B-9C68-236F2D6C787E}"/>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26331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5D99E5-0C53-45EE-B91E-71FB6C5B2610}"/>
              </a:ext>
            </a:extLst>
          </p:cNvPr>
          <p:cNvSpPr>
            <a:spLocks noGrp="1"/>
          </p:cNvSpPr>
          <p:nvPr>
            <p:ph type="body" sz="quarter" idx="10"/>
          </p:nvPr>
        </p:nvSpPr>
        <p:spPr>
          <a:xfrm>
            <a:off x="1" y="124056"/>
            <a:ext cx="12192000" cy="606425"/>
          </a:xfrm>
          <a:prstGeom prst="rect">
            <a:avLst/>
          </a:prstGeom>
        </p:spPr>
        <p:txBody>
          <a:bodyPr/>
          <a:lstStyle>
            <a:lvl1pPr marL="0" indent="0" algn="ctr">
              <a:buNone/>
              <a:defRPr sz="2800" b="1" cap="all" baseline="0">
                <a:solidFill>
                  <a:srgbClr val="283178"/>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5891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892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50965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5803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6"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6.emf"/><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0.emf"/><Relationship Id="rId5" Type="http://schemas.openxmlformats.org/officeDocument/2006/relationships/image" Target="../media/image9.emf"/><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2D52B8-D53F-42DB-8942-9291810A891C}"/>
              </a:ext>
            </a:extLst>
          </p:cNvPr>
          <p:cNvSpPr txBox="1"/>
          <p:nvPr/>
        </p:nvSpPr>
        <p:spPr>
          <a:xfrm>
            <a:off x="3220465" y="2305616"/>
            <a:ext cx="5751070" cy="2062103"/>
          </a:xfrm>
          <a:prstGeom prst="rect">
            <a:avLst/>
          </a:prstGeom>
          <a:noFill/>
        </p:spPr>
        <p:txBody>
          <a:bodyPr wrap="square" rtlCol="0">
            <a:spAutoFit/>
          </a:bodyPr>
          <a:lstStyle/>
          <a:p>
            <a:pPr algn="ctr"/>
            <a:r>
              <a:rPr lang="en-US" sz="4000" b="1" dirty="0">
                <a:solidFill>
                  <a:srgbClr val="2C3791"/>
                </a:solidFill>
                <a:latin typeface="Arial" panose="020B0604020202020204" pitchFamily="34" charset="0"/>
                <a:cs typeface="Arial" panose="020B0604020202020204" pitchFamily="34" charset="0"/>
              </a:rPr>
              <a:t>Case-Based </a:t>
            </a:r>
          </a:p>
          <a:p>
            <a:pPr algn="ctr"/>
            <a:r>
              <a:rPr lang="en-US" sz="4000" b="1" dirty="0">
                <a:solidFill>
                  <a:srgbClr val="2C3791"/>
                </a:solidFill>
                <a:latin typeface="Arial" panose="020B0604020202020204" pitchFamily="34" charset="0"/>
                <a:cs typeface="Arial" panose="020B0604020202020204" pitchFamily="34" charset="0"/>
              </a:rPr>
              <a:t>Triage Scenarios</a:t>
            </a:r>
          </a:p>
          <a:p>
            <a:pPr algn="ctr"/>
            <a:endParaRPr lang="en-US" sz="2800" b="1" dirty="0">
              <a:solidFill>
                <a:srgbClr val="2C3791"/>
              </a:solidFill>
              <a:latin typeface="Arial" panose="020B0604020202020204" pitchFamily="34" charset="0"/>
              <a:cs typeface="Arial" panose="020B0604020202020204" pitchFamily="34" charset="0"/>
            </a:endParaRPr>
          </a:p>
          <a:p>
            <a:pPr algn="ctr"/>
            <a:r>
              <a:rPr lang="en-US" sz="2000" b="1" dirty="0">
                <a:solidFill>
                  <a:srgbClr val="2C3791"/>
                </a:solidFill>
                <a:latin typeface="Arial" panose="020B0604020202020204" pitchFamily="34" charset="0"/>
                <a:cs typeface="Arial" panose="020B0604020202020204" pitchFamily="34" charset="0"/>
              </a:rPr>
              <a:t>Target Audience: New EMS Clinicians  </a:t>
            </a:r>
          </a:p>
        </p:txBody>
      </p:sp>
      <p:cxnSp>
        <p:nvCxnSpPr>
          <p:cNvPr id="3" name="Straight Connector 2">
            <a:extLst>
              <a:ext uri="{FF2B5EF4-FFF2-40B4-BE49-F238E27FC236}">
                <a16:creationId xmlns:a16="http://schemas.microsoft.com/office/drawing/2014/main" id="{BB490E33-0219-465D-9725-6515D5ACA5FC}"/>
              </a:ext>
            </a:extLst>
          </p:cNvPr>
          <p:cNvCxnSpPr>
            <a:cxnSpLocks/>
          </p:cNvCxnSpPr>
          <p:nvPr/>
        </p:nvCxnSpPr>
        <p:spPr>
          <a:xfrm>
            <a:off x="3382879" y="3765884"/>
            <a:ext cx="5426242" cy="0"/>
          </a:xfrm>
          <a:prstGeom prst="line">
            <a:avLst/>
          </a:prstGeom>
          <a:ln>
            <a:solidFill>
              <a:srgbClr val="2C37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02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grass, outdoor, car, parked&#10;&#10;Description automatically generated">
            <a:extLst>
              <a:ext uri="{FF2B5EF4-FFF2-40B4-BE49-F238E27FC236}">
                <a16:creationId xmlns:a16="http://schemas.microsoft.com/office/drawing/2014/main" id="{5047D371-CAC1-436E-9D9B-99132C127C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971" y="3134977"/>
            <a:ext cx="2853827" cy="2140370"/>
          </a:xfrm>
          <a:prstGeom prst="rect">
            <a:avLst/>
          </a:prstGeom>
        </p:spPr>
      </p:pic>
      <p:grpSp>
        <p:nvGrpSpPr>
          <p:cNvPr id="9" name="Group 8">
            <a:extLst>
              <a:ext uri="{FF2B5EF4-FFF2-40B4-BE49-F238E27FC236}">
                <a16:creationId xmlns:a16="http://schemas.microsoft.com/office/drawing/2014/main" id="{89D5C6FC-AB04-4560-93C0-EF657B89CC25}"/>
              </a:ext>
            </a:extLst>
          </p:cNvPr>
          <p:cNvGrpSpPr/>
          <p:nvPr/>
        </p:nvGrpSpPr>
        <p:grpSpPr>
          <a:xfrm>
            <a:off x="4821995" y="3306781"/>
            <a:ext cx="4311641" cy="1198383"/>
            <a:chOff x="285840" y="5510219"/>
            <a:chExt cx="4311641" cy="1198383"/>
          </a:xfrm>
        </p:grpSpPr>
        <p:pic>
          <p:nvPicPr>
            <p:cNvPr id="3" name="Picture 2">
              <a:extLst>
                <a:ext uri="{FF2B5EF4-FFF2-40B4-BE49-F238E27FC236}">
                  <a16:creationId xmlns:a16="http://schemas.microsoft.com/office/drawing/2014/main" id="{2CBDFD73-15A4-4236-AFEF-8AEE0DE4CB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8" name="Picture 7">
              <a:extLst>
                <a:ext uri="{FF2B5EF4-FFF2-40B4-BE49-F238E27FC236}">
                  <a16:creationId xmlns:a16="http://schemas.microsoft.com/office/drawing/2014/main" id="{DAB3F330-FBA6-4506-9736-756BA768B3E9}"/>
                </a:ext>
              </a:extLst>
            </p:cNvPr>
            <p:cNvPicPr>
              <a:picLocks noChangeAspect="1"/>
            </p:cNvPicPr>
            <p:nvPr/>
          </p:nvPicPr>
          <p:blipFill>
            <a:blip r:embed="rId5"/>
            <a:stretch>
              <a:fillRect/>
            </a:stretch>
          </p:blipFill>
          <p:spPr>
            <a:xfrm>
              <a:off x="285840" y="5932250"/>
              <a:ext cx="4311641" cy="776352"/>
            </a:xfrm>
            <a:prstGeom prst="rect">
              <a:avLst/>
            </a:prstGeom>
          </p:spPr>
        </p:pic>
      </p:grpSp>
      <p:sp>
        <p:nvSpPr>
          <p:cNvPr id="10" name="&quot;Not Allowed&quot; Symbol 9">
            <a:extLst>
              <a:ext uri="{FF2B5EF4-FFF2-40B4-BE49-F238E27FC236}">
                <a16:creationId xmlns:a16="http://schemas.microsoft.com/office/drawing/2014/main" id="{B80DC64E-2EC8-4C76-A0C3-9AD7145F6A7B}"/>
              </a:ext>
            </a:extLst>
          </p:cNvPr>
          <p:cNvSpPr/>
          <p:nvPr/>
        </p:nvSpPr>
        <p:spPr>
          <a:xfrm>
            <a:off x="5571781" y="3058287"/>
            <a:ext cx="2244436" cy="1596275"/>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69E245CD-DD76-40C1-B5CF-35C6B0DA657A}"/>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11" name="TextBox 10">
            <a:extLst>
              <a:ext uri="{FF2B5EF4-FFF2-40B4-BE49-F238E27FC236}">
                <a16:creationId xmlns:a16="http://schemas.microsoft.com/office/drawing/2014/main" id="{6B987BB6-C545-45A8-9B07-3CD720EE102A}"/>
              </a:ext>
            </a:extLst>
          </p:cNvPr>
          <p:cNvSpPr txBox="1"/>
          <p:nvPr/>
        </p:nvSpPr>
        <p:spPr>
          <a:xfrm>
            <a:off x="9104894" y="509068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778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a:t>
            </a:r>
          </a:p>
          <a:p>
            <a:r>
              <a:rPr lang="en-US" dirty="0">
                <a:solidFill>
                  <a:schemeClr val="bg1"/>
                </a:solidFill>
                <a:latin typeface="Arial" panose="020B0604020202020204" pitchFamily="34" charset="0"/>
                <a:cs typeface="Arial" panose="020B0604020202020204" pitchFamily="34" charset="0"/>
              </a:rPr>
              <a:t>nds, agitated about wreck</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2B7570F-DCD7-442B-890A-1CA6B551F3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0568" y="3077573"/>
            <a:ext cx="3910864" cy="2948323"/>
          </a:xfrm>
          <a:prstGeom prst="rect">
            <a:avLst/>
          </a:prstGeom>
        </p:spPr>
      </p:pic>
      <p:sp>
        <p:nvSpPr>
          <p:cNvPr id="2" name="Text Placeholder 1">
            <a:extLst>
              <a:ext uri="{FF2B5EF4-FFF2-40B4-BE49-F238E27FC236}">
                <a16:creationId xmlns:a16="http://schemas.microsoft.com/office/drawing/2014/main" id="{FFF6FC43-6BD2-4F20-9197-79C2DA63BD00}"/>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5" name="TextBox 4">
            <a:extLst>
              <a:ext uri="{FF2B5EF4-FFF2-40B4-BE49-F238E27FC236}">
                <a16:creationId xmlns:a16="http://schemas.microsoft.com/office/drawing/2014/main" id="{AFC99BAF-467D-4D39-B2C3-8DD19FC53A74}"/>
              </a:ext>
            </a:extLst>
          </p:cNvPr>
          <p:cNvSpPr txBox="1"/>
          <p:nvPr/>
        </p:nvSpPr>
        <p:spPr>
          <a:xfrm>
            <a:off x="4077049" y="5810452"/>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5634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r>
              <a:rPr lang="en-US" dirty="0">
                <a:solidFill>
                  <a:schemeClr val="bg1"/>
                </a:solidFill>
                <a:latin typeface="Arial" panose="020B0604020202020204" pitchFamily="34" charset="0"/>
                <a:cs typeface="Arial" panose="020B0604020202020204" pitchFamily="34" charset="0"/>
              </a:rPr>
              <a:t>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67CCE60-F83A-4D56-91E3-819F2FA94AA8}"/>
              </a:ext>
            </a:extLst>
          </p:cNvPr>
          <p:cNvPicPr>
            <a:picLocks noChangeAspect="1"/>
          </p:cNvPicPr>
          <p:nvPr/>
        </p:nvPicPr>
        <p:blipFill>
          <a:blip r:embed="rId3"/>
          <a:stretch>
            <a:fillRect/>
          </a:stretch>
        </p:blipFill>
        <p:spPr>
          <a:xfrm>
            <a:off x="8758990" y="2912432"/>
            <a:ext cx="3322565" cy="2460380"/>
          </a:xfrm>
          <a:prstGeom prst="rect">
            <a:avLst/>
          </a:prstGeom>
        </p:spPr>
      </p:pic>
      <p:sp>
        <p:nvSpPr>
          <p:cNvPr id="2" name="Text Placeholder 1">
            <a:extLst>
              <a:ext uri="{FF2B5EF4-FFF2-40B4-BE49-F238E27FC236}">
                <a16:creationId xmlns:a16="http://schemas.microsoft.com/office/drawing/2014/main" id="{DB090291-5ED2-409E-8DF4-AE97A1A28CB0}"/>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5" name="TextBox 4">
            <a:extLst>
              <a:ext uri="{FF2B5EF4-FFF2-40B4-BE49-F238E27FC236}">
                <a16:creationId xmlns:a16="http://schemas.microsoft.com/office/drawing/2014/main" id="{7CC44C53-E604-44AE-BA71-52B3D141BFBF}"/>
              </a:ext>
            </a:extLst>
          </p:cNvPr>
          <p:cNvSpPr txBox="1"/>
          <p:nvPr/>
        </p:nvSpPr>
        <p:spPr>
          <a:xfrm>
            <a:off x="8750601" y="5188146"/>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3363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                                   </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F189469-503F-47F5-A466-FC777B4200BC}"/>
              </a:ext>
            </a:extLst>
          </p:cNvPr>
          <p:cNvPicPr>
            <a:picLocks noChangeAspect="1"/>
          </p:cNvPicPr>
          <p:nvPr/>
        </p:nvPicPr>
        <p:blipFill>
          <a:blip r:embed="rId3"/>
          <a:stretch>
            <a:fillRect/>
          </a:stretch>
        </p:blipFill>
        <p:spPr>
          <a:xfrm>
            <a:off x="8758990" y="2912432"/>
            <a:ext cx="3322565" cy="2460380"/>
          </a:xfrm>
          <a:prstGeom prst="rect">
            <a:avLst/>
          </a:prstGeom>
        </p:spPr>
      </p:pic>
      <p:grpSp>
        <p:nvGrpSpPr>
          <p:cNvPr id="6" name="Group 5">
            <a:extLst>
              <a:ext uri="{FF2B5EF4-FFF2-40B4-BE49-F238E27FC236}">
                <a16:creationId xmlns:a16="http://schemas.microsoft.com/office/drawing/2014/main" id="{7BF21FCC-64AC-49A5-BFB6-3361464A4DE5}"/>
              </a:ext>
            </a:extLst>
          </p:cNvPr>
          <p:cNvGrpSpPr/>
          <p:nvPr/>
        </p:nvGrpSpPr>
        <p:grpSpPr>
          <a:xfrm>
            <a:off x="4438960" y="3128019"/>
            <a:ext cx="4311641" cy="1198383"/>
            <a:chOff x="285840" y="5510219"/>
            <a:chExt cx="4311641" cy="1198383"/>
          </a:xfrm>
        </p:grpSpPr>
        <p:pic>
          <p:nvPicPr>
            <p:cNvPr id="7" name="Picture 6">
              <a:extLst>
                <a:ext uri="{FF2B5EF4-FFF2-40B4-BE49-F238E27FC236}">
                  <a16:creationId xmlns:a16="http://schemas.microsoft.com/office/drawing/2014/main" id="{DBEC0F8E-A780-4487-88EF-E2DA9B3FC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9" name="Picture 8">
              <a:extLst>
                <a:ext uri="{FF2B5EF4-FFF2-40B4-BE49-F238E27FC236}">
                  <a16:creationId xmlns:a16="http://schemas.microsoft.com/office/drawing/2014/main" id="{C25703E9-179D-4A3B-916D-ED2007E655D4}"/>
                </a:ext>
              </a:extLst>
            </p:cNvPr>
            <p:cNvPicPr>
              <a:picLocks noChangeAspect="1"/>
            </p:cNvPicPr>
            <p:nvPr/>
          </p:nvPicPr>
          <p:blipFill>
            <a:blip r:embed="rId5"/>
            <a:stretch>
              <a:fillRect/>
            </a:stretch>
          </p:blipFill>
          <p:spPr>
            <a:xfrm>
              <a:off x="285840" y="5932250"/>
              <a:ext cx="4311641" cy="776352"/>
            </a:xfrm>
            <a:prstGeom prst="rect">
              <a:avLst/>
            </a:prstGeom>
          </p:spPr>
        </p:pic>
      </p:grpSp>
      <p:sp>
        <p:nvSpPr>
          <p:cNvPr id="2" name="Text Placeholder 1">
            <a:extLst>
              <a:ext uri="{FF2B5EF4-FFF2-40B4-BE49-F238E27FC236}">
                <a16:creationId xmlns:a16="http://schemas.microsoft.com/office/drawing/2014/main" id="{3336EE6C-3153-49E0-8924-F7FCA71AFF1F}"/>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10" name="TextBox 9">
            <a:extLst>
              <a:ext uri="{FF2B5EF4-FFF2-40B4-BE49-F238E27FC236}">
                <a16:creationId xmlns:a16="http://schemas.microsoft.com/office/drawing/2014/main" id="{8841C847-FEDA-4229-81DD-657E97B22170}"/>
              </a:ext>
            </a:extLst>
          </p:cNvPr>
          <p:cNvSpPr txBox="1"/>
          <p:nvPr/>
        </p:nvSpPr>
        <p:spPr>
          <a:xfrm>
            <a:off x="8750601" y="5188146"/>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0926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40 min transport, Level III trauma center 20 min transport, community hospital 5 min transport.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Able to answer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Mildly diaphoretic, palpable radial pulse in both arms</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alert and oriented</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Multiple deep lacerations to the right upper arm and forearm, down to muscle. One laceration has</a:t>
            </a:r>
          </a:p>
          <a:p>
            <a:r>
              <a:rPr lang="en-US" dirty="0">
                <a:solidFill>
                  <a:schemeClr val="bg1"/>
                </a:solidFill>
                <a:latin typeface="Arial" panose="020B0604020202020204" pitchFamily="34" charset="0"/>
                <a:cs typeface="Arial" panose="020B0604020202020204" pitchFamily="34" charset="0"/>
              </a:rPr>
              <a:t>bystanders are using for pressure. You place a commercial tourniquet that slows the bleeding. </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110/72     HR 1</a:t>
            </a:r>
            <a:r>
              <a:rPr lang="en-US" b="1" dirty="0">
                <a:solidFill>
                  <a:schemeClr val="bg1"/>
                </a:solidFill>
                <a:latin typeface="Arial" panose="020B0604020202020204" pitchFamily="34" charset="0"/>
                <a:cs typeface="Arial" panose="020B0604020202020204" pitchFamily="34" charset="0"/>
              </a:rPr>
              <a:t>ry – </a:t>
            </a:r>
            <a:r>
              <a:rPr lang="en-US" dirty="0">
                <a:solidFill>
                  <a:schemeClr val="bg1"/>
                </a:solidFill>
                <a:latin typeface="Arial" panose="020B0604020202020204" pitchFamily="34" charset="0"/>
                <a:cs typeface="Arial" panose="020B0604020202020204" pitchFamily="34" charset="0"/>
              </a:rPr>
              <a:t>CAD, DM,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person, ground&#10;&#10;Description automatically generated">
            <a:extLst>
              <a:ext uri="{FF2B5EF4-FFF2-40B4-BE49-F238E27FC236}">
                <a16:creationId xmlns:a16="http://schemas.microsoft.com/office/drawing/2014/main" id="{317DB89D-C12A-4746-B937-1A83B00B4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4715" y="2809773"/>
            <a:ext cx="2642570" cy="3301410"/>
          </a:xfrm>
          <a:prstGeom prst="rect">
            <a:avLst/>
          </a:prstGeom>
        </p:spPr>
      </p:pic>
      <p:sp>
        <p:nvSpPr>
          <p:cNvPr id="2" name="Text Placeholder 1">
            <a:extLst>
              <a:ext uri="{FF2B5EF4-FFF2-40B4-BE49-F238E27FC236}">
                <a16:creationId xmlns:a16="http://schemas.microsoft.com/office/drawing/2014/main" id="{72648A98-B542-41BE-BE20-911623DC46BA}"/>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5" name="TextBox 4">
            <a:extLst>
              <a:ext uri="{FF2B5EF4-FFF2-40B4-BE49-F238E27FC236}">
                <a16:creationId xmlns:a16="http://schemas.microsoft.com/office/drawing/2014/main" id="{D00788D3-4973-4690-B5CF-F7AA66189FA1}"/>
              </a:ext>
            </a:extLst>
          </p:cNvPr>
          <p:cNvSpPr txBox="1"/>
          <p:nvPr/>
        </p:nvSpPr>
        <p:spPr>
          <a:xfrm>
            <a:off x="4690792" y="5937684"/>
            <a:ext cx="2637260"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2089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40 min transport, Level III trauma center 20 min transport, community hospital 5 min transport.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alert and oriented. States she fell off a chair onto a glass table. </a:t>
            </a:r>
          </a:p>
          <a:p>
            <a:endParaRPr lang="en-US" dirty="0">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the bleeding. </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110/72     </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CAD, DM</a:t>
            </a:r>
          </a:p>
          <a:p>
            <a:r>
              <a:rPr lang="en-US" dirty="0">
                <a:solidFill>
                  <a:schemeClr val="bg1"/>
                </a:solidFill>
                <a:latin typeface="Arial" panose="020B0604020202020204" pitchFamily="34" charset="0"/>
                <a:cs typeface="Arial" panose="020B0604020202020204" pitchFamily="34" charset="0"/>
              </a:rPr>
              <a:t>,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person, ground&#10;&#10;Description automatically generated">
            <a:extLst>
              <a:ext uri="{FF2B5EF4-FFF2-40B4-BE49-F238E27FC236}">
                <a16:creationId xmlns:a16="http://schemas.microsoft.com/office/drawing/2014/main" id="{F934B3D0-EB14-4928-B7EB-E8A2BC110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8796" y="2815624"/>
            <a:ext cx="1909453" cy="2385514"/>
          </a:xfrm>
          <a:prstGeom prst="rect">
            <a:avLst/>
          </a:prstGeom>
        </p:spPr>
      </p:pic>
      <p:sp>
        <p:nvSpPr>
          <p:cNvPr id="2" name="Text Placeholder 1">
            <a:extLst>
              <a:ext uri="{FF2B5EF4-FFF2-40B4-BE49-F238E27FC236}">
                <a16:creationId xmlns:a16="http://schemas.microsoft.com/office/drawing/2014/main" id="{5500F871-1D86-459B-8E8C-F2FCBD7BED43}"/>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5" name="TextBox 4">
            <a:extLst>
              <a:ext uri="{FF2B5EF4-FFF2-40B4-BE49-F238E27FC236}">
                <a16:creationId xmlns:a16="http://schemas.microsoft.com/office/drawing/2014/main" id="{8D4E5419-EBDD-41A2-A401-8D4282DCF65D}"/>
              </a:ext>
            </a:extLst>
          </p:cNvPr>
          <p:cNvSpPr txBox="1"/>
          <p:nvPr/>
        </p:nvSpPr>
        <p:spPr>
          <a:xfrm>
            <a:off x="10131118" y="503186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288885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40 min transport, Level III trauma center 20 min transport, community hospital 5 min transport.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alert and oriented. States she fell off a chair onto a glass table.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Long deep laceration lateral left calf, down to muscle. Spurting blood when removing                            the towel bystanders are using for pressure. You place a commercial tourniquet that stops the bleeding. </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110/72     HR 102     RR 12     SpO2 98%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                               </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EC4EC88-696A-4663-B9F7-4C02ECA2C28B}"/>
              </a:ext>
            </a:extLst>
          </p:cNvPr>
          <p:cNvGrpSpPr/>
          <p:nvPr/>
        </p:nvGrpSpPr>
        <p:grpSpPr>
          <a:xfrm>
            <a:off x="5082185" y="2869934"/>
            <a:ext cx="5066611" cy="950352"/>
            <a:chOff x="202713" y="5667017"/>
            <a:chExt cx="5066611" cy="950352"/>
          </a:xfrm>
        </p:grpSpPr>
        <p:pic>
          <p:nvPicPr>
            <p:cNvPr id="3" name="Picture 2">
              <a:extLst>
                <a:ext uri="{FF2B5EF4-FFF2-40B4-BE49-F238E27FC236}">
                  <a16:creationId xmlns:a16="http://schemas.microsoft.com/office/drawing/2014/main" id="{2D4D4867-CE28-4190-A49B-997426F31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0527" y="5667017"/>
              <a:ext cx="1385127" cy="405799"/>
            </a:xfrm>
            <a:prstGeom prst="rect">
              <a:avLst/>
            </a:prstGeom>
          </p:spPr>
        </p:pic>
        <p:pic>
          <p:nvPicPr>
            <p:cNvPr id="7" name="Picture 6">
              <a:extLst>
                <a:ext uri="{FF2B5EF4-FFF2-40B4-BE49-F238E27FC236}">
                  <a16:creationId xmlns:a16="http://schemas.microsoft.com/office/drawing/2014/main" id="{8E089E9B-152E-4D11-A21E-163E93E087CE}"/>
                </a:ext>
              </a:extLst>
            </p:cNvPr>
            <p:cNvPicPr>
              <a:picLocks noChangeAspect="1"/>
            </p:cNvPicPr>
            <p:nvPr/>
          </p:nvPicPr>
          <p:blipFill>
            <a:blip r:embed="rId4"/>
            <a:stretch>
              <a:fillRect/>
            </a:stretch>
          </p:blipFill>
          <p:spPr>
            <a:xfrm>
              <a:off x="202713" y="6133255"/>
              <a:ext cx="5066611" cy="484114"/>
            </a:xfrm>
            <a:prstGeom prst="rect">
              <a:avLst/>
            </a:prstGeom>
          </p:spPr>
        </p:pic>
      </p:grpSp>
      <p:pic>
        <p:nvPicPr>
          <p:cNvPr id="10" name="Picture 9" descr="A picture containing person, ground&#10;&#10;Description automatically generated">
            <a:extLst>
              <a:ext uri="{FF2B5EF4-FFF2-40B4-BE49-F238E27FC236}">
                <a16:creationId xmlns:a16="http://schemas.microsoft.com/office/drawing/2014/main" id="{0165ECD9-23EA-463A-9E60-9E9E7757BD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48796" y="2815624"/>
            <a:ext cx="1909453" cy="2385514"/>
          </a:xfrm>
          <a:prstGeom prst="rect">
            <a:avLst/>
          </a:prstGeom>
        </p:spPr>
      </p:pic>
      <p:sp>
        <p:nvSpPr>
          <p:cNvPr id="2" name="Text Placeholder 1">
            <a:extLst>
              <a:ext uri="{FF2B5EF4-FFF2-40B4-BE49-F238E27FC236}">
                <a16:creationId xmlns:a16="http://schemas.microsoft.com/office/drawing/2014/main" id="{F7B659AE-6F5D-4C28-B874-F16D8A45DB5D}"/>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8" name="TextBox 7">
            <a:extLst>
              <a:ext uri="{FF2B5EF4-FFF2-40B4-BE49-F238E27FC236}">
                <a16:creationId xmlns:a16="http://schemas.microsoft.com/office/drawing/2014/main" id="{59FCF61D-3D8E-441D-A12C-2B3F146C77F1}"/>
              </a:ext>
            </a:extLst>
          </p:cNvPr>
          <p:cNvSpPr txBox="1"/>
          <p:nvPr/>
        </p:nvSpPr>
        <p:spPr>
          <a:xfrm>
            <a:off x="10131118" y="503186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303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states he tripped when was not using his walker</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floor, indoor&#10;&#10;Description automatically generated">
            <a:extLst>
              <a:ext uri="{FF2B5EF4-FFF2-40B4-BE49-F238E27FC236}">
                <a16:creationId xmlns:a16="http://schemas.microsoft.com/office/drawing/2014/main" id="{1B3B21FD-2B34-4B87-9129-C96710212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5165" y="2694847"/>
            <a:ext cx="4841670" cy="3227780"/>
          </a:xfrm>
          <a:prstGeom prst="rect">
            <a:avLst/>
          </a:prstGeom>
        </p:spPr>
      </p:pic>
      <p:sp>
        <p:nvSpPr>
          <p:cNvPr id="2" name="Text Placeholder 1">
            <a:extLst>
              <a:ext uri="{FF2B5EF4-FFF2-40B4-BE49-F238E27FC236}">
                <a16:creationId xmlns:a16="http://schemas.microsoft.com/office/drawing/2014/main" id="{DF506BEC-4E18-4453-B987-0118D5535297}"/>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5" name="TextBox 4">
            <a:extLst>
              <a:ext uri="{FF2B5EF4-FFF2-40B4-BE49-F238E27FC236}">
                <a16:creationId xmlns:a16="http://schemas.microsoft.com/office/drawing/2014/main" id="{F69BFC9A-FCFF-4642-8CC5-D7D5EE5E7303}"/>
              </a:ext>
            </a:extLst>
          </p:cNvPr>
          <p:cNvSpPr txBox="1"/>
          <p:nvPr/>
        </p:nvSpPr>
        <p:spPr>
          <a:xfrm>
            <a:off x="3675165" y="5707183"/>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243820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states he tripped</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10;&#10;Description automatically generated">
            <a:extLst>
              <a:ext uri="{FF2B5EF4-FFF2-40B4-BE49-F238E27FC236}">
                <a16:creationId xmlns:a16="http://schemas.microsoft.com/office/drawing/2014/main" id="{751340C4-E671-4CDB-932A-9FC5D5B115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8310" y="1169565"/>
            <a:ext cx="3389153" cy="2259435"/>
          </a:xfrm>
          <a:prstGeom prst="rect">
            <a:avLst/>
          </a:prstGeom>
        </p:spPr>
      </p:pic>
      <p:sp>
        <p:nvSpPr>
          <p:cNvPr id="2" name="Text Placeholder 1">
            <a:extLst>
              <a:ext uri="{FF2B5EF4-FFF2-40B4-BE49-F238E27FC236}">
                <a16:creationId xmlns:a16="http://schemas.microsoft.com/office/drawing/2014/main" id="{2D9989EB-78C7-4352-952B-BE80FD4DD5FA}"/>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5" name="TextBox 4">
            <a:extLst>
              <a:ext uri="{FF2B5EF4-FFF2-40B4-BE49-F238E27FC236}">
                <a16:creationId xmlns:a16="http://schemas.microsoft.com/office/drawing/2014/main" id="{C948333D-C624-49A9-824E-583B6D530FCF}"/>
              </a:ext>
            </a:extLst>
          </p:cNvPr>
          <p:cNvSpPr txBox="1"/>
          <p:nvPr/>
        </p:nvSpPr>
        <p:spPr>
          <a:xfrm>
            <a:off x="8556879" y="3213556"/>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077967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states he tripped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FFFBEFB-AEE3-4914-8B60-4540405E43E1}"/>
              </a:ext>
            </a:extLst>
          </p:cNvPr>
          <p:cNvPicPr>
            <a:picLocks noChangeAspect="1"/>
          </p:cNvPicPr>
          <p:nvPr/>
        </p:nvPicPr>
        <p:blipFill>
          <a:blip r:embed="rId3"/>
          <a:stretch>
            <a:fillRect/>
          </a:stretch>
        </p:blipFill>
        <p:spPr>
          <a:xfrm>
            <a:off x="5921742" y="4018813"/>
            <a:ext cx="5498471" cy="560029"/>
          </a:xfrm>
          <a:prstGeom prst="rect">
            <a:avLst/>
          </a:prstGeom>
        </p:spPr>
      </p:pic>
      <p:pic>
        <p:nvPicPr>
          <p:cNvPr id="8" name="Picture 7" descr="A picture containing floor, indoor&#10;&#10;Description automatically generated">
            <a:extLst>
              <a:ext uri="{FF2B5EF4-FFF2-40B4-BE49-F238E27FC236}">
                <a16:creationId xmlns:a16="http://schemas.microsoft.com/office/drawing/2014/main" id="{758E7B8E-09C0-4497-A333-8DD9DB434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8310" y="1169565"/>
            <a:ext cx="3389153" cy="2259435"/>
          </a:xfrm>
          <a:prstGeom prst="rect">
            <a:avLst/>
          </a:prstGeom>
        </p:spPr>
      </p:pic>
      <p:sp>
        <p:nvSpPr>
          <p:cNvPr id="2" name="Text Placeholder 1">
            <a:extLst>
              <a:ext uri="{FF2B5EF4-FFF2-40B4-BE49-F238E27FC236}">
                <a16:creationId xmlns:a16="http://schemas.microsoft.com/office/drawing/2014/main" id="{CBD91BA6-AE19-4199-863F-63E877255041}"/>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10" name="TextBox 9">
            <a:extLst>
              <a:ext uri="{FF2B5EF4-FFF2-40B4-BE49-F238E27FC236}">
                <a16:creationId xmlns:a16="http://schemas.microsoft.com/office/drawing/2014/main" id="{1846064A-BB52-479A-81CB-52C346DA2579}"/>
              </a:ext>
            </a:extLst>
          </p:cNvPr>
          <p:cNvSpPr txBox="1"/>
          <p:nvPr/>
        </p:nvSpPr>
        <p:spPr>
          <a:xfrm>
            <a:off x="8556879" y="3213556"/>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92F433E0-BCE2-4536-99E7-740AF6CD3CC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14325" y="3586968"/>
            <a:ext cx="1295512" cy="381033"/>
          </a:xfrm>
          <a:prstGeom prst="rect">
            <a:avLst/>
          </a:prstGeom>
        </p:spPr>
      </p:pic>
    </p:spTree>
    <p:extLst>
      <p:ext uri="{BB962C8B-B14F-4D97-AF65-F5344CB8AC3E}">
        <p14:creationId xmlns:p14="http://schemas.microsoft.com/office/powerpoint/2010/main" val="58571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A8C520-CD90-48CB-9814-756D569EA613}"/>
              </a:ext>
            </a:extLst>
          </p:cNvPr>
          <p:cNvSpPr txBox="1"/>
          <p:nvPr/>
        </p:nvSpPr>
        <p:spPr>
          <a:xfrm>
            <a:off x="389021" y="1397675"/>
            <a:ext cx="11413958" cy="4062651"/>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These case-based scenarios have been developed as an educational training tool to illustrate application of the National Guideline for the Field Triage of Injured Patients.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EMS and trauma systems vary significantly across the US. These cases include hypothetical system resources from a mix of urban, suburban, and rural community scenarios. Attention should be given to how the availability of different resources may influence your decision making. </a:t>
            </a: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30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to person, place. States he tripped on rug</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Large hematoma on left forehead with small overlying skin tear. Multiple bruises on both arms, some appear </a:t>
            </a:r>
            <a:r>
              <a:rPr lang="en-US" dirty="0" err="1">
                <a:solidFill>
                  <a:schemeClr val="bg1"/>
                </a:solidFill>
                <a:latin typeface="Arial" panose="020B0604020202020204" pitchFamily="34" charset="0"/>
                <a:cs typeface="Arial" panose="020B0604020202020204" pitchFamily="34" charset="0"/>
              </a:rPr>
              <a:t>old.Coumadin</a:t>
            </a:r>
            <a:r>
              <a:rPr lang="en-US" dirty="0">
                <a:solidFill>
                  <a:schemeClr val="bg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floor, indoor, sofa, person&#10;&#10;Description automatically generated">
            <a:extLst>
              <a:ext uri="{FF2B5EF4-FFF2-40B4-BE49-F238E27FC236}">
                <a16:creationId xmlns:a16="http://schemas.microsoft.com/office/drawing/2014/main" id="{EEA7E863-2B9B-46A0-8CB8-C8A33F0EE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942" y="2642835"/>
            <a:ext cx="5072115" cy="3383061"/>
          </a:xfrm>
          <a:prstGeom prst="rect">
            <a:avLst/>
          </a:prstGeom>
        </p:spPr>
      </p:pic>
      <p:sp>
        <p:nvSpPr>
          <p:cNvPr id="2" name="Text Placeholder 1">
            <a:extLst>
              <a:ext uri="{FF2B5EF4-FFF2-40B4-BE49-F238E27FC236}">
                <a16:creationId xmlns:a16="http://schemas.microsoft.com/office/drawing/2014/main" id="{6E31BDAA-A9D9-4C40-8C15-1DE2B0698E44}"/>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EF0AF57E-7AD3-46CB-A2BB-D58796688303}"/>
              </a:ext>
            </a:extLst>
          </p:cNvPr>
          <p:cNvSpPr txBox="1"/>
          <p:nvPr/>
        </p:nvSpPr>
        <p:spPr>
          <a:xfrm>
            <a:off x="3498317" y="5810452"/>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403663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to person, place. States he tripped on rug</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 sofa, person&#10;&#10;Description automatically generated">
            <a:extLst>
              <a:ext uri="{FF2B5EF4-FFF2-40B4-BE49-F238E27FC236}">
                <a16:creationId xmlns:a16="http://schemas.microsoft.com/office/drawing/2014/main" id="{7BB78E10-9346-4D0F-87D0-2598615ED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7076" y="1262074"/>
            <a:ext cx="3169443" cy="2113994"/>
          </a:xfrm>
          <a:prstGeom prst="rect">
            <a:avLst/>
          </a:prstGeom>
        </p:spPr>
      </p:pic>
      <p:sp>
        <p:nvSpPr>
          <p:cNvPr id="2" name="Text Placeholder 1">
            <a:extLst>
              <a:ext uri="{FF2B5EF4-FFF2-40B4-BE49-F238E27FC236}">
                <a16:creationId xmlns:a16="http://schemas.microsoft.com/office/drawing/2014/main" id="{9A0CB7DC-5B5A-415A-A3D4-CC1ABFBD5A2C}"/>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1DB05F4A-F2A9-47EA-8E88-E90E8963827E}"/>
              </a:ext>
            </a:extLst>
          </p:cNvPr>
          <p:cNvSpPr txBox="1"/>
          <p:nvPr/>
        </p:nvSpPr>
        <p:spPr>
          <a:xfrm>
            <a:off x="8927076" y="3160624"/>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3377768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to person, place. States he tripped on rug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a:t>
            </a:r>
            <a:r>
              <a:rPr lang="en-US" dirty="0" err="1">
                <a:latin typeface="Arial" panose="020B0604020202020204" pitchFamily="34" charset="0"/>
                <a:cs typeface="Arial" panose="020B0604020202020204" pitchFamily="34" charset="0"/>
              </a:rPr>
              <a:t>afib</a:t>
            </a:r>
            <a:r>
              <a:rPr lang="en-US" dirty="0">
                <a:latin typeface="Arial" panose="020B0604020202020204" pitchFamily="34" charset="0"/>
                <a:cs typeface="Arial" panose="020B0604020202020204" pitchFamily="34" charset="0"/>
              </a:rPr>
              <a:t>. On warfarin (Coumadin)</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C914F0-D784-4F52-84F2-37DAB73310F3}"/>
              </a:ext>
            </a:extLst>
          </p:cNvPr>
          <p:cNvPicPr>
            <a:picLocks noChangeAspect="1"/>
          </p:cNvPicPr>
          <p:nvPr/>
        </p:nvPicPr>
        <p:blipFill>
          <a:blip r:embed="rId3"/>
          <a:stretch>
            <a:fillRect/>
          </a:stretch>
        </p:blipFill>
        <p:spPr>
          <a:xfrm>
            <a:off x="4311942" y="3008884"/>
            <a:ext cx="4615134" cy="866831"/>
          </a:xfrm>
          <a:prstGeom prst="rect">
            <a:avLst/>
          </a:prstGeom>
        </p:spPr>
      </p:pic>
      <p:pic>
        <p:nvPicPr>
          <p:cNvPr id="8" name="Picture 7" descr="A picture containing floor, indoor, sofa, person&#10;&#10;Description automatically generated">
            <a:extLst>
              <a:ext uri="{FF2B5EF4-FFF2-40B4-BE49-F238E27FC236}">
                <a16:creationId xmlns:a16="http://schemas.microsoft.com/office/drawing/2014/main" id="{2E9023AE-798C-4888-8E97-C6FF618C3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7076" y="1262074"/>
            <a:ext cx="3169443" cy="2113994"/>
          </a:xfrm>
          <a:prstGeom prst="rect">
            <a:avLst/>
          </a:prstGeom>
        </p:spPr>
      </p:pic>
      <p:sp>
        <p:nvSpPr>
          <p:cNvPr id="2" name="Text Placeholder 1">
            <a:extLst>
              <a:ext uri="{FF2B5EF4-FFF2-40B4-BE49-F238E27FC236}">
                <a16:creationId xmlns:a16="http://schemas.microsoft.com/office/drawing/2014/main" id="{5E151E0F-C75E-4840-BC1D-2D6B4E40CE01}"/>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9" name="TextBox 8">
            <a:extLst>
              <a:ext uri="{FF2B5EF4-FFF2-40B4-BE49-F238E27FC236}">
                <a16:creationId xmlns:a16="http://schemas.microsoft.com/office/drawing/2014/main" id="{AB72F406-E3F8-4115-9800-E40D2B445CC5}"/>
              </a:ext>
            </a:extLst>
          </p:cNvPr>
          <p:cNvSpPr txBox="1"/>
          <p:nvPr/>
        </p:nvSpPr>
        <p:spPr>
          <a:xfrm>
            <a:off x="8927076" y="3160624"/>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8985E3CE-6B05-48B5-AEB9-6E85D28029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71753" y="2576232"/>
            <a:ext cx="1295512" cy="381033"/>
          </a:xfrm>
          <a:prstGeom prst="rect">
            <a:avLst/>
          </a:prstGeom>
        </p:spPr>
      </p:pic>
    </p:spTree>
    <p:extLst>
      <p:ext uri="{BB962C8B-B14F-4D97-AF65-F5344CB8AC3E}">
        <p14:creationId xmlns:p14="http://schemas.microsoft.com/office/powerpoint/2010/main" val="348113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6" name="Picture 5" descr="A picture containing car, grass, outdoor, tree&#10;&#10;Description automatically generated">
            <a:extLst>
              <a:ext uri="{FF2B5EF4-FFF2-40B4-BE49-F238E27FC236}">
                <a16:creationId xmlns:a16="http://schemas.microsoft.com/office/drawing/2014/main" id="{2063FE5F-7C6E-4DA4-9020-1F81BD64B1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935" y="2807319"/>
            <a:ext cx="5906129" cy="3319245"/>
          </a:xfrm>
          <a:prstGeom prst="rect">
            <a:avLst/>
          </a:prstGeom>
        </p:spPr>
      </p:pic>
      <p:sp>
        <p:nvSpPr>
          <p:cNvPr id="2" name="Text Placeholder 1">
            <a:extLst>
              <a:ext uri="{FF2B5EF4-FFF2-40B4-BE49-F238E27FC236}">
                <a16:creationId xmlns:a16="http://schemas.microsoft.com/office/drawing/2014/main" id="{096769FA-7305-4598-97D1-E5E9A6944F96}"/>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5" name="TextBox 4">
            <a:extLst>
              <a:ext uri="{FF2B5EF4-FFF2-40B4-BE49-F238E27FC236}">
                <a16:creationId xmlns:a16="http://schemas.microsoft.com/office/drawing/2014/main" id="{15577A1C-4BE0-467E-B8EB-1D8D667D3EF2}"/>
              </a:ext>
            </a:extLst>
          </p:cNvPr>
          <p:cNvSpPr txBox="1"/>
          <p:nvPr/>
        </p:nvSpPr>
        <p:spPr>
          <a:xfrm>
            <a:off x="3142935" y="5911120"/>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62671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a:t>
            </a:r>
            <a:r>
              <a:rPr lang="en-US" b="1" dirty="0">
                <a:solidFill>
                  <a:prstClr val="black"/>
                </a:solidFill>
                <a:latin typeface="Arial" panose="020B0604020202020204" pitchFamily="34" charset="0"/>
                <a:cs typeface="Arial" panose="020B0604020202020204" pitchFamily="34" charset="0"/>
              </a:rPr>
              <a:t>S</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urvey</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5" name="Picture 4" descr="A picture containing car, grass, outdoor, tree&#10;&#10;Description automatically generated">
            <a:extLst>
              <a:ext uri="{FF2B5EF4-FFF2-40B4-BE49-F238E27FC236}">
                <a16:creationId xmlns:a16="http://schemas.microsoft.com/office/drawing/2014/main" id="{DF5612FA-D6C7-4B66-A079-2EA0256DD5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FFDC16BC-5FE3-4373-8A9E-35D258C6C111}"/>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6" name="TextBox 5">
            <a:extLst>
              <a:ext uri="{FF2B5EF4-FFF2-40B4-BE49-F238E27FC236}">
                <a16:creationId xmlns:a16="http://schemas.microsoft.com/office/drawing/2014/main" id="{8D14DF56-048D-4236-96E8-355C3F75866E}"/>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02797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6278642"/>
          </a:xfrm>
          <a:prstGeom prst="rect">
            <a:avLst/>
          </a:prstGeom>
          <a:noFill/>
        </p:spPr>
        <p:txBody>
          <a:bodyPr wrap="square" rtlCol="0">
            <a:spAutoFit/>
          </a:bodyPr>
          <a:lstStyle/>
          <a:p>
            <a:pPr>
              <a:defRPr/>
            </a:pPr>
            <a:r>
              <a:rPr lang="en-US" b="1" dirty="0">
                <a:solidFill>
                  <a:prstClr val="black"/>
                </a:solidFill>
                <a:latin typeface="Arial" panose="020B0604020202020204" pitchFamily="34" charset="0"/>
                <a:cs typeface="Arial" panose="020B0604020202020204" pitchFamily="34" charset="0"/>
              </a:rPr>
              <a:t>System &amp; resources: </a:t>
            </a:r>
            <a:r>
              <a:rPr lang="en-US" dirty="0">
                <a:solidFill>
                  <a:prstClr val="black"/>
                </a:solidFill>
                <a:latin typeface="Arial" panose="020B0604020202020204" pitchFamily="34" charset="0"/>
                <a:cs typeface="Arial" panose="020B0604020202020204" pitchFamily="34" charset="0"/>
              </a:rPr>
              <a:t>Urban transport ambulance. University Medical 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GCS </a:t>
            </a:r>
            <a:r>
              <a:rPr lang="en-US" dirty="0">
                <a:latin typeface="Arial" panose="020B0604020202020204" pitchFamily="34" charset="0"/>
                <a:cs typeface="Arial" panose="020B0604020202020204" pitchFamily="34" charset="0"/>
              </a:rPr>
              <a:t>M 6</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p>
          <a:p>
            <a:pPr algn="ct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5ABC06EA-9674-4F29-80A0-ECB2622DD0EB}"/>
              </a:ext>
            </a:extLst>
          </p:cNvPr>
          <p:cNvGrpSpPr/>
          <p:nvPr/>
        </p:nvGrpSpPr>
        <p:grpSpPr>
          <a:xfrm>
            <a:off x="5075339" y="2720655"/>
            <a:ext cx="3501764" cy="1475028"/>
            <a:chOff x="409073" y="5281619"/>
            <a:chExt cx="3654793" cy="1475028"/>
          </a:xfrm>
        </p:grpSpPr>
        <p:pic>
          <p:nvPicPr>
            <p:cNvPr id="11" name="Picture 10">
              <a:extLst>
                <a:ext uri="{FF2B5EF4-FFF2-40B4-BE49-F238E27FC236}">
                  <a16:creationId xmlns:a16="http://schemas.microsoft.com/office/drawing/2014/main" id="{52FFB70B-C38C-4F58-83C1-204FF85D4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12" name="Picture 11">
              <a:extLst>
                <a:ext uri="{FF2B5EF4-FFF2-40B4-BE49-F238E27FC236}">
                  <a16:creationId xmlns:a16="http://schemas.microsoft.com/office/drawing/2014/main" id="{368973DB-0714-4C0D-A95E-BA3AC4D6C7A9}"/>
                </a:ext>
              </a:extLst>
            </p:cNvPr>
            <p:cNvPicPr>
              <a:picLocks noChangeAspect="1"/>
            </p:cNvPicPr>
            <p:nvPr/>
          </p:nvPicPr>
          <p:blipFill>
            <a:blip r:embed="rId4"/>
            <a:stretch>
              <a:fillRect/>
            </a:stretch>
          </p:blipFill>
          <p:spPr>
            <a:xfrm>
              <a:off x="409073" y="5756173"/>
              <a:ext cx="3654793" cy="1000474"/>
            </a:xfrm>
            <a:prstGeom prst="rect">
              <a:avLst/>
            </a:prstGeom>
          </p:spPr>
        </p:pic>
      </p:grpSp>
      <p:sp>
        <p:nvSpPr>
          <p:cNvPr id="13" name="&quot;Not Allowed&quot; Symbol 12">
            <a:extLst>
              <a:ext uri="{FF2B5EF4-FFF2-40B4-BE49-F238E27FC236}">
                <a16:creationId xmlns:a16="http://schemas.microsoft.com/office/drawing/2014/main" id="{02738511-65C9-4832-8FFD-23E2F12F8101}"/>
              </a:ext>
            </a:extLst>
          </p:cNvPr>
          <p:cNvSpPr/>
          <p:nvPr/>
        </p:nvSpPr>
        <p:spPr>
          <a:xfrm>
            <a:off x="5502460" y="2687848"/>
            <a:ext cx="2244436" cy="1596275"/>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A picture containing car, grass, outdoor, tree&#10;&#10;Description automatically generated">
            <a:extLst>
              <a:ext uri="{FF2B5EF4-FFF2-40B4-BE49-F238E27FC236}">
                <a16:creationId xmlns:a16="http://schemas.microsoft.com/office/drawing/2014/main" id="{2E27707A-9905-4349-8D85-5181600C56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D74ED1F9-CF76-4FFB-890B-A2D7088A91BF}"/>
              </a:ext>
            </a:extLst>
          </p:cNvPr>
          <p:cNvSpPr>
            <a:spLocks noGrp="1"/>
          </p:cNvSpPr>
          <p:nvPr>
            <p:ph type="body" sz="quarter" idx="10"/>
          </p:nvPr>
        </p:nvSpPr>
        <p:spPr/>
        <p:txBody>
          <a:bodyPr/>
          <a:lstStyle/>
          <a:p>
            <a:r>
              <a:rPr lang="en-US" dirty="0"/>
              <a:t>Case 5a</a:t>
            </a:r>
          </a:p>
          <a:p>
            <a:endParaRPr lang="en-US" dirty="0"/>
          </a:p>
        </p:txBody>
      </p:sp>
      <p:sp>
        <p:nvSpPr>
          <p:cNvPr id="14" name="TextBox 13">
            <a:extLst>
              <a:ext uri="{FF2B5EF4-FFF2-40B4-BE49-F238E27FC236}">
                <a16:creationId xmlns:a16="http://schemas.microsoft.com/office/drawing/2014/main" id="{A103994C-8D6C-485D-85DC-5AAF5EE6CFA4}"/>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51784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6" name="Picture 5" descr="A picture containing car, grass, outdoor, tree&#10;&#10;Description automatically generated">
            <a:extLst>
              <a:ext uri="{FF2B5EF4-FFF2-40B4-BE49-F238E27FC236}">
                <a16:creationId xmlns:a16="http://schemas.microsoft.com/office/drawing/2014/main" id="{2CB2CCA1-1EF2-4C05-AEEC-3FD549F890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935" y="2807319"/>
            <a:ext cx="5906129" cy="3319245"/>
          </a:xfrm>
          <a:prstGeom prst="rect">
            <a:avLst/>
          </a:prstGeom>
        </p:spPr>
      </p:pic>
      <p:sp>
        <p:nvSpPr>
          <p:cNvPr id="2" name="Text Placeholder 1">
            <a:extLst>
              <a:ext uri="{FF2B5EF4-FFF2-40B4-BE49-F238E27FC236}">
                <a16:creationId xmlns:a16="http://schemas.microsoft.com/office/drawing/2014/main" id="{50610946-2DB1-4A5F-8EAE-EEC6976BDC16}"/>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5" name="TextBox 4">
            <a:extLst>
              <a:ext uri="{FF2B5EF4-FFF2-40B4-BE49-F238E27FC236}">
                <a16:creationId xmlns:a16="http://schemas.microsoft.com/office/drawing/2014/main" id="{B690B775-70AD-4726-BD28-B4E55911C276}"/>
              </a:ext>
            </a:extLst>
          </p:cNvPr>
          <p:cNvSpPr txBox="1"/>
          <p:nvPr/>
        </p:nvSpPr>
        <p:spPr>
          <a:xfrm>
            <a:off x="3142935" y="5911120"/>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45232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5" name="Picture 4" descr="A picture containing car, grass, outdoor, tree&#10;&#10;Description automatically generated">
            <a:extLst>
              <a:ext uri="{FF2B5EF4-FFF2-40B4-BE49-F238E27FC236}">
                <a16:creationId xmlns:a16="http://schemas.microsoft.com/office/drawing/2014/main" id="{1C1F9572-21EE-4FB4-9655-3316563C0B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D576157D-C68A-4355-AA68-DE44F7CC911E}"/>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6" name="TextBox 5">
            <a:extLst>
              <a:ext uri="{FF2B5EF4-FFF2-40B4-BE49-F238E27FC236}">
                <a16:creationId xmlns:a16="http://schemas.microsoft.com/office/drawing/2014/main" id="{689AA000-97C0-48EB-A768-DAE98951D6E1}"/>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3031635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6463308"/>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GCS </a:t>
            </a:r>
            <a:r>
              <a:rPr lang="en-US" dirty="0">
                <a:latin typeface="Arial" panose="020B0604020202020204" pitchFamily="34" charset="0"/>
                <a:cs typeface="Arial" panose="020B0604020202020204" pitchFamily="34" charset="0"/>
              </a:rPr>
              <a:t>M 6</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endParaRPr lang="en-US" sz="1200"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280DC04-7F24-40A4-8E4D-B87EB76DF6ED}"/>
              </a:ext>
            </a:extLst>
          </p:cNvPr>
          <p:cNvGrpSpPr/>
          <p:nvPr/>
        </p:nvGrpSpPr>
        <p:grpSpPr>
          <a:xfrm>
            <a:off x="5011573" y="2955895"/>
            <a:ext cx="3578507" cy="1475028"/>
            <a:chOff x="409073" y="5281619"/>
            <a:chExt cx="3654793" cy="1475028"/>
          </a:xfrm>
        </p:grpSpPr>
        <p:pic>
          <p:nvPicPr>
            <p:cNvPr id="7" name="Picture 6">
              <a:extLst>
                <a:ext uri="{FF2B5EF4-FFF2-40B4-BE49-F238E27FC236}">
                  <a16:creationId xmlns:a16="http://schemas.microsoft.com/office/drawing/2014/main" id="{6AAF51FE-FAF7-41E5-92E9-D353CFF1B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2DD0C384-65E3-4664-B695-3FF3EDDCC1EE}"/>
                </a:ext>
              </a:extLst>
            </p:cNvPr>
            <p:cNvPicPr>
              <a:picLocks noChangeAspect="1"/>
            </p:cNvPicPr>
            <p:nvPr/>
          </p:nvPicPr>
          <p:blipFill>
            <a:blip r:embed="rId4"/>
            <a:stretch>
              <a:fillRect/>
            </a:stretch>
          </p:blipFill>
          <p:spPr>
            <a:xfrm>
              <a:off x="409073" y="5756173"/>
              <a:ext cx="3654793" cy="1000474"/>
            </a:xfrm>
            <a:prstGeom prst="rect">
              <a:avLst/>
            </a:prstGeom>
          </p:spPr>
        </p:pic>
      </p:grpSp>
      <p:pic>
        <p:nvPicPr>
          <p:cNvPr id="9" name="Picture 8" descr="A picture containing car, grass, outdoor, tree&#10;&#10;Description automatically generated">
            <a:extLst>
              <a:ext uri="{FF2B5EF4-FFF2-40B4-BE49-F238E27FC236}">
                <a16:creationId xmlns:a16="http://schemas.microsoft.com/office/drawing/2014/main" id="{291A18A9-A32A-41BC-9B2C-A9C340D7E85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71429CFD-20BB-47F3-A789-B8AE99F2DA3B}"/>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10" name="TextBox 9">
            <a:extLst>
              <a:ext uri="{FF2B5EF4-FFF2-40B4-BE49-F238E27FC236}">
                <a16:creationId xmlns:a16="http://schemas.microsoft.com/office/drawing/2014/main" id="{0FE4F413-90C3-4D74-AAC2-1CA8AD2DDA0E}"/>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9641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has OB) 5 min transport, community hospital 8 min transport, Level I trauma center 20 min transport (has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FB7D88BB-849D-4432-8726-AA185D7AF3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935" y="2807319"/>
            <a:ext cx="5906129" cy="3319245"/>
          </a:xfrm>
          <a:prstGeom prst="rect">
            <a:avLst/>
          </a:prstGeom>
        </p:spPr>
      </p:pic>
      <p:sp>
        <p:nvSpPr>
          <p:cNvPr id="2" name="Text Placeholder 1">
            <a:extLst>
              <a:ext uri="{FF2B5EF4-FFF2-40B4-BE49-F238E27FC236}">
                <a16:creationId xmlns:a16="http://schemas.microsoft.com/office/drawing/2014/main" id="{B37A89AC-40F0-44CF-AD31-A7FDE4903FF7}"/>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6" name="TextBox 5">
            <a:extLst>
              <a:ext uri="{FF2B5EF4-FFF2-40B4-BE49-F238E27FC236}">
                <a16:creationId xmlns:a16="http://schemas.microsoft.com/office/drawing/2014/main" id="{82A846A7-7827-4EE8-A2A0-424222E06201}"/>
              </a:ext>
            </a:extLst>
          </p:cNvPr>
          <p:cNvSpPr txBox="1"/>
          <p:nvPr/>
        </p:nvSpPr>
        <p:spPr>
          <a:xfrm>
            <a:off x="3142935" y="5911120"/>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7261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D5234F-73A3-42E9-A100-6F854A474EBA}"/>
              </a:ext>
            </a:extLst>
          </p:cNvPr>
          <p:cNvSpPr txBox="1"/>
          <p:nvPr/>
        </p:nvSpPr>
        <p:spPr>
          <a:xfrm>
            <a:off x="389021" y="1767007"/>
            <a:ext cx="11413958" cy="332398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each scenario there will be one patient to assess and make a triage decision.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Field Triage Guideline was developed using the best available evidence to identify patients that are most likely to benefit from the resources of a trauma center. They are not meant to supersede local trauma triage protocols and are not intended for mass casualty incident (MCI) triage. </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93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has OB) 5 min transport, community hospital 8 min transport, Level I trauma center 20 min transport (has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Breathing non labored but rapid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signs of bleeding, pulse rapid</a:t>
            </a: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5" name="Picture 4" descr="A picture containing car, grass, outdoor, tree&#10;&#10;Description automatically generated">
            <a:extLst>
              <a:ext uri="{FF2B5EF4-FFF2-40B4-BE49-F238E27FC236}">
                <a16:creationId xmlns:a16="http://schemas.microsoft.com/office/drawing/2014/main" id="{CC559D5C-D6CD-4532-9C98-E402FE1EBB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7C9D4188-DC38-462B-A87F-ECBC13FD4CAC}"/>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6" name="TextBox 5">
            <a:extLst>
              <a:ext uri="{FF2B5EF4-FFF2-40B4-BE49-F238E27FC236}">
                <a16:creationId xmlns:a16="http://schemas.microsoft.com/office/drawing/2014/main" id="{83881EBE-E827-43A9-9739-A20A70198359}"/>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9571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6370975"/>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has OB) 5 min transport, community hospital 8 min transport, Level I trauma center 20 min transport (has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Breathing non labored but rapid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signs of bleeding, pulse rapid</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Abdomen has large bruise to the left upper quadrant, size of baseball, tender on palpation. Uterus is firm at fundal height.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114/52   HR </a:t>
            </a:r>
            <a:r>
              <a:rPr lang="en-US" dirty="0">
                <a:solidFill>
                  <a:prstClr val="black"/>
                </a:solidFill>
                <a:latin typeface="Arial" panose="020B0604020202020204" pitchFamily="34" charset="0"/>
                <a:cs typeface="Arial" panose="020B0604020202020204" pitchFamily="34" charset="0"/>
              </a:rPr>
              <a:t>111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RR  28    SpO2 98% RA  GCS </a:t>
            </a:r>
            <a:r>
              <a:rPr lang="en-US" dirty="0">
                <a:latin typeface="Arial" panose="020B0604020202020204" pitchFamily="34" charset="0"/>
                <a:cs typeface="Arial" panose="020B0604020202020204" pitchFamily="34" charset="0"/>
              </a:rPr>
              <a:t>M 6</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is 29 weeks pregnant, </a:t>
            </a:r>
            <a:r>
              <a:rPr lang="en-US" dirty="0">
                <a:solidFill>
                  <a:prstClr val="black"/>
                </a:solidFill>
                <a:latin typeface="Arial" panose="020B0604020202020204" pitchFamily="34" charset="0"/>
                <a:cs typeface="Arial" panose="020B0604020202020204" pitchFamily="34" charset="0"/>
              </a:rPr>
              <a:t>g</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ravida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para 0</a:t>
            </a:r>
            <a:r>
              <a:rPr lang="en-US" dirty="0">
                <a:solidFill>
                  <a:prstClr val="black"/>
                </a:solidFill>
                <a:latin typeface="Arial" panose="020B0604020202020204" pitchFamily="34" charset="0"/>
                <a:cs typeface="Arial" panose="020B0604020202020204" pitchFamily="34" charset="0"/>
              </a:rPr>
              <a:t>             </a:t>
            </a:r>
            <a:endParaRPr lang="en-US" b="1" i="1" u="sng" dirty="0">
              <a:latin typeface="Arial" panose="020B0604020202020204" pitchFamily="34" charset="0"/>
              <a:cs typeface="Arial" panose="020B0604020202020204" pitchFamily="34" charset="0"/>
            </a:endParaRPr>
          </a:p>
          <a:p>
            <a:pPr algn="ct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25CC5842-8A8D-4084-A5B5-3E16C8AD510C}"/>
              </a:ext>
            </a:extLst>
          </p:cNvPr>
          <p:cNvGrpSpPr/>
          <p:nvPr/>
        </p:nvGrpSpPr>
        <p:grpSpPr>
          <a:xfrm>
            <a:off x="5098455" y="2614123"/>
            <a:ext cx="3201999" cy="1443921"/>
            <a:chOff x="409073" y="5281619"/>
            <a:chExt cx="3654793" cy="1475028"/>
          </a:xfrm>
        </p:grpSpPr>
        <p:pic>
          <p:nvPicPr>
            <p:cNvPr id="7" name="Picture 6">
              <a:extLst>
                <a:ext uri="{FF2B5EF4-FFF2-40B4-BE49-F238E27FC236}">
                  <a16:creationId xmlns:a16="http://schemas.microsoft.com/office/drawing/2014/main" id="{63720417-6640-499A-B82F-90C40A1DE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88F73E48-C63B-48B6-9D8D-0DE7722209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073" y="5756173"/>
              <a:ext cx="3654793" cy="1000474"/>
            </a:xfrm>
            <a:prstGeom prst="rect">
              <a:avLst/>
            </a:prstGeom>
          </p:spPr>
        </p:pic>
      </p:grpSp>
      <p:pic>
        <p:nvPicPr>
          <p:cNvPr id="9" name="Picture 8">
            <a:extLst>
              <a:ext uri="{FF2B5EF4-FFF2-40B4-BE49-F238E27FC236}">
                <a16:creationId xmlns:a16="http://schemas.microsoft.com/office/drawing/2014/main" id="{029910B7-1CC7-4CD6-8882-1FC5770FF0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37308" y="5513404"/>
            <a:ext cx="2654663" cy="363436"/>
          </a:xfrm>
          <a:prstGeom prst="rect">
            <a:avLst/>
          </a:prstGeom>
        </p:spPr>
      </p:pic>
      <p:sp>
        <p:nvSpPr>
          <p:cNvPr id="12" name="&quot;Not Allowed&quot; Symbol 11">
            <a:extLst>
              <a:ext uri="{FF2B5EF4-FFF2-40B4-BE49-F238E27FC236}">
                <a16:creationId xmlns:a16="http://schemas.microsoft.com/office/drawing/2014/main" id="{1CFDC0F7-CE78-499E-B5D1-DA14E89BAA57}"/>
              </a:ext>
            </a:extLst>
          </p:cNvPr>
          <p:cNvSpPr/>
          <p:nvPr/>
        </p:nvSpPr>
        <p:spPr>
          <a:xfrm>
            <a:off x="5686354" y="2614123"/>
            <a:ext cx="1851755" cy="1443921"/>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 picture containing car, grass, outdoor, tree&#10;&#10;Description automatically generated">
            <a:extLst>
              <a:ext uri="{FF2B5EF4-FFF2-40B4-BE49-F238E27FC236}">
                <a16:creationId xmlns:a16="http://schemas.microsoft.com/office/drawing/2014/main" id="{4132E18C-4BE2-4286-999E-A060C1280CE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EFFA93E0-4385-4625-9CA7-66C3CA45B2D5}"/>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13" name="TextBox 12">
            <a:extLst>
              <a:ext uri="{FF2B5EF4-FFF2-40B4-BE49-F238E27FC236}">
                <a16:creationId xmlns:a16="http://schemas.microsoft.com/office/drawing/2014/main" id="{A1D22242-C660-400D-9441-01C02A696500}"/>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pic>
        <p:nvPicPr>
          <p:cNvPr id="5" name="Picture 4" descr="Logo&#10;&#10;Description automatically generated">
            <a:extLst>
              <a:ext uri="{FF2B5EF4-FFF2-40B4-BE49-F238E27FC236}">
                <a16:creationId xmlns:a16="http://schemas.microsoft.com/office/drawing/2014/main" id="{2704DCBD-F02F-4742-96B8-DD5C6C460CB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116883" y="5081559"/>
            <a:ext cx="1295512" cy="381033"/>
          </a:xfrm>
          <a:prstGeom prst="rect">
            <a:avLst/>
          </a:prstGeom>
        </p:spPr>
      </p:pic>
    </p:spTree>
    <p:extLst>
      <p:ext uri="{BB962C8B-B14F-4D97-AF65-F5344CB8AC3E}">
        <p14:creationId xmlns:p14="http://schemas.microsoft.com/office/powerpoint/2010/main" val="10541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Closest additional mutual aid 30 min out; Level I trauma center 70 min transport, community hospital 12 min transport, Level III trauma center 20 min transport opposite direction of Level I.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supine on concrete driveway, ladder lying next to him near 2 story roof.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building, outdoor, jumping, stair&#10;&#10;Description automatically generated">
            <a:extLst>
              <a:ext uri="{FF2B5EF4-FFF2-40B4-BE49-F238E27FC236}">
                <a16:creationId xmlns:a16="http://schemas.microsoft.com/office/drawing/2014/main" id="{0A8AA4AD-784A-4B5F-B814-DBEE6187E4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7899" y="2875831"/>
            <a:ext cx="2096096" cy="3150065"/>
          </a:xfrm>
          <a:prstGeom prst="rect">
            <a:avLst/>
          </a:prstGeom>
        </p:spPr>
      </p:pic>
      <p:sp>
        <p:nvSpPr>
          <p:cNvPr id="2" name="Text Placeholder 1">
            <a:extLst>
              <a:ext uri="{FF2B5EF4-FFF2-40B4-BE49-F238E27FC236}">
                <a16:creationId xmlns:a16="http://schemas.microsoft.com/office/drawing/2014/main" id="{781C2DEA-EB83-47E6-B331-4633BF7010DD}"/>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6" name="TextBox 5">
            <a:extLst>
              <a:ext uri="{FF2B5EF4-FFF2-40B4-BE49-F238E27FC236}">
                <a16:creationId xmlns:a16="http://schemas.microsoft.com/office/drawing/2014/main" id="{42181683-F2BE-4C05-A568-95FEE56156E0}"/>
              </a:ext>
            </a:extLst>
          </p:cNvPr>
          <p:cNvSpPr txBox="1"/>
          <p:nvPr/>
        </p:nvSpPr>
        <p:spPr>
          <a:xfrm>
            <a:off x="4966508" y="5810452"/>
            <a:ext cx="1959191"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57462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Closest additional mutual aid 30 min out; Level I trauma center 70 min transport, community hospital 12 min transport, Level III trauma center 20 min transport opposite direction of Level I.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supine on concrete driveway, ladder lying next to him near 2 story roof.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States up working on roof eaves and ladder gave out.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p:txBody>
      </p:sp>
      <p:pic>
        <p:nvPicPr>
          <p:cNvPr id="6" name="Picture 5" descr="A picture containing building, outdoor, jumping, stair&#10;&#10;Description automatically generated">
            <a:extLst>
              <a:ext uri="{FF2B5EF4-FFF2-40B4-BE49-F238E27FC236}">
                <a16:creationId xmlns:a16="http://schemas.microsoft.com/office/drawing/2014/main" id="{004586D3-E6CE-47DF-8121-97E7EF1A1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9451" y="2824993"/>
            <a:ext cx="1460284" cy="2194552"/>
          </a:xfrm>
          <a:prstGeom prst="rect">
            <a:avLst/>
          </a:prstGeom>
        </p:spPr>
      </p:pic>
      <p:sp>
        <p:nvSpPr>
          <p:cNvPr id="2" name="Text Placeholder 1">
            <a:extLst>
              <a:ext uri="{FF2B5EF4-FFF2-40B4-BE49-F238E27FC236}">
                <a16:creationId xmlns:a16="http://schemas.microsoft.com/office/drawing/2014/main" id="{52396860-4BD4-4312-ACDE-4B99E1742B7C}"/>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5" name="TextBox 4">
            <a:extLst>
              <a:ext uri="{FF2B5EF4-FFF2-40B4-BE49-F238E27FC236}">
                <a16:creationId xmlns:a16="http://schemas.microsoft.com/office/drawing/2014/main" id="{24D16B3B-B39D-4BCF-9139-C12601A74004}"/>
              </a:ext>
            </a:extLst>
          </p:cNvPr>
          <p:cNvSpPr txBox="1"/>
          <p:nvPr/>
        </p:nvSpPr>
        <p:spPr>
          <a:xfrm>
            <a:off x="10609451" y="4850268"/>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240293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27864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Closest additional mutual aid 30 min out; Level I trauma center 70 min transport, community hospital 12 min transport, Level III trauma center 20 min transport opposite direction of Level I.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supine on concrete driveway, ladder lying next to him near 2 story roof.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States up working on roof eaves and ladder gave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Hematoma to occiput. Cannot move lower extremities, states they are numb. Full strength in upper extremities. No obvious lower extremity deformities.</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Initial vital  – </a:t>
            </a:r>
            <a:r>
              <a:rPr lang="en-US" dirty="0">
                <a:latin typeface="Arial" panose="020B0604020202020204" pitchFamily="34" charset="0"/>
                <a:cs typeface="Arial" panose="020B0604020202020204" pitchFamily="34" charset="0"/>
              </a:rPr>
              <a:t>BP 152/110    HR 70      RR 22      SpO2 98% RA    </a:t>
            </a:r>
            <a:r>
              <a:rPr lang="en-US">
                <a:latin typeface="Arial" panose="020B0604020202020204" pitchFamily="34" charset="0"/>
                <a:cs typeface="Arial" panose="020B0604020202020204" pitchFamily="34" charset="0"/>
              </a:rPr>
              <a:t>GCS M 6</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CAD, CABGx2</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D6815C5-E5CE-4CA2-8C64-70CEA75962F2}"/>
              </a:ext>
            </a:extLst>
          </p:cNvPr>
          <p:cNvGrpSpPr/>
          <p:nvPr/>
        </p:nvGrpSpPr>
        <p:grpSpPr>
          <a:xfrm>
            <a:off x="4929427" y="3437946"/>
            <a:ext cx="5715715" cy="787345"/>
            <a:chOff x="6337739" y="5736124"/>
            <a:chExt cx="5715715" cy="787345"/>
          </a:xfrm>
        </p:grpSpPr>
        <p:pic>
          <p:nvPicPr>
            <p:cNvPr id="6" name="Picture 5">
              <a:extLst>
                <a:ext uri="{FF2B5EF4-FFF2-40B4-BE49-F238E27FC236}">
                  <a16:creationId xmlns:a16="http://schemas.microsoft.com/office/drawing/2014/main" id="{A5981B8E-51FE-48F4-ADBD-D6874B611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032" y="5736124"/>
              <a:ext cx="1385127" cy="405799"/>
            </a:xfrm>
            <a:prstGeom prst="rect">
              <a:avLst/>
            </a:prstGeom>
          </p:spPr>
        </p:pic>
        <p:pic>
          <p:nvPicPr>
            <p:cNvPr id="7" name="Picture 6">
              <a:extLst>
                <a:ext uri="{FF2B5EF4-FFF2-40B4-BE49-F238E27FC236}">
                  <a16:creationId xmlns:a16="http://schemas.microsoft.com/office/drawing/2014/main" id="{F8762EAA-B49F-4819-A1E6-EA82B840E8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7739" y="6141923"/>
              <a:ext cx="5715715" cy="381546"/>
            </a:xfrm>
            <a:prstGeom prst="rect">
              <a:avLst/>
            </a:prstGeom>
          </p:spPr>
        </p:pic>
      </p:grpSp>
      <p:grpSp>
        <p:nvGrpSpPr>
          <p:cNvPr id="10" name="Group 9">
            <a:extLst>
              <a:ext uri="{FF2B5EF4-FFF2-40B4-BE49-F238E27FC236}">
                <a16:creationId xmlns:a16="http://schemas.microsoft.com/office/drawing/2014/main" id="{8B09EA9F-7DCD-4A2C-A746-FB8ADBF37066}"/>
              </a:ext>
            </a:extLst>
          </p:cNvPr>
          <p:cNvGrpSpPr/>
          <p:nvPr/>
        </p:nvGrpSpPr>
        <p:grpSpPr>
          <a:xfrm>
            <a:off x="3103315" y="2895098"/>
            <a:ext cx="3801654" cy="819819"/>
            <a:chOff x="368968" y="5703650"/>
            <a:chExt cx="3801654" cy="819819"/>
          </a:xfrm>
        </p:grpSpPr>
        <p:pic>
          <p:nvPicPr>
            <p:cNvPr id="5" name="Picture 4">
              <a:extLst>
                <a:ext uri="{FF2B5EF4-FFF2-40B4-BE49-F238E27FC236}">
                  <a16:creationId xmlns:a16="http://schemas.microsoft.com/office/drawing/2014/main" id="{4423C9D7-CA9E-4240-A1FA-DB9165668B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2448" y="5703650"/>
              <a:ext cx="1774693" cy="422031"/>
            </a:xfrm>
            <a:prstGeom prst="rect">
              <a:avLst/>
            </a:prstGeom>
          </p:spPr>
        </p:pic>
        <p:pic>
          <p:nvPicPr>
            <p:cNvPr id="9" name="Picture 8">
              <a:extLst>
                <a:ext uri="{FF2B5EF4-FFF2-40B4-BE49-F238E27FC236}">
                  <a16:creationId xmlns:a16="http://schemas.microsoft.com/office/drawing/2014/main" id="{3BC1A133-24DB-4B66-9BD7-E3C07A1E0C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8968" y="6186225"/>
              <a:ext cx="3801654" cy="337244"/>
            </a:xfrm>
            <a:prstGeom prst="rect">
              <a:avLst/>
            </a:prstGeom>
          </p:spPr>
        </p:pic>
      </p:grpSp>
      <p:pic>
        <p:nvPicPr>
          <p:cNvPr id="12" name="Picture 11" descr="A picture containing building, outdoor, jumping, stair&#10;&#10;Description automatically generated">
            <a:extLst>
              <a:ext uri="{FF2B5EF4-FFF2-40B4-BE49-F238E27FC236}">
                <a16:creationId xmlns:a16="http://schemas.microsoft.com/office/drawing/2014/main" id="{D578B368-2F25-4891-9810-0CF2B27D59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09451" y="2824993"/>
            <a:ext cx="1460284" cy="2194552"/>
          </a:xfrm>
          <a:prstGeom prst="rect">
            <a:avLst/>
          </a:prstGeom>
        </p:spPr>
      </p:pic>
      <p:sp>
        <p:nvSpPr>
          <p:cNvPr id="2" name="Text Placeholder 1">
            <a:extLst>
              <a:ext uri="{FF2B5EF4-FFF2-40B4-BE49-F238E27FC236}">
                <a16:creationId xmlns:a16="http://schemas.microsoft.com/office/drawing/2014/main" id="{99F259FA-F3CF-4754-B191-F5B4B59DA232}"/>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13" name="TextBox 12">
            <a:extLst>
              <a:ext uri="{FF2B5EF4-FFF2-40B4-BE49-F238E27FC236}">
                <a16:creationId xmlns:a16="http://schemas.microsoft.com/office/drawing/2014/main" id="{6A95F798-DD57-4450-A380-33C29ADA9860}"/>
              </a:ext>
            </a:extLst>
          </p:cNvPr>
          <p:cNvSpPr txBox="1"/>
          <p:nvPr/>
        </p:nvSpPr>
        <p:spPr>
          <a:xfrm>
            <a:off x="10609451" y="4850268"/>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666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411480" y="832104"/>
            <a:ext cx="11413958" cy="5909310"/>
          </a:xfrm>
          <a:prstGeom prst="rect">
            <a:avLst/>
          </a:prstGeom>
          <a:noFill/>
        </p:spPr>
        <p:txBody>
          <a:bodyPr wrap="square" rtlCol="0">
            <a:spAutoFit/>
          </a:bodyPr>
          <a:lstStyle/>
          <a:p>
            <a:endParaRPr lang="en-US" sz="16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You have seen how resource availability can impact triage, patient destination, and transport mode decisions.</a:t>
            </a:r>
          </a:p>
          <a:p>
            <a:endParaRPr lang="en-US" sz="16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It is important to understand the local EMS and trauma system resources where </a:t>
            </a:r>
            <a:r>
              <a:rPr lang="en-US" sz="2400" b="1" i="1" dirty="0">
                <a:latin typeface="Arial" panose="020B0604020202020204" pitchFamily="34" charset="0"/>
                <a:cs typeface="Arial" panose="020B0604020202020204" pitchFamily="34" charset="0"/>
              </a:rPr>
              <a:t>you</a:t>
            </a:r>
            <a:r>
              <a:rPr lang="en-US" sz="2400" b="1" dirty="0">
                <a:latin typeface="Arial" panose="020B0604020202020204" pitchFamily="34" charset="0"/>
                <a:cs typeface="Arial" panose="020B0604020202020204" pitchFamily="34" charset="0"/>
              </a:rPr>
              <a:t> practice.</a:t>
            </a:r>
          </a:p>
          <a:p>
            <a:endParaRPr lang="en-US" sz="1600"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Trauma centers of each level and transport time/distance</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Local non-trauma center hospitals</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Air medical services and time to request &amp; arrive on scene</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Other ambulance coverage &amp; need for mutual aid</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Geographic constraints or other unique resources and challenges</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94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DA92E9A2-84A4-47FD-9DAD-3D7C427E8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932" y="772610"/>
            <a:ext cx="4416137" cy="5715000"/>
          </a:xfrm>
          <a:prstGeom prst="rect">
            <a:avLst/>
          </a:prstGeom>
        </p:spPr>
      </p:pic>
    </p:spTree>
    <p:extLst>
      <p:ext uri="{BB962C8B-B14F-4D97-AF65-F5344CB8AC3E}">
        <p14:creationId xmlns:p14="http://schemas.microsoft.com/office/powerpoint/2010/main" val="174163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9397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Answering your questions when you approach</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Rapid radial pulse, cool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confused about where he is &amp; what happened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knee/shinSpO2 97% RA     GCS 14 (E4 V4 M6) </a:t>
            </a:r>
            <a:endParaRPr lang="en-US" dirty="0">
              <a:latin typeface="Arial" panose="020B0604020202020204" pitchFamily="34" charset="0"/>
              <a:cs typeface="Arial" panose="020B0604020202020204" pitchFamily="34" charset="0"/>
            </a:endParaRPr>
          </a:p>
          <a:p>
            <a:pPr algn="ct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car that has been involved in a accident&#10;&#10;Description automatically generated with medium confidence">
            <a:extLst>
              <a:ext uri="{FF2B5EF4-FFF2-40B4-BE49-F238E27FC236}">
                <a16:creationId xmlns:a16="http://schemas.microsoft.com/office/drawing/2014/main" id="{67C4AF6F-DC0B-4BB1-823A-87934C1D07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2831" y="2563984"/>
            <a:ext cx="4366337" cy="3274753"/>
          </a:xfrm>
          <a:prstGeom prst="rect">
            <a:avLst/>
          </a:prstGeom>
        </p:spPr>
      </p:pic>
      <p:sp>
        <p:nvSpPr>
          <p:cNvPr id="2" name="Text Placeholder 1">
            <a:extLst>
              <a:ext uri="{FF2B5EF4-FFF2-40B4-BE49-F238E27FC236}">
                <a16:creationId xmlns:a16="http://schemas.microsoft.com/office/drawing/2014/main" id="{09AC88DF-A65D-47AC-881D-2318A758FA45}"/>
              </a:ext>
            </a:extLst>
          </p:cNvPr>
          <p:cNvSpPr>
            <a:spLocks noGrp="1"/>
          </p:cNvSpPr>
          <p:nvPr>
            <p:ph type="body" sz="quarter" idx="10"/>
          </p:nvPr>
        </p:nvSpPr>
        <p:spPr/>
        <p:txBody>
          <a:bodyPr/>
          <a:lstStyle/>
          <a:p>
            <a:r>
              <a:rPr lang="en-US" dirty="0">
                <a:solidFill>
                  <a:srgbClr val="2C3791"/>
                </a:solidFill>
              </a:rPr>
              <a:t>Case 1</a:t>
            </a:r>
          </a:p>
        </p:txBody>
      </p:sp>
      <p:sp>
        <p:nvSpPr>
          <p:cNvPr id="6" name="TextBox 5">
            <a:extLst>
              <a:ext uri="{FF2B5EF4-FFF2-40B4-BE49-F238E27FC236}">
                <a16:creationId xmlns:a16="http://schemas.microsoft.com/office/drawing/2014/main" id="{4EC860BA-F2DA-46E1-BD11-A29EBD2A912D}"/>
              </a:ext>
            </a:extLst>
          </p:cNvPr>
          <p:cNvSpPr txBox="1"/>
          <p:nvPr/>
        </p:nvSpPr>
        <p:spPr>
          <a:xfrm>
            <a:off x="3850547" y="5623293"/>
            <a:ext cx="3012363"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55260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confused about where he is &amp; what happened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96/52     HR 124     RR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5" name="Picture 4" descr="A car that has been involved in a accident&#10;&#10;Description automatically generated with medium confidence">
            <a:extLst>
              <a:ext uri="{FF2B5EF4-FFF2-40B4-BE49-F238E27FC236}">
                <a16:creationId xmlns:a16="http://schemas.microsoft.com/office/drawing/2014/main" id="{C94AF3C4-9FFA-4303-8319-4C2AF40AD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1753" y="2554756"/>
            <a:ext cx="2944537" cy="2208403"/>
          </a:xfrm>
          <a:prstGeom prst="rect">
            <a:avLst/>
          </a:prstGeom>
        </p:spPr>
      </p:pic>
      <p:sp>
        <p:nvSpPr>
          <p:cNvPr id="2" name="Text Placeholder 1">
            <a:extLst>
              <a:ext uri="{FF2B5EF4-FFF2-40B4-BE49-F238E27FC236}">
                <a16:creationId xmlns:a16="http://schemas.microsoft.com/office/drawing/2014/main" id="{1091198D-992D-4D01-A0CF-3E4BC87A92B8}"/>
              </a:ext>
            </a:extLst>
          </p:cNvPr>
          <p:cNvSpPr>
            <a:spLocks noGrp="1"/>
          </p:cNvSpPr>
          <p:nvPr>
            <p:ph type="body" sz="quarter" idx="10"/>
          </p:nvPr>
        </p:nvSpPr>
        <p:spPr/>
        <p:txBody>
          <a:bodyPr/>
          <a:lstStyle/>
          <a:p>
            <a:r>
              <a:rPr lang="en-US" dirty="0">
                <a:solidFill>
                  <a:srgbClr val="2C3791"/>
                </a:solidFill>
              </a:rPr>
              <a:t>Case 1</a:t>
            </a:r>
          </a:p>
          <a:p>
            <a:endParaRPr lang="en-US" dirty="0"/>
          </a:p>
        </p:txBody>
      </p:sp>
      <p:sp>
        <p:nvSpPr>
          <p:cNvPr id="7" name="TextBox 6">
            <a:extLst>
              <a:ext uri="{FF2B5EF4-FFF2-40B4-BE49-F238E27FC236}">
                <a16:creationId xmlns:a16="http://schemas.microsoft.com/office/drawing/2014/main" id="{A2EC5011-599F-431A-B3C3-06776CB1ADAE}"/>
              </a:ext>
            </a:extLst>
          </p:cNvPr>
          <p:cNvSpPr txBox="1"/>
          <p:nvPr/>
        </p:nvSpPr>
        <p:spPr>
          <a:xfrm>
            <a:off x="8973927" y="4578493"/>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416909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confused about where he is &amp; what happened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96/52     HR 124     RR 20     SpO2 97% RA     GCS M 6</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on anti-HTN medication </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BEC8194-A829-4A96-9798-8BD8CEDFB2F0}"/>
              </a:ext>
            </a:extLst>
          </p:cNvPr>
          <p:cNvGrpSpPr/>
          <p:nvPr/>
        </p:nvGrpSpPr>
        <p:grpSpPr>
          <a:xfrm>
            <a:off x="6184253" y="2687486"/>
            <a:ext cx="2857500" cy="1192034"/>
            <a:chOff x="1207077" y="5516568"/>
            <a:chExt cx="2857500" cy="1192034"/>
          </a:xfrm>
        </p:grpSpPr>
        <p:pic>
          <p:nvPicPr>
            <p:cNvPr id="10" name="Picture 9">
              <a:extLst>
                <a:ext uri="{FF2B5EF4-FFF2-40B4-BE49-F238E27FC236}">
                  <a16:creationId xmlns:a16="http://schemas.microsoft.com/office/drawing/2014/main" id="{18F3C1AC-032B-49EE-9203-BF40E186D27E}"/>
                </a:ext>
              </a:extLst>
            </p:cNvPr>
            <p:cNvPicPr>
              <a:picLocks noChangeAspect="1"/>
            </p:cNvPicPr>
            <p:nvPr/>
          </p:nvPicPr>
          <p:blipFill>
            <a:blip r:embed="rId3"/>
            <a:stretch>
              <a:fillRect/>
            </a:stretch>
          </p:blipFill>
          <p:spPr>
            <a:xfrm>
              <a:off x="1207077" y="5965652"/>
              <a:ext cx="2857500" cy="742950"/>
            </a:xfrm>
            <a:prstGeom prst="rect">
              <a:avLst/>
            </a:prstGeom>
          </p:spPr>
        </p:pic>
        <p:pic>
          <p:nvPicPr>
            <p:cNvPr id="12" name="Picture 11">
              <a:extLst>
                <a:ext uri="{FF2B5EF4-FFF2-40B4-BE49-F238E27FC236}">
                  <a16:creationId xmlns:a16="http://schemas.microsoft.com/office/drawing/2014/main" id="{90EF6F1D-34E0-4EF7-A795-AE309E3126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7077" y="5516568"/>
              <a:ext cx="2359044" cy="449084"/>
            </a:xfrm>
            <a:prstGeom prst="rect">
              <a:avLst/>
            </a:prstGeom>
          </p:spPr>
        </p:pic>
      </p:grpSp>
      <p:pic>
        <p:nvPicPr>
          <p:cNvPr id="9" name="Picture 8" descr="A car that has been involved in a accident&#10;&#10;Description automatically generated with medium confidence">
            <a:extLst>
              <a:ext uri="{FF2B5EF4-FFF2-40B4-BE49-F238E27FC236}">
                <a16:creationId xmlns:a16="http://schemas.microsoft.com/office/drawing/2014/main" id="{08EBD794-FEB8-4E46-B43A-2953272089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1753" y="2554756"/>
            <a:ext cx="2944537" cy="2208403"/>
          </a:xfrm>
          <a:prstGeom prst="rect">
            <a:avLst/>
          </a:prstGeom>
        </p:spPr>
      </p:pic>
      <p:sp>
        <p:nvSpPr>
          <p:cNvPr id="2" name="Text Placeholder 1">
            <a:extLst>
              <a:ext uri="{FF2B5EF4-FFF2-40B4-BE49-F238E27FC236}">
                <a16:creationId xmlns:a16="http://schemas.microsoft.com/office/drawing/2014/main" id="{C01523EB-BB7A-4C36-9175-15E28FA002DD}"/>
              </a:ext>
            </a:extLst>
          </p:cNvPr>
          <p:cNvSpPr>
            <a:spLocks noGrp="1"/>
          </p:cNvSpPr>
          <p:nvPr>
            <p:ph type="body" sz="quarter" idx="10"/>
          </p:nvPr>
        </p:nvSpPr>
        <p:spPr/>
        <p:txBody>
          <a:bodyPr/>
          <a:lstStyle/>
          <a:p>
            <a:r>
              <a:rPr lang="en-US" dirty="0">
                <a:solidFill>
                  <a:srgbClr val="2C3791"/>
                </a:solidFill>
              </a:rPr>
              <a:t>Case 1</a:t>
            </a:r>
          </a:p>
          <a:p>
            <a:endParaRPr lang="en-US" dirty="0"/>
          </a:p>
        </p:txBody>
      </p:sp>
      <p:sp>
        <p:nvSpPr>
          <p:cNvPr id="11" name="TextBox 10">
            <a:extLst>
              <a:ext uri="{FF2B5EF4-FFF2-40B4-BE49-F238E27FC236}">
                <a16:creationId xmlns:a16="http://schemas.microsoft.com/office/drawing/2014/main" id="{6EBE50BD-EE5D-48B9-A2F1-DB7E3BFCEB87}"/>
              </a:ext>
            </a:extLst>
          </p:cNvPr>
          <p:cNvSpPr txBox="1"/>
          <p:nvPr/>
        </p:nvSpPr>
        <p:spPr>
          <a:xfrm>
            <a:off x="8973927" y="4578493"/>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16523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a:t>
            </a:r>
            <a:r>
              <a:rPr lang="en-US" dirty="0" err="1">
                <a:solidFill>
                  <a:schemeClr val="bg1"/>
                </a:solidFill>
                <a:latin typeface="Arial" panose="020B0604020202020204" pitchFamily="34" charset="0"/>
                <a:cs typeface="Arial" panose="020B0604020202020204" pitchFamily="34" charset="0"/>
              </a:rPr>
              <a:t>laboredwing</a:t>
            </a:r>
            <a:r>
              <a:rPr lang="en-US" dirty="0">
                <a:solidFill>
                  <a:schemeClr val="bg1"/>
                </a:solidFill>
                <a:latin typeface="Arial" panose="020B0604020202020204" pitchFamily="34" charset="0"/>
                <a:cs typeface="Arial" panose="020B0604020202020204" pitchFamily="34" charset="0"/>
              </a:rPr>
              <a:t> commands, </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agitated about wreck</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3" name="Picture 2" descr="A picture containing grass, outdoor, car, parked&#10;&#10;Description automatically generated">
            <a:extLst>
              <a:ext uri="{FF2B5EF4-FFF2-40B4-BE49-F238E27FC236}">
                <a16:creationId xmlns:a16="http://schemas.microsoft.com/office/drawing/2014/main" id="{103B3CB9-CDC9-4654-A438-067AB04D8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072" y="3120782"/>
            <a:ext cx="3895856" cy="2921892"/>
          </a:xfrm>
          <a:prstGeom prst="rect">
            <a:avLst/>
          </a:prstGeom>
        </p:spPr>
      </p:pic>
      <p:sp>
        <p:nvSpPr>
          <p:cNvPr id="2" name="Text Placeholder 1">
            <a:extLst>
              <a:ext uri="{FF2B5EF4-FFF2-40B4-BE49-F238E27FC236}">
                <a16:creationId xmlns:a16="http://schemas.microsoft.com/office/drawing/2014/main" id="{0ABE5226-CBD8-4298-8DD7-130EA7C4B32B}"/>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5" name="TextBox 4">
            <a:extLst>
              <a:ext uri="{FF2B5EF4-FFF2-40B4-BE49-F238E27FC236}">
                <a16:creationId xmlns:a16="http://schemas.microsoft.com/office/drawing/2014/main" id="{6F5319A3-FE71-4906-91E6-CEA938590135}"/>
              </a:ext>
            </a:extLst>
          </p:cNvPr>
          <p:cNvSpPr txBox="1"/>
          <p:nvPr/>
        </p:nvSpPr>
        <p:spPr>
          <a:xfrm>
            <a:off x="4077049" y="5810452"/>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2275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a:t>
            </a:r>
          </a:p>
          <a:p>
            <a:r>
              <a:rPr lang="en-US" dirty="0">
                <a:solidFill>
                  <a:schemeClr val="bg1"/>
                </a:solidFill>
                <a:latin typeface="Arial" panose="020B0604020202020204" pitchFamily="34" charset="0"/>
                <a:cs typeface="Arial" panose="020B0604020202020204" pitchFamily="34" charset="0"/>
              </a:rPr>
              <a:t> small facial &amp; arm lacs from glass, obviously deformed right shin with </a:t>
            </a:r>
            <a:r>
              <a:rPr lang="en-US" dirty="0" err="1">
                <a:solidFill>
                  <a:schemeClr val="bg1"/>
                </a:solidFill>
                <a:latin typeface="Arial" panose="020B0604020202020204" pitchFamily="34" charset="0"/>
                <a:cs typeface="Arial" panose="020B0604020202020204" pitchFamily="34" charset="0"/>
              </a:rPr>
              <a:t>bruisin</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grass, outdoor, car, parked&#10;&#10;Description automatically generated">
            <a:extLst>
              <a:ext uri="{FF2B5EF4-FFF2-40B4-BE49-F238E27FC236}">
                <a16:creationId xmlns:a16="http://schemas.microsoft.com/office/drawing/2014/main" id="{26B9DD13-3F1F-4E5C-8B7B-EFE8FDE33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971" y="3134977"/>
            <a:ext cx="2853827" cy="2140370"/>
          </a:xfrm>
          <a:prstGeom prst="rect">
            <a:avLst/>
          </a:prstGeom>
        </p:spPr>
      </p:pic>
      <p:sp>
        <p:nvSpPr>
          <p:cNvPr id="2" name="Text Placeholder 1">
            <a:extLst>
              <a:ext uri="{FF2B5EF4-FFF2-40B4-BE49-F238E27FC236}">
                <a16:creationId xmlns:a16="http://schemas.microsoft.com/office/drawing/2014/main" id="{84188D25-AA94-4E29-8F3E-BCF62673F804}"/>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6" name="TextBox 5">
            <a:extLst>
              <a:ext uri="{FF2B5EF4-FFF2-40B4-BE49-F238E27FC236}">
                <a16:creationId xmlns:a16="http://schemas.microsoft.com/office/drawing/2014/main" id="{BA7FF444-E8E9-49DB-85FD-90B0CB423C8B}"/>
              </a:ext>
            </a:extLst>
          </p:cNvPr>
          <p:cNvSpPr txBox="1"/>
          <p:nvPr/>
        </p:nvSpPr>
        <p:spPr>
          <a:xfrm>
            <a:off x="9104894" y="509068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045275215"/>
      </p:ext>
    </p:extLst>
  </p:cSld>
  <p:clrMapOvr>
    <a:masterClrMapping/>
  </p:clrMapOvr>
</p:sld>
</file>

<file path=ppt/theme/theme1.xml><?xml version="1.0" encoding="utf-8"?>
<a:theme xmlns:a="http://schemas.openxmlformats.org/drawingml/2006/main" name="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9330</Words>
  <Application>Microsoft Office PowerPoint</Application>
  <PresentationFormat>Widescreen</PresentationFormat>
  <Paragraphs>1015</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Minion Pro SmBd</vt:lpstr>
      <vt:lpstr>Whitney Semibold</vt:lpstr>
      <vt:lpstr>Wingdings</vt:lpstr>
      <vt:lpstr>Dark Option 1</vt:lpstr>
      <vt:lpstr>1_Dark Option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Brown</dc:creator>
  <cp:lastModifiedBy>Mackenzie Dafferner</cp:lastModifiedBy>
  <cp:revision>121</cp:revision>
  <dcterms:created xsi:type="dcterms:W3CDTF">2022-01-06T21:56:57Z</dcterms:created>
  <dcterms:modified xsi:type="dcterms:W3CDTF">2022-04-27T19:53:43Z</dcterms:modified>
</cp:coreProperties>
</file>