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  <p:sldMasterId id="2147483687" r:id="rId3"/>
    <p:sldMasterId id="2147483689" r:id="rId4"/>
  </p:sldMasterIdLst>
  <p:notesMasterIdLst>
    <p:notesMasterId r:id="rId28"/>
  </p:notesMasterIdLst>
  <p:sldIdLst>
    <p:sldId id="256" r:id="rId5"/>
    <p:sldId id="1188" r:id="rId6"/>
    <p:sldId id="259" r:id="rId7"/>
    <p:sldId id="346" r:id="rId8"/>
    <p:sldId id="286" r:id="rId9"/>
    <p:sldId id="1184" r:id="rId10"/>
    <p:sldId id="1168" r:id="rId11"/>
    <p:sldId id="1178" r:id="rId12"/>
    <p:sldId id="1183" r:id="rId13"/>
    <p:sldId id="324" r:id="rId14"/>
    <p:sldId id="1182" r:id="rId15"/>
    <p:sldId id="344" r:id="rId16"/>
    <p:sldId id="1186" r:id="rId17"/>
    <p:sldId id="1081" r:id="rId18"/>
    <p:sldId id="1189" r:id="rId19"/>
    <p:sldId id="1187" r:id="rId20"/>
    <p:sldId id="265" r:id="rId21"/>
    <p:sldId id="262" r:id="rId22"/>
    <p:sldId id="266" r:id="rId23"/>
    <p:sldId id="1191" r:id="rId24"/>
    <p:sldId id="1192" r:id="rId25"/>
    <p:sldId id="284" r:id="rId26"/>
    <p:sldId id="1190" r:id="rId2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144"/>
    <a:srgbClr val="E91F00"/>
    <a:srgbClr val="8AA3B0"/>
    <a:srgbClr val="D6DBDB"/>
    <a:srgbClr val="000000"/>
    <a:srgbClr val="323232"/>
    <a:srgbClr val="505050"/>
    <a:srgbClr val="787878"/>
    <a:srgbClr val="B4B4B4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75"/>
  </p:normalViewPr>
  <p:slideViewPr>
    <p:cSldViewPr>
      <p:cViewPr varScale="1">
        <p:scale>
          <a:sx n="159" d="100"/>
          <a:sy n="159" d="100"/>
        </p:scale>
        <p:origin x="148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F035E-A023-8F49-BFF3-2B9C2D030E26}" type="datetimeFigureOut">
              <a:rPr lang="en-US" smtClean="0"/>
              <a:t>9/26/26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47F47-C0AC-5140-AA7A-FE9D19A65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3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B6CE-3F16-C648-8774-7D953C919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87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8B6CE-3F16-C648-8774-7D953C9192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40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36001-AE00-FCE4-1B26-175426D0C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DBF23B-3397-BB1C-B57F-018B373954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1F977A-75BC-33C2-EC7D-9262C0CF3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FA62B-CE40-544E-0109-3B33BD7AD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8B6CE-3F16-C648-8774-7D953C91924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725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67CE6-A1AA-0A1D-0BB2-5AB0647D6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03D225-272D-9836-22A5-19474615C6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E62B7-F968-4BCC-C0DA-4AEB07B19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6D1CB-8AEF-DB09-FF88-CF2CF69FD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8B6CE-3F16-C648-8774-7D953C91924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33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80182-6946-32EF-41DC-B90CF93FA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EDFBFE-311C-252D-6FEC-71F79F5765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A564B8-9529-A196-665F-950AB2F76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D614E-915E-AB6B-F6DC-3AA26EEA83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8B6CE-3F16-C648-8774-7D953C91924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5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313F5-95E7-F112-CAD6-CC4AEA37C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A7E585-C14C-B298-C940-902350948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5328C-0B3D-6940-25F6-FC074A973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F0742-AD5C-E75C-64D7-BFB8F97639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8B6CE-3F16-C648-8774-7D953C9192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4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8B6CE-3F16-C648-8774-7D953C9192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57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D71A7-1F50-295E-9400-DE7ACF45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3A8427-74B5-F44F-9339-812933D33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A6AC64-E473-C8F8-2DBB-93D84538D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01D2C-03E2-32A1-5D27-40A99FFFF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8B6CE-3F16-C648-8774-7D953C9192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16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8B6CE-3F16-C648-8774-7D953C9192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83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6EE7A-2BAC-0D4F-A23E-040491408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D0406-1EA8-3239-139B-56D23C059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1BC99-EC7F-A42D-CCB0-7A0A0DE51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443B9D-A98A-0C6A-C3C1-49449A939E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8B6CE-3F16-C648-8774-7D953C91924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06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8B6CE-3F16-C648-8774-7D953C9192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111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h23b8ccb53225813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h23b8ccb53225813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en-US" b="1" dirty="0"/>
              <a:t>Key Content Elements</a:t>
            </a:r>
            <a:endParaRPr lang="en-US" dirty="0"/>
          </a:p>
          <a:p>
            <a:pPr lvl="1"/>
            <a:r>
              <a:rPr lang="en-US" dirty="0"/>
              <a:t>Reinforce that </a:t>
            </a:r>
            <a:r>
              <a:rPr lang="en-US" b="1" dirty="0"/>
              <a:t>CoTCCC-recommended commercially manufactured tourniquets are the preferred standard</a:t>
            </a:r>
            <a:r>
              <a:rPr lang="en-US" dirty="0"/>
              <a:t> and should be used whenever available.</a:t>
            </a:r>
          </a:p>
          <a:p>
            <a:pPr lvl="1"/>
            <a:r>
              <a:rPr lang="en-US" dirty="0"/>
              <a:t>Emphasize the importance of obtaining commercial tourniquets from </a:t>
            </a:r>
            <a:r>
              <a:rPr lang="en-US" b="1" dirty="0"/>
              <a:t>reliable, reputable sources</a:t>
            </a:r>
            <a:r>
              <a:rPr lang="en-US" dirty="0"/>
              <a:t>, as lower-quality or counterfeit products may be marketed as equivalent to validated devices.</a:t>
            </a:r>
          </a:p>
          <a:p>
            <a:pPr lvl="1"/>
            <a:r>
              <a:rPr lang="en-US" dirty="0"/>
              <a:t>If a commercial tourniquet is unavailable and an improvised tourniquet is necessary as a </a:t>
            </a:r>
            <a:r>
              <a:rPr lang="en-US" b="1" dirty="0"/>
              <a:t>last resort</a:t>
            </a:r>
            <a:r>
              <a:rPr lang="en-US" dirty="0"/>
              <a:t>, use strong, non-elastic material that is approximately </a:t>
            </a:r>
            <a:r>
              <a:rPr lang="en-US" b="1" dirty="0"/>
              <a:t>2 inches wide or wider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Suitable materials may include a </a:t>
            </a:r>
            <a:r>
              <a:rPr lang="en-US" b="1" dirty="0"/>
              <a:t>bandana, necktie, scarf, or strip of sturdy cotton fabric</a:t>
            </a:r>
            <a:r>
              <a:rPr lang="en-US" dirty="0"/>
              <a:t>, provided the material is strong enough to withstand tightening and does not significantly stretch.</a:t>
            </a:r>
          </a:p>
          <a:p>
            <a:pPr lvl="1"/>
            <a:r>
              <a:rPr lang="en-US" dirty="0"/>
              <a:t>Use a </a:t>
            </a:r>
            <a:r>
              <a:rPr lang="en-US" b="1" dirty="0"/>
              <a:t>rigid, durable object as a windlass</a:t>
            </a:r>
            <a:r>
              <a:rPr lang="en-US" dirty="0"/>
              <a:t> that can withstand substantial force without bending, breaking, or snapping during application.</a:t>
            </a:r>
          </a:p>
          <a:p>
            <a:pPr lvl="1"/>
            <a:r>
              <a:rPr lang="en-US" dirty="0"/>
              <a:t>Potential windlass options may include a </a:t>
            </a:r>
            <a:r>
              <a:rPr lang="en-US" b="1" dirty="0"/>
              <a:t>sturdy screwdriver, wrench, narrow metal or dense-plastic tool, or strong solid-wood object</a:t>
            </a:r>
            <a:r>
              <a:rPr lang="en-US" dirty="0"/>
              <a:t> that cannot easily be broken by hand.</a:t>
            </a:r>
          </a:p>
          <a:p>
            <a:pPr marL="158750" indent="0">
              <a:buNone/>
            </a:pPr>
            <a:r>
              <a:rPr lang="en-US" b="1" dirty="0"/>
              <a:t>Instructor Considerations</a:t>
            </a:r>
            <a:endParaRPr lang="en-US" dirty="0"/>
          </a:p>
          <a:p>
            <a:pPr lvl="1"/>
            <a:r>
              <a:rPr lang="en-US" dirty="0"/>
              <a:t>Commercially manufactured tourniquets with established performance and reliability should </a:t>
            </a:r>
            <a:r>
              <a:rPr lang="en-US" b="1" dirty="0"/>
              <a:t>always be prioritized over improvised devices</a:t>
            </a:r>
            <a:r>
              <a:rPr lang="en-US" dirty="0"/>
              <a:t> when available.</a:t>
            </a:r>
          </a:p>
          <a:p>
            <a:pPr lvl="1"/>
            <a:r>
              <a:rPr lang="en-US" dirty="0"/>
              <a:t>Reinforce that not all commercially advertised tourniquets have the same quality, durability, or performance. Instructors should emphasize the importance of </a:t>
            </a:r>
            <a:r>
              <a:rPr lang="en-US" b="1" dirty="0"/>
              <a:t>knowing the source and quality of the device</a:t>
            </a:r>
            <a:r>
              <a:rPr lang="en-US" dirty="0"/>
              <a:t> being used.</a:t>
            </a:r>
          </a:p>
          <a:p>
            <a:pPr lvl="1"/>
            <a:r>
              <a:rPr lang="en-US" dirty="0"/>
              <a:t>When discussing improvised tourniquets, emphasize that the fabric should be </a:t>
            </a:r>
            <a:r>
              <a:rPr lang="en-US" b="1" dirty="0"/>
              <a:t>strong, relatively broad, and non-elastic</a:t>
            </a:r>
            <a:r>
              <a:rPr lang="en-US" dirty="0"/>
              <a:t> so that pressure can be effectively transmitted to the limb.</a:t>
            </a:r>
          </a:p>
          <a:p>
            <a:pPr lvl="1"/>
            <a:r>
              <a:rPr lang="en-US" dirty="0"/>
              <a:t>Materials that are excessively stretchy, loosely woven, very thin, or unable to withstand significant tension may be </a:t>
            </a:r>
            <a:r>
              <a:rPr lang="en-US" b="1" dirty="0"/>
              <a:t>less effective or prone to failure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windlass must be capable of tolerating considerable force. </a:t>
            </a:r>
            <a:r>
              <a:rPr lang="en-US" b="1" dirty="0"/>
              <a:t>Pens, pencils, small sticks, or other easily breakable objects should be avoided</a:t>
            </a:r>
            <a:r>
              <a:rPr lang="en-US" dirty="0"/>
              <a:t> because they may snap during tightening.</a:t>
            </a:r>
          </a:p>
          <a:p>
            <a:pPr lvl="1"/>
            <a:r>
              <a:rPr lang="en-US" dirty="0"/>
              <a:t>A practical consideration is whether the proposed windlass can be </a:t>
            </a:r>
            <a:r>
              <a:rPr lang="en-US" b="1" dirty="0"/>
              <a:t>easily bent or broken by hand</a:t>
            </a:r>
            <a:r>
              <a:rPr lang="en-US" dirty="0"/>
              <a:t>. If so, it may not be strong enough for use as a windlass.</a:t>
            </a:r>
          </a:p>
          <a:p>
            <a:pPr marL="158750" indent="0">
              <a:buNone/>
            </a:pPr>
            <a:r>
              <a:rPr lang="en-US" b="1" dirty="0"/>
              <a:t>Situational Scenarios for Presenting</a:t>
            </a:r>
            <a:endParaRPr lang="en-US" dirty="0"/>
          </a:p>
          <a:p>
            <a:pPr lvl="1"/>
            <a:r>
              <a:rPr lang="en-US" dirty="0"/>
              <a:t>A commercial tourniquet is immediately available, and the learner recognizes that it should be </a:t>
            </a:r>
            <a:r>
              <a:rPr lang="en-US" b="1" dirty="0"/>
              <a:t>selected instead of attempting to construct an improvised device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 commercially manufactured tourniquet of uncertain quality is encountered, prompting discussion about </a:t>
            </a:r>
            <a:r>
              <a:rPr lang="en-US" b="1" dirty="0"/>
              <a:t>device reliability, manufacturing quality, and purchasing from trusted sources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No commercial tourniquet is available, requiring the learner to identify an appropriate </a:t>
            </a:r>
            <a:r>
              <a:rPr lang="en-US" b="1" dirty="0"/>
              <a:t>broad, strong, non-elastic material</a:t>
            </a:r>
            <a:r>
              <a:rPr lang="en-US" dirty="0"/>
              <a:t> for an improvised tourniquet.</a:t>
            </a:r>
          </a:p>
          <a:p>
            <a:pPr lvl="1"/>
            <a:r>
              <a:rPr lang="en-US" dirty="0"/>
              <a:t>Learners compare potential windlass objects and determine which are </a:t>
            </a:r>
            <a:r>
              <a:rPr lang="en-US" b="1" dirty="0"/>
              <a:t>strong and rigid enough to tolerate the force required for tightening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Learners identify inappropriate materials or objects, such as </a:t>
            </a:r>
            <a:r>
              <a:rPr lang="en-US" b="1" dirty="0"/>
              <a:t>stretchy fabric, loosely woven material, pens, pencils, or small breakable sticks</a:t>
            </a:r>
            <a:r>
              <a:rPr lang="en-US" dirty="0"/>
              <a:t>, and explain why they should not be used. Some materials loose width when stretched or tightened—these should be avoided. </a:t>
            </a:r>
          </a:p>
          <a:p>
            <a:pPr marL="158750" indent="0">
              <a:buNone/>
            </a:pPr>
            <a:r>
              <a:rPr lang="en-US" b="1" dirty="0"/>
              <a:t>Guiding Discussion Areas</a:t>
            </a:r>
            <a:endParaRPr lang="en-US" dirty="0"/>
          </a:p>
          <a:p>
            <a:pPr lvl="1"/>
            <a:r>
              <a:rPr lang="en-US" dirty="0"/>
              <a:t>Why should a </a:t>
            </a:r>
            <a:r>
              <a:rPr lang="en-US" b="1" dirty="0"/>
              <a:t>CoTCCC-recommended commercially manufactured tourniquet</a:t>
            </a:r>
            <a:r>
              <a:rPr lang="en-US" dirty="0"/>
              <a:t> be used whenever one is available?</a:t>
            </a:r>
          </a:p>
          <a:p>
            <a:pPr lvl="1"/>
            <a:r>
              <a:rPr lang="en-US" dirty="0"/>
              <a:t>Why is the </a:t>
            </a:r>
            <a:r>
              <a:rPr lang="en-US" b="1" dirty="0"/>
              <a:t>source and quality of a commercially manufactured tourniquet</a:t>
            </a:r>
            <a:r>
              <a:rPr lang="en-US" dirty="0"/>
              <a:t> important?</a:t>
            </a:r>
          </a:p>
          <a:p>
            <a:pPr lvl="1"/>
            <a:r>
              <a:rPr lang="en-US" dirty="0"/>
              <a:t>What characteristics should fabric have when it must be used to construct an improvised tourniquet?</a:t>
            </a:r>
          </a:p>
          <a:p>
            <a:pPr lvl="1"/>
            <a:r>
              <a:rPr lang="en-US" dirty="0"/>
              <a:t>Why should the material be </a:t>
            </a:r>
            <a:r>
              <a:rPr lang="en-US" b="1" dirty="0"/>
              <a:t>broad, strong, and non-elastic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What characteristics make an object appropriate for use as an improvised windlass?</a:t>
            </a:r>
          </a:p>
          <a:p>
            <a:pPr lvl="1"/>
            <a:r>
              <a:rPr lang="en-US" dirty="0"/>
              <a:t>Why are </a:t>
            </a:r>
            <a:r>
              <a:rPr lang="en-US" b="1" dirty="0"/>
              <a:t>pens, pencils, small sticks, and other breakable objects</a:t>
            </a:r>
            <a:r>
              <a:rPr lang="en-US" dirty="0"/>
              <a:t> poor choices for a windlass?</a:t>
            </a:r>
          </a:p>
          <a:p>
            <a:pPr lvl="1"/>
            <a:r>
              <a:rPr lang="en-US" dirty="0"/>
              <a:t>How can a responder quickly evaluate whether a potential windlass is likely to withstand the force required to tighten an improvised tourniquet?</a:t>
            </a:r>
          </a:p>
          <a:p>
            <a:pPr lvl="1"/>
            <a:r>
              <a:rPr lang="en-US" dirty="0"/>
              <a:t>What commonly available materials might be appropriate if a commercial tourniquet is not available?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A4CDED4-0FEC-122A-A4DC-67C6955A6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571750"/>
            <a:ext cx="83058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divider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68BAEC3-8D58-B374-60E5-1CDF95F237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3667125"/>
            <a:ext cx="8305800" cy="1125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00600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7C12-0B31-F446-A0B9-6062FDE5E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6F3B5-036E-0B4B-A1AA-BE02DFB56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8381"/>
            <a:ext cx="8229600" cy="31067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56D5E-3972-24D7-8D59-4955955A060E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49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4F8F2-7437-8D44-BE08-3DEE8CBC8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71550"/>
            <a:ext cx="4114800" cy="3124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100" b="1" i="0" baseline="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 sz="2100" baseline="0">
                <a:solidFill>
                  <a:srgbClr val="0F2144"/>
                </a:solidFill>
              </a:defRPr>
            </a:lvl2pPr>
            <a:lvl3pPr>
              <a:buFontTx/>
              <a:buNone/>
              <a:defRPr>
                <a:solidFill>
                  <a:srgbClr val="0F2144"/>
                </a:solidFill>
              </a:defRPr>
            </a:lvl3pPr>
            <a:lvl4pPr>
              <a:buFontTx/>
              <a:buNone/>
              <a:defRPr>
                <a:solidFill>
                  <a:srgbClr val="0F2144"/>
                </a:solidFill>
              </a:defRPr>
            </a:lvl4pPr>
            <a:lvl5pPr>
              <a:buFontTx/>
              <a:buNone/>
              <a:defRPr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102F945-D9C8-4A52-2795-C679AE24452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48200" y="971550"/>
            <a:ext cx="4114800" cy="3124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100" b="1" i="0" baseline="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 sz="2100" baseline="0">
                <a:solidFill>
                  <a:srgbClr val="0F2144"/>
                </a:solidFill>
              </a:defRPr>
            </a:lvl2pPr>
            <a:lvl3pPr>
              <a:buFontTx/>
              <a:buNone/>
              <a:defRPr>
                <a:solidFill>
                  <a:srgbClr val="0F2144"/>
                </a:solidFill>
              </a:defRPr>
            </a:lvl3pPr>
            <a:lvl4pPr>
              <a:buFontTx/>
              <a:buNone/>
              <a:defRPr>
                <a:solidFill>
                  <a:srgbClr val="0F2144"/>
                </a:solidFill>
              </a:defRPr>
            </a:lvl4pPr>
            <a:lvl5pPr>
              <a:buFontTx/>
              <a:buNone/>
              <a:defRPr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8407728-51CB-EC80-A7F6-0AC6B84A0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367DBA-839E-DCDC-12F8-338987016142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51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35C24-BC42-7E43-808D-2951DB4B7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47750"/>
            <a:ext cx="4041775" cy="4667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 baseline="0">
                <a:solidFill>
                  <a:srgbClr val="0F21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E74CD-9D09-4643-BD85-73D84E9AB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581150"/>
            <a:ext cx="4041775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F2144"/>
                </a:solidFill>
              </a:defRPr>
            </a:lvl1pPr>
            <a:lvl2pPr>
              <a:buFontTx/>
              <a:buNone/>
              <a:defRPr sz="1800">
                <a:solidFill>
                  <a:srgbClr val="0F2144"/>
                </a:solidFill>
              </a:defRPr>
            </a:lvl2pPr>
            <a:lvl3pPr>
              <a:defRPr sz="1600">
                <a:solidFill>
                  <a:srgbClr val="0F2144"/>
                </a:solidFill>
              </a:defRPr>
            </a:lvl3pPr>
            <a:lvl4pPr>
              <a:defRPr sz="1400">
                <a:solidFill>
                  <a:srgbClr val="0F2144"/>
                </a:solidFill>
              </a:defRPr>
            </a:lvl4pPr>
            <a:lvl5pPr>
              <a:defRPr sz="1400"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6D7D76-38C7-5143-8472-897199D0D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047750"/>
            <a:ext cx="4057650" cy="4667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 baseline="0">
                <a:solidFill>
                  <a:srgbClr val="0F21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6169B5-0FF4-9C4E-9668-5C5D1BA1B5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1150"/>
            <a:ext cx="4057650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>
              <a:buFontTx/>
              <a:buNone/>
              <a:defRPr sz="1800">
                <a:solidFill>
                  <a:srgbClr val="0F2144"/>
                </a:solidFill>
              </a:defRPr>
            </a:lvl2pPr>
            <a:lvl3pPr>
              <a:buFontTx/>
              <a:buNone/>
              <a:defRPr sz="1600">
                <a:solidFill>
                  <a:srgbClr val="0F2144"/>
                </a:solidFill>
              </a:defRPr>
            </a:lvl3pPr>
            <a:lvl4pPr>
              <a:buFontTx/>
              <a:buNone/>
              <a:defRPr sz="1400">
                <a:solidFill>
                  <a:srgbClr val="0F2144"/>
                </a:solidFill>
              </a:defRPr>
            </a:lvl4pPr>
            <a:lvl5pPr>
              <a:buFontTx/>
              <a:buNone/>
              <a:defRPr sz="1400"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8443FC-C223-50F9-43A5-BE2C1ABCB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2D6C0E-4552-80C4-C499-BF623919AD26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0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651D45E-64DF-9B55-E88C-484F4936B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0F420-575F-6CA6-8308-D458D518A3B2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1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E4E4C3-96FB-02E7-59FF-E248B38BCD1E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420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0E05-4010-C240-9BB7-3D3546425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0" y="345622"/>
            <a:ext cx="4799012" cy="37353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 baseline="0">
                <a:solidFill>
                  <a:srgbClr val="0F2144"/>
                </a:solidFill>
              </a:defRPr>
            </a:lvl1pPr>
            <a:lvl2pPr>
              <a:buFontTx/>
              <a:buNone/>
              <a:defRPr sz="2400">
                <a:solidFill>
                  <a:srgbClr val="0F2144"/>
                </a:solidFill>
              </a:defRPr>
            </a:lvl2pPr>
            <a:lvl3pPr>
              <a:buFontTx/>
              <a:buNone/>
              <a:defRPr sz="2000">
                <a:solidFill>
                  <a:srgbClr val="0F2144"/>
                </a:solidFill>
              </a:defRPr>
            </a:lvl3pPr>
            <a:lvl4pPr>
              <a:buFontTx/>
              <a:buNone/>
              <a:defRPr sz="1800">
                <a:solidFill>
                  <a:srgbClr val="0F2144"/>
                </a:solidFill>
              </a:defRPr>
            </a:lvl4pPr>
            <a:lvl5pPr>
              <a:buFontTx/>
              <a:buNone/>
              <a:defRPr sz="1800">
                <a:solidFill>
                  <a:srgbClr val="0F214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011DA-ED52-174D-8273-CF94D152E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900"/>
            <a:ext cx="3122613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1B2EB1E-BA5D-FF42-B850-90F8C3925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57350"/>
            <a:ext cx="3122613" cy="24236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0F214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2ADED-6BE1-2CA7-F04A-9F26B6E71067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7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48F46-DE51-2945-8A97-F95152C5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900"/>
            <a:ext cx="3122613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8AC003-8764-8F4C-A73C-4DFC12EC9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342901"/>
            <a:ext cx="4799012" cy="37528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BA6C3-7C9E-2D40-B1BA-E8B374377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57349"/>
            <a:ext cx="3122613" cy="2464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28446-4C31-94B5-96F6-AC7CC57B5BFF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94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os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24CFF5-5EE2-0D8C-6535-D4A8E80651C9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6B34E1-EB0E-744E-0D62-6772006DB0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Disclosure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6A3C23-C8A5-F62D-1023-54311E1FF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8381"/>
            <a:ext cx="8229600" cy="31067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661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17767-D7F5-5508-8DC1-44C6066377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CDDF5B-7D95-5F36-CE14-2B72AEF35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EE3A9-BA10-9625-7C85-4E741DEC3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8BA73-CB69-39B9-07E0-479BAE4BC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18474-87A1-C81B-077E-3BCC2BDCC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26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FCAB-71B7-A7E2-689A-71CCE660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EDF35-FF1E-52F4-AC7B-C89B4C924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1D9DD-F877-C72E-531D-6D7CA720E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8D5A4-2F53-7B26-A147-F565C4D7D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50D50-4D4D-300B-1275-6414B7ED3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46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C56B9-4CF9-8EAD-9B4E-7F9AF587D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2EF45-9FB3-D5FA-B281-220DDCF23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61ECF-939E-2080-C524-2DB0D6CF1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EEB6F-5AE0-5D4B-95D4-427A3168B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6E780-6411-0D04-6A75-618DCF544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32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C5BFE-7CB3-4831-44DF-D587F20AE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1F563-CD8E-1AC7-0B21-7A76AE7D0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DA3D3-4EC2-82E0-AE4C-2792C924C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310CC-7D03-8619-41CB-0882B85C7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9BC4C-5FCA-8D1F-02AC-B3F640EB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0DB316-F3CF-DB50-D2B3-71A42BDE7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21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34592-7C14-7E1D-0C6F-F19515B49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E619F-F203-C81F-42FA-45241BC3F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02343-8A21-F20D-481C-6DB8C7D9E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7F5181-2326-0E47-513A-9CF6A637FD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C96C7A-8E6B-E4F0-4975-436FA1E72D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0E5E58-EAC1-476A-9FEF-6D59C148C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4F4846-5BB8-C457-4063-108C49366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FFD2C2-278C-0ACD-77EF-185095813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42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70BFF-7377-D023-8A1E-081C06262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FF965F-305E-2E3B-99D6-541B0E012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12449-7228-6044-84A5-6D7EC3A72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C22663-AA32-F69E-A291-3A696C559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36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C270DB-4CAF-F354-DF7A-BEB801896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8CBEF6-A3E3-18BF-84C6-11DC7E73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14B1C-D586-9EDA-38AD-F328D516E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6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35286-25A5-B138-2715-1D156519C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9323A-8BB1-B7F5-9B33-E37F725C8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7F4B8-5271-36EE-B675-9D32E4C5A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52A0B-B594-F1A7-D0EA-F4C3A1D81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0FBAA-A667-E368-EA71-4894E914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88BE6-D33D-30A5-8A0D-7FEAF095D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A5CF9-A8AF-DD77-4D77-53DC4C0B4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D02651-E1E2-8277-4977-F852CAB3A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96C28-88A4-923B-CAF9-F958A874C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9852C1-348B-1EE3-2B83-E40500ECE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E87B72-5BAE-5E99-DCD8-2401C46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FE730-AC92-D5CA-7FCD-A7D722A30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44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44634-F21F-8550-354C-9F97E733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1E2C0-DBD4-6AB4-60FD-7160782AD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3A2E1-EBBE-7772-EB71-7F69CC71A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F6362-BCAE-FE4A-C568-17383073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98A47-CBAE-B0F9-117F-D98F2BF10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639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7526DA-4A0B-3C65-0A95-D487EC5824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0084B7-5114-4F41-A5FD-AA7EF80CC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19E0E-0E4F-1B3A-662B-C4EE1071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26E19-3E4E-AA32-B784-137C04E17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DA0A1-707C-8EF2-3885-48F08F81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452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55052B-1BD6-9467-7DA0-BA6171DEC8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891" y="4244865"/>
            <a:ext cx="2126218" cy="34337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1" i="1"/>
            </a:lvl1pPr>
          </a:lstStyle>
          <a:p>
            <a:pPr lvl="0"/>
            <a:r>
              <a:rPr lang="en-US" err="1"/>
              <a:t>facs.org</a:t>
            </a:r>
            <a:r>
              <a:rPr lang="en-US"/>
              <a:t>/</a:t>
            </a:r>
            <a:r>
              <a:rPr lang="en-US" err="1"/>
              <a:t>loremipsum</a:t>
            </a:r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350C3A8-2F01-B4B4-E92B-4CEA3856EA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60489" y="2146130"/>
            <a:ext cx="3223022" cy="26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/>
            </a:lvl1pPr>
          </a:lstStyle>
          <a:p>
            <a:pPr lvl="0"/>
            <a:r>
              <a:rPr lang="en-US"/>
              <a:t>Add your call to action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F0F5F36-C8E3-6A71-8A08-A9D4C74458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07644" y="2488555"/>
            <a:ext cx="1143000" cy="11358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insert QR code</a:t>
            </a:r>
          </a:p>
        </p:txBody>
      </p:sp>
    </p:spTree>
    <p:extLst>
      <p:ext uri="{BB962C8B-B14F-4D97-AF65-F5344CB8AC3E}">
        <p14:creationId xmlns:p14="http://schemas.microsoft.com/office/powerpoint/2010/main" val="631094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55052B-1BD6-9467-7DA0-BA6171DEC8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891" y="4244865"/>
            <a:ext cx="2126218" cy="34337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1" i="1"/>
            </a:lvl1pPr>
          </a:lstStyle>
          <a:p>
            <a:pPr lvl="0"/>
            <a:r>
              <a:rPr lang="en-US" err="1"/>
              <a:t>facs.org</a:t>
            </a:r>
            <a:r>
              <a:rPr lang="en-US"/>
              <a:t>/</a:t>
            </a:r>
            <a:r>
              <a:rPr lang="en-US" err="1"/>
              <a:t>loremipsum</a:t>
            </a:r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350C3A8-2F01-B4B4-E92B-4CEA3856EA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60489" y="2146130"/>
            <a:ext cx="3223022" cy="26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/>
            </a:lvl1pPr>
          </a:lstStyle>
          <a:p>
            <a:pPr lvl="0"/>
            <a:r>
              <a:rPr lang="en-US"/>
              <a:t>Add your call to action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F0F5F36-C8E3-6A71-8A08-A9D4C74458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07644" y="2488555"/>
            <a:ext cx="1143000" cy="11358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insert QR code</a:t>
            </a:r>
          </a:p>
        </p:txBody>
      </p:sp>
    </p:spTree>
    <p:extLst>
      <p:ext uri="{BB962C8B-B14F-4D97-AF65-F5344CB8AC3E}">
        <p14:creationId xmlns:p14="http://schemas.microsoft.com/office/powerpoint/2010/main" val="9336436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44A12-DB0B-B514-242B-10CED18A1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2129C6-1793-3054-3623-CDA61AC04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8C13F-668D-827D-4BE7-AD6796825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FB45A-29FC-9E49-B673-BD295ED54756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8E790-2EDB-4ADF-B9A4-BA16CABBB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88C62-A0BB-F9FB-6C7F-7E0D85CFE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9F47A-87CD-E04E-8786-A06B2026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838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357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98901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490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3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33D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0BE9F1-EFA3-34F6-AD41-3687F5A7E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452FA-CD43-0616-1187-5A53AC020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FE5C2-2680-BDBD-F237-E8C83E1C9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2C4E02-A714-FB4F-AC16-F81C387569E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231C0-6639-D697-F8C7-3F26B4C8A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6DA278-A037-E902-0B66-E20FECEE2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E54238-BFA4-1844-A042-5EB278ADC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44D319-2192-3098-776E-402B2FE7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564CB-21BD-982E-B6A0-9782FAED4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78652-B30B-613D-C7F6-617FA54E46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6764FD-7FDA-FF4D-8B7B-07EE181A33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8C20E-291B-80C1-AF15-E051AFB36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0834C-847D-4226-5576-FD6AFD4F3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05810E-E213-B84C-AE5E-D3EC7A7F2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62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0;p1">
            <a:extLst>
              <a:ext uri="{FF2B5EF4-FFF2-40B4-BE49-F238E27FC236}">
                <a16:creationId xmlns:a16="http://schemas.microsoft.com/office/drawing/2014/main" id="{96FCA2F9-AC17-1851-7E73-86D14635FA74}"/>
              </a:ext>
            </a:extLst>
          </p:cNvPr>
          <p:cNvSpPr txBox="1"/>
          <p:nvPr userDrawn="1"/>
        </p:nvSpPr>
        <p:spPr>
          <a:xfrm>
            <a:off x="335446" y="4816588"/>
            <a:ext cx="5997443" cy="87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50" rIns="0" bIns="0" anchor="t" anchorCtr="0">
            <a:spAutoFit/>
          </a:bodyPr>
          <a:lstStyle/>
          <a:p>
            <a:pPr marL="6453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5" b="0" i="0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Content and Illustrations © American College of Surgeons (ACS). All rights reserved. Material cannot be used, reproduced, distributed, or displayed without the express written permission of the ACS.</a:t>
            </a:r>
            <a:endParaRPr sz="525" b="0" i="0" u="none" strike="noStrike" cap="none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</p:txBody>
      </p:sp>
      <p:pic>
        <p:nvPicPr>
          <p:cNvPr id="5" name="Picture 4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AE03F722-4058-180A-D7F7-5A447949BAD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22160" y="4560551"/>
            <a:ext cx="1490543" cy="40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3146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1.emf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jpe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6.png"/><Relationship Id="rId20" Type="http://schemas.openxmlformats.org/officeDocument/2006/relationships/image" Target="../media/image20.emf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emf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hyperlink" Target="mailto:traumaeducation@facs.or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jpeg"/><Relationship Id="rId18" Type="http://schemas.openxmlformats.org/officeDocument/2006/relationships/image" Target="../media/image53.jpeg"/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5.png"/><Relationship Id="rId15" Type="http://schemas.openxmlformats.org/officeDocument/2006/relationships/image" Target="../media/image50.jpeg"/><Relationship Id="rId10" Type="http://schemas.openxmlformats.org/officeDocument/2006/relationships/image" Target="../media/image45.jpeg"/><Relationship Id="rId19" Type="http://schemas.openxmlformats.org/officeDocument/2006/relationships/image" Target="../media/image54.jpeg"/><Relationship Id="rId4" Type="http://schemas.openxmlformats.org/officeDocument/2006/relationships/image" Target="../media/image40.pn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465E5-8EF2-333A-E0CF-0FBD402DB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71750"/>
            <a:ext cx="8458200" cy="993775"/>
          </a:xfrm>
        </p:spPr>
        <p:txBody>
          <a:bodyPr>
            <a:normAutofit fontScale="90000"/>
          </a:bodyPr>
          <a:lstStyle/>
          <a:p>
            <a:r>
              <a:rPr lang="en-US" dirty="0"/>
              <a:t>Education, Injury Prevention, STB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7F508-6BCA-F20F-AD54-F3D1B4A69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54496"/>
            <a:ext cx="8305800" cy="1125537"/>
          </a:xfrm>
        </p:spPr>
        <p:txBody>
          <a:bodyPr>
            <a:normAutofit/>
          </a:bodyPr>
          <a:lstStyle/>
          <a:p>
            <a:r>
              <a:rPr lang="en-US" sz="1800" dirty="0"/>
              <a:t>Jeffrey D. Kerby, MD, PhD, FACS</a:t>
            </a:r>
          </a:p>
          <a:p>
            <a:r>
              <a:rPr lang="en-US" sz="1800" dirty="0"/>
              <a:t>Medical Director, Trauma Education Programs</a:t>
            </a:r>
          </a:p>
        </p:txBody>
      </p:sp>
    </p:spTree>
    <p:extLst>
      <p:ext uri="{BB962C8B-B14F-4D97-AF65-F5344CB8AC3E}">
        <p14:creationId xmlns:p14="http://schemas.microsoft.com/office/powerpoint/2010/main" val="1168300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982E5-7EAF-079E-60AF-47CA2B9B7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Updates</a:t>
            </a:r>
          </a:p>
        </p:txBody>
      </p:sp>
    </p:spTree>
    <p:extLst>
      <p:ext uri="{BB962C8B-B14F-4D97-AF65-F5344CB8AC3E}">
        <p14:creationId xmlns:p14="http://schemas.microsoft.com/office/powerpoint/2010/main" val="387671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85330-00CB-D021-31EF-3F1FBD557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AE9F2-5040-A27E-3857-A5470CDE4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1637555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612671A-BE31-A30E-0272-F8533C046D0C}"/>
              </a:ext>
            </a:extLst>
          </p:cNvPr>
          <p:cNvGrpSpPr/>
          <p:nvPr/>
        </p:nvGrpSpPr>
        <p:grpSpPr>
          <a:xfrm>
            <a:off x="1" y="-8376"/>
            <a:ext cx="9143999" cy="5105888"/>
            <a:chOff x="1" y="-11169"/>
            <a:chExt cx="12191999" cy="6807851"/>
          </a:xfrm>
        </p:grpSpPr>
        <p:pic>
          <p:nvPicPr>
            <p:cNvPr id="9" name="Picture 8" descr="A blue and white square&#10;&#10;Description automatically generated">
              <a:extLst>
                <a:ext uri="{FF2B5EF4-FFF2-40B4-BE49-F238E27FC236}">
                  <a16:creationId xmlns:a16="http://schemas.microsoft.com/office/drawing/2014/main" id="{BAD5125B-1398-821E-9CA3-5E03ACCD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55317" y="-11169"/>
              <a:ext cx="6436683" cy="113562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1AAE92-1542-8478-6C4A-EFCEBAFA444B}"/>
                </a:ext>
              </a:extLst>
            </p:cNvPr>
            <p:cNvSpPr/>
            <p:nvPr/>
          </p:nvSpPr>
          <p:spPr>
            <a:xfrm>
              <a:off x="1" y="4071"/>
              <a:ext cx="6911438" cy="859892"/>
            </a:xfrm>
            <a:prstGeom prst="rect">
              <a:avLst/>
            </a:prstGeom>
            <a:solidFill>
              <a:srgbClr val="F2F3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pic>
          <p:nvPicPr>
            <p:cNvPr id="19" name="Picture 18" descr="A red and black sign&#10;&#10;Description automatically generated">
              <a:extLst>
                <a:ext uri="{FF2B5EF4-FFF2-40B4-BE49-F238E27FC236}">
                  <a16:creationId xmlns:a16="http://schemas.microsoft.com/office/drawing/2014/main" id="{93FABBFB-D0B5-402C-BDCA-49EE26F09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33270" y="5956702"/>
              <a:ext cx="839980" cy="83998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C9253F5-801A-506D-3239-90AAF7F8CCA3}"/>
                </a:ext>
              </a:extLst>
            </p:cNvPr>
            <p:cNvSpPr txBox="1"/>
            <p:nvPr/>
          </p:nvSpPr>
          <p:spPr>
            <a:xfrm>
              <a:off x="9084679" y="60700"/>
              <a:ext cx="290493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685800"/>
              <a:r>
                <a:rPr lang="en-US" sz="1500" b="1" spc="75">
                  <a:solidFill>
                    <a:srgbClr val="FFFFFF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Trauma Education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79016B3-150A-23A8-F397-5D1432B2044D}"/>
                </a:ext>
              </a:extLst>
            </p:cNvPr>
            <p:cNvSpPr/>
            <p:nvPr/>
          </p:nvSpPr>
          <p:spPr>
            <a:xfrm>
              <a:off x="8981703" y="575232"/>
              <a:ext cx="3210297" cy="307777"/>
            </a:xfrm>
            <a:prstGeom prst="rect">
              <a:avLst/>
            </a:prstGeom>
            <a:solidFill>
              <a:srgbClr val="E91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52729A-F31D-568E-DC7D-399621190ADE}"/>
                </a:ext>
              </a:extLst>
            </p:cNvPr>
            <p:cNvSpPr txBox="1"/>
            <p:nvPr/>
          </p:nvSpPr>
          <p:spPr>
            <a:xfrm>
              <a:off x="8978103" y="568996"/>
              <a:ext cx="3156259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685800"/>
              <a:r>
                <a:rPr lang="en-US" sz="900" b="1" spc="225">
                  <a:solidFill>
                    <a:srgbClr val="FFFFFF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COMMITTEE ON TRAUMA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0D327CCB-D1AB-E0EF-99E6-86C96987EBB6}"/>
              </a:ext>
            </a:extLst>
          </p:cNvPr>
          <p:cNvSpPr>
            <a:spLocks noChangeAspect="1"/>
          </p:cNvSpPr>
          <p:nvPr/>
        </p:nvSpPr>
        <p:spPr>
          <a:xfrm>
            <a:off x="3" y="1193272"/>
            <a:ext cx="9143997" cy="3171437"/>
          </a:xfrm>
          <a:prstGeom prst="rect">
            <a:avLst/>
          </a:prstGeom>
          <a:solidFill>
            <a:srgbClr val="F3F6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7F3CDD-2DE9-C041-FD91-442969846D6D}"/>
              </a:ext>
            </a:extLst>
          </p:cNvPr>
          <p:cNvSpPr txBox="1">
            <a:spLocks noChangeAspect="1"/>
          </p:cNvSpPr>
          <p:nvPr/>
        </p:nvSpPr>
        <p:spPr>
          <a:xfrm>
            <a:off x="948073" y="3248308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endParaRPr lang="en-US" sz="1350">
              <a:solidFill>
                <a:srgbClr val="0F2044"/>
              </a:solidFill>
              <a:latin typeface="Aptos" panose="0211000402020202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BCA31F5-96B2-2F53-CEE5-7EDEFD2051AC}"/>
              </a:ext>
            </a:extLst>
          </p:cNvPr>
          <p:cNvSpPr>
            <a:spLocks noChangeAspect="1"/>
          </p:cNvSpPr>
          <p:nvPr/>
        </p:nvSpPr>
        <p:spPr>
          <a:xfrm>
            <a:off x="1853977" y="980094"/>
            <a:ext cx="1392500" cy="171983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pic>
        <p:nvPicPr>
          <p:cNvPr id="4" name="Picture 3" descr="A blue cover with a globe and text&#10;&#10;AI-generated content may be incorrect.">
            <a:extLst>
              <a:ext uri="{FF2B5EF4-FFF2-40B4-BE49-F238E27FC236}">
                <a16:creationId xmlns:a16="http://schemas.microsoft.com/office/drawing/2014/main" id="{D665141A-CAB0-A0EC-D699-3CCB7C569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11" y="980094"/>
            <a:ext cx="1326797" cy="17170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75215B-46C9-11A1-D492-D2810966E5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262" y="778122"/>
            <a:ext cx="1541458" cy="1245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A89FB9-86DC-6C8C-A82B-2AE707F1A1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12" y="2844317"/>
            <a:ext cx="1541458" cy="1245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6B6BC2-0FE6-DE34-CBBF-71B5F6EBB8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12" y="778791"/>
            <a:ext cx="1541458" cy="1245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0C9135E-189B-3856-002E-7D76725051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79" y="2844317"/>
            <a:ext cx="1541458" cy="12453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02B363B-FFE3-663B-9F2A-4811F78C38A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262" y="2274950"/>
            <a:ext cx="1541458" cy="12453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BDFA7ED-99CD-F785-FAA9-6AD4B0158E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262" y="3742847"/>
            <a:ext cx="1541458" cy="12453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F82D0B6-C59C-BA87-82A5-359B563F056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69" y="778791"/>
            <a:ext cx="1541458" cy="12453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56DB041-85F6-AC1A-C27C-491834935C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79" y="778791"/>
            <a:ext cx="1541458" cy="124533"/>
          </a:xfrm>
          <a:prstGeom prst="rect">
            <a:avLst/>
          </a:prstGeom>
        </p:spPr>
      </p:pic>
      <p:pic>
        <p:nvPicPr>
          <p:cNvPr id="50" name="Picture 49" descr="A book cover of a book&#10;&#10;Description automatically generated">
            <a:extLst>
              <a:ext uri="{FF2B5EF4-FFF2-40B4-BE49-F238E27FC236}">
                <a16:creationId xmlns:a16="http://schemas.microsoft.com/office/drawing/2014/main" id="{5CBD06FD-308C-E6F7-FD06-5A69CA2C5F0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12" y="3039576"/>
            <a:ext cx="1335469" cy="17170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3" name="Picture 52" descr="A close-up of a boot&#10;&#10;Description automatically generated">
            <a:extLst>
              <a:ext uri="{FF2B5EF4-FFF2-40B4-BE49-F238E27FC236}">
                <a16:creationId xmlns:a16="http://schemas.microsoft.com/office/drawing/2014/main" id="{7DC151D0-C020-1038-7787-228AC441D0B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r="12814"/>
          <a:stretch/>
        </p:blipFill>
        <p:spPr>
          <a:xfrm>
            <a:off x="4969260" y="980090"/>
            <a:ext cx="1554247" cy="11769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5" name="Picture 54" descr="A blue and white logo&#10;&#10;Description automatically generated">
            <a:extLst>
              <a:ext uri="{FF2B5EF4-FFF2-40B4-BE49-F238E27FC236}">
                <a16:creationId xmlns:a16="http://schemas.microsoft.com/office/drawing/2014/main" id="{D938FEC2-51F7-79F2-1FFB-E066C3A9088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75" y="3039575"/>
            <a:ext cx="1369154" cy="171983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85C40A76-D19E-37F2-5491-B820CE6A9437}"/>
              </a:ext>
            </a:extLst>
          </p:cNvPr>
          <p:cNvGrpSpPr>
            <a:grpSpLocks noChangeAspect="1"/>
          </p:cNvGrpSpPr>
          <p:nvPr/>
        </p:nvGrpSpPr>
        <p:grpSpPr>
          <a:xfrm>
            <a:off x="4969259" y="2452943"/>
            <a:ext cx="1549505" cy="1129445"/>
            <a:chOff x="-6116670" y="1072621"/>
            <a:chExt cx="5283880" cy="3851454"/>
          </a:xfrm>
        </p:grpSpPr>
        <p:pic>
          <p:nvPicPr>
            <p:cNvPr id="57" name="Picture 56" descr="A person holding a syringe with a needle attached to it&#10;&#10;Description automatically generated">
              <a:extLst>
                <a:ext uri="{FF2B5EF4-FFF2-40B4-BE49-F238E27FC236}">
                  <a16:creationId xmlns:a16="http://schemas.microsoft.com/office/drawing/2014/main" id="{A96AB2EE-F51F-9985-8109-BE1E378BB6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60" r="30658"/>
            <a:stretch/>
          </p:blipFill>
          <p:spPr>
            <a:xfrm>
              <a:off x="-6116668" y="1072621"/>
              <a:ext cx="5283878" cy="38514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2363BDF-DCCA-D985-8579-74811540D179}"/>
                </a:ext>
              </a:extLst>
            </p:cNvPr>
            <p:cNvSpPr/>
            <p:nvPr/>
          </p:nvSpPr>
          <p:spPr>
            <a:xfrm>
              <a:off x="-6116670" y="4390088"/>
              <a:ext cx="1678020" cy="5149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1350">
                  <a:solidFill>
                    <a:srgbClr val="FFFFFF"/>
                  </a:solidFill>
                  <a:latin typeface="Aptos" panose="02110004020202020204"/>
                </a:rPr>
                <a:t>v</a:t>
              </a:r>
            </a:p>
          </p:txBody>
        </p:sp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84BED6EF-F930-55EC-4288-C30E8604588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66" y="980094"/>
            <a:ext cx="1328961" cy="17198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E4FAF3E-F409-8689-B8ED-635EE471775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69" y="3039574"/>
            <a:ext cx="1346822" cy="1742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65" name="Picture 64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5F4E9D76-73D9-ECD0-10FD-647DE2E211D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261" y="3926728"/>
            <a:ext cx="1563643" cy="8826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B9B10D-259A-8877-7907-4D37AA35C7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69" y="2844317"/>
            <a:ext cx="1541458" cy="1245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683F5E-6817-959D-852C-1C54E09DEB58}"/>
              </a:ext>
            </a:extLst>
          </p:cNvPr>
          <p:cNvSpPr txBox="1">
            <a:spLocks noChangeAspect="1"/>
          </p:cNvSpPr>
          <p:nvPr/>
        </p:nvSpPr>
        <p:spPr>
          <a:xfrm>
            <a:off x="289978" y="216812"/>
            <a:ext cx="4520497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85800"/>
            <a:r>
              <a:rPr lang="en-US" sz="1650" b="1" spc="75">
                <a:solidFill>
                  <a:srgbClr val="0C275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Our Suite of Program Offerings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408347-FFDB-F6BE-0CFD-2FE3297FC902}"/>
              </a:ext>
            </a:extLst>
          </p:cNvPr>
          <p:cNvSpPr txBox="1">
            <a:spLocks noChangeAspect="1"/>
          </p:cNvSpPr>
          <p:nvPr/>
        </p:nvSpPr>
        <p:spPr>
          <a:xfrm>
            <a:off x="6722474" y="4438943"/>
            <a:ext cx="4520497" cy="6142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85800">
              <a:spcAft>
                <a:spcPts val="375"/>
              </a:spcAft>
            </a:pPr>
            <a:r>
              <a:rPr lang="en-US" sz="1050" b="1" i="1" spc="75">
                <a:solidFill>
                  <a:srgbClr val="EC2F1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Learn more at</a:t>
            </a:r>
          </a:p>
          <a:p>
            <a:pPr defTabSz="685800">
              <a:lnSpc>
                <a:spcPts val="1185"/>
              </a:lnSpc>
            </a:pPr>
            <a:r>
              <a:rPr lang="en-US" sz="1200" b="1">
                <a:solidFill>
                  <a:srgbClr val="0C275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facs.org/</a:t>
            </a:r>
            <a:br>
              <a:rPr lang="en-US" sz="1200" b="1">
                <a:solidFill>
                  <a:srgbClr val="0C275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en-US" sz="1200" b="1">
                <a:solidFill>
                  <a:srgbClr val="0C275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traumaeducation</a:t>
            </a:r>
          </a:p>
        </p:txBody>
      </p:sp>
      <p:pic>
        <p:nvPicPr>
          <p:cNvPr id="5" name="Picture 4" descr="A blue and white cover with white text&#10;&#10;Description automatically generated">
            <a:extLst>
              <a:ext uri="{FF2B5EF4-FFF2-40B4-BE49-F238E27FC236}">
                <a16:creationId xmlns:a16="http://schemas.microsoft.com/office/drawing/2014/main" id="{E47A9AA4-EACE-92A0-3CA0-0ADA18437DA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661" y="3077500"/>
            <a:ext cx="1346823" cy="11079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57C91F7-91D2-BE11-DDE2-45A20476813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661" y="977293"/>
            <a:ext cx="1328963" cy="17198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C67F5D0-1408-BA95-1CD9-0535E73D273E}"/>
              </a:ext>
            </a:extLst>
          </p:cNvPr>
          <p:cNvSpPr txBox="1"/>
          <p:nvPr/>
        </p:nvSpPr>
        <p:spPr>
          <a:xfrm>
            <a:off x="6662355" y="762250"/>
            <a:ext cx="1541457" cy="202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713" b="1">
                <a:solidFill>
                  <a:srgbClr val="E91F00"/>
                </a:solidFill>
                <a:latin typeface="Whitney Semibold" pitchFamily="2" charset="0"/>
                <a:ea typeface="Lato" panose="020F0502020204030203" pitchFamily="34" charset="0"/>
                <a:cs typeface="Lato" panose="020F0502020204030203" pitchFamily="34" charset="0"/>
              </a:rPr>
              <a:t>ATLS 11</a:t>
            </a:r>
            <a:r>
              <a:rPr lang="en-US" sz="713" b="1" baseline="30000">
                <a:solidFill>
                  <a:srgbClr val="E91F00"/>
                </a:solidFill>
                <a:latin typeface="Whitney Semibold" pitchFamily="2" charset="0"/>
                <a:ea typeface="Lato" panose="020F0502020204030203" pitchFamily="34" charset="0"/>
                <a:cs typeface="Lato" panose="020F0502020204030203" pitchFamily="34" charset="0"/>
              </a:rPr>
              <a:t>th</a:t>
            </a:r>
            <a:r>
              <a:rPr lang="en-US" sz="713" b="1">
                <a:solidFill>
                  <a:srgbClr val="E91F00"/>
                </a:solidFill>
                <a:latin typeface="Whitney Semibold" pitchFamily="2" charset="0"/>
                <a:ea typeface="Lato" panose="020F0502020204030203" pitchFamily="34" charset="0"/>
                <a:cs typeface="Lato" panose="020F0502020204030203" pitchFamily="34" charset="0"/>
              </a:rPr>
              <a:t> Edition </a:t>
            </a:r>
            <a:r>
              <a:rPr lang="en-US" sz="713" b="1">
                <a:solidFill>
                  <a:srgbClr val="0F2044"/>
                </a:solidFill>
                <a:latin typeface="Whitney Semibold" pitchFamily="2" charset="0"/>
                <a:ea typeface="Lato" panose="020F0502020204030203" pitchFamily="34" charset="0"/>
                <a:cs typeface="Lato" panose="020F0502020204030203" pitchFamily="34" charset="0"/>
              </a:rPr>
              <a:t>Instructor Course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480DCC-8AE1-929F-058F-72869D732C2A}"/>
              </a:ext>
            </a:extLst>
          </p:cNvPr>
          <p:cNvSpPr txBox="1"/>
          <p:nvPr/>
        </p:nvSpPr>
        <p:spPr>
          <a:xfrm>
            <a:off x="6662355" y="2800641"/>
            <a:ext cx="1568641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80060" defTabSz="685800">
              <a:lnSpc>
                <a:spcPts val="825"/>
              </a:lnSpc>
            </a:pPr>
            <a:r>
              <a:rPr lang="en-US" sz="713" b="1">
                <a:solidFill>
                  <a:srgbClr val="E91F00"/>
                </a:solidFill>
                <a:latin typeface="Whitney Semibold" pitchFamily="2" charset="0"/>
                <a:ea typeface="Lato" panose="020F0502020204030203" pitchFamily="34" charset="0"/>
                <a:cs typeface="Lato" panose="020F0502020204030203" pitchFamily="34" charset="0"/>
              </a:rPr>
              <a:t>BTF / ACS </a:t>
            </a:r>
            <a:r>
              <a:rPr lang="en-US" sz="713" b="1">
                <a:solidFill>
                  <a:srgbClr val="0F2044"/>
                </a:solidFill>
                <a:latin typeface="Whitney Semibold" pitchFamily="2" charset="0"/>
                <a:ea typeface="Lato" panose="020F0502020204030203" pitchFamily="34" charset="0"/>
                <a:cs typeface="Lato" panose="020F0502020204030203" pitchFamily="34" charset="0"/>
              </a:rPr>
              <a:t>Brain Trauma Foundation  </a:t>
            </a:r>
          </a:p>
          <a:p>
            <a:pPr indent="-397764" defTabSz="685800">
              <a:lnSpc>
                <a:spcPts val="825"/>
              </a:lnSpc>
              <a:buClr>
                <a:srgbClr val="F2F3F3"/>
              </a:buClr>
              <a:buFont typeface="Arial" panose="020B0604020202020204" pitchFamily="34" charset="0"/>
              <a:buChar char="•"/>
            </a:pPr>
            <a:r>
              <a:rPr lang="en-US" sz="713">
                <a:solidFill>
                  <a:srgbClr val="0F2044"/>
                </a:solidFill>
                <a:latin typeface="Whitney Medium" pitchFamily="2" charset="0"/>
                <a:ea typeface="Lato" panose="020F0502020204030203" pitchFamily="34" charset="0"/>
                <a:cs typeface="Lato" panose="020F0502020204030203" pitchFamily="34" charset="0"/>
              </a:rPr>
              <a:t> TBI Guidelines Course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8747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g object 16">
            <a:extLst>
              <a:ext uri="{FF2B5EF4-FFF2-40B4-BE49-F238E27FC236}">
                <a16:creationId xmlns:a16="http://schemas.microsoft.com/office/drawing/2014/main" id="{64EDCC04-0741-A6B4-7789-A185B6B5CCC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E5212BC-B86C-5B24-9680-EAA38D989C62}"/>
              </a:ext>
            </a:extLst>
          </p:cNvPr>
          <p:cNvSpPr/>
          <p:nvPr/>
        </p:nvSpPr>
        <p:spPr>
          <a:xfrm>
            <a:off x="0" y="826773"/>
            <a:ext cx="9144000" cy="1362675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55146"/>
                  <a:lumMod val="93136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827E1B-4729-F664-BD04-500F8EB71F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992" y="4543043"/>
            <a:ext cx="2749733" cy="310704"/>
          </a:xfrm>
          <a:prstGeom prst="rect">
            <a:avLst/>
          </a:prstGeom>
        </p:spPr>
      </p:pic>
      <p:pic>
        <p:nvPicPr>
          <p:cNvPr id="12" name="Picture 11" descr="A blue world map on a black background&#10;&#10;Description automatically generated">
            <a:extLst>
              <a:ext uri="{FF2B5EF4-FFF2-40B4-BE49-F238E27FC236}">
                <a16:creationId xmlns:a16="http://schemas.microsoft.com/office/drawing/2014/main" id="{07C6F74D-077B-F7EA-D928-B3CE06BDEA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" y="3033629"/>
            <a:ext cx="8495479" cy="2981856"/>
          </a:xfrm>
          <a:prstGeom prst="rect">
            <a:avLst/>
          </a:prstGeom>
        </p:spPr>
      </p:pic>
      <p:pic>
        <p:nvPicPr>
          <p:cNvPr id="14" name="Picture 13" descr="A white world map on a black background&#10;&#10;Description automatically generated">
            <a:extLst>
              <a:ext uri="{FF2B5EF4-FFF2-40B4-BE49-F238E27FC236}">
                <a16:creationId xmlns:a16="http://schemas.microsoft.com/office/drawing/2014/main" id="{B6E1A7A3-3151-D791-7E80-30501A4703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5894" y="-4006673"/>
            <a:ext cx="5829300" cy="29073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3EBE7E3-6DD5-2398-DA7F-7687B38600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79" y="1393867"/>
            <a:ext cx="5441084" cy="43958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84CBF4C-C179-F562-CDD6-5FAA5BF28338}"/>
              </a:ext>
            </a:extLst>
          </p:cNvPr>
          <p:cNvSpPr txBox="1"/>
          <p:nvPr/>
        </p:nvSpPr>
        <p:spPr>
          <a:xfrm>
            <a:off x="576325" y="2480796"/>
            <a:ext cx="11045336" cy="2157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950" i="1" spc="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Expert-Driven</a:t>
            </a:r>
            <a:r>
              <a:rPr lang="en-US" sz="1950" spc="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Updates</a:t>
            </a:r>
          </a:p>
          <a:p>
            <a:pPr>
              <a:spcAft>
                <a:spcPts val="1125"/>
              </a:spcAft>
            </a:pPr>
            <a:r>
              <a:rPr lang="en-US" sz="1950" i="1" spc="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Refined</a:t>
            </a:r>
            <a:r>
              <a:rPr lang="en-US" sz="1950" spc="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Clinical Guidelines</a:t>
            </a:r>
          </a:p>
          <a:p>
            <a:pPr>
              <a:spcAft>
                <a:spcPts val="1125"/>
              </a:spcAft>
            </a:pPr>
            <a:r>
              <a:rPr lang="en-US" sz="1950" i="1" spc="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Enhanced</a:t>
            </a:r>
            <a:r>
              <a:rPr lang="en-US" sz="1950" spc="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Hands-On Training</a:t>
            </a:r>
          </a:p>
          <a:p>
            <a:pPr>
              <a:spcAft>
                <a:spcPts val="1125"/>
              </a:spcAft>
            </a:pPr>
            <a:r>
              <a:rPr lang="en-US" sz="1950" i="1" spc="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Expanded</a:t>
            </a:r>
            <a:r>
              <a:rPr lang="en-US" sz="1950" spc="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Learning Resources</a:t>
            </a:r>
          </a:p>
          <a:p>
            <a:pPr>
              <a:spcAft>
                <a:spcPts val="1125"/>
              </a:spcAft>
            </a:pPr>
            <a:r>
              <a:rPr lang="en-US" sz="1950" i="1" spc="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State-of-the-Art</a:t>
            </a:r>
            <a:r>
              <a:rPr lang="en-US" sz="1950" spc="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Digital Access</a:t>
            </a:r>
          </a:p>
        </p:txBody>
      </p:sp>
      <p:pic>
        <p:nvPicPr>
          <p:cNvPr id="25" name="Picture 24" descr="A book with a world map&#10;&#10;Description automatically generated">
            <a:extLst>
              <a:ext uri="{FF2B5EF4-FFF2-40B4-BE49-F238E27FC236}">
                <a16:creationId xmlns:a16="http://schemas.microsoft.com/office/drawing/2014/main" id="{09F763E0-54D5-7B5B-6053-5635B82396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386" y="-202263"/>
            <a:ext cx="6999283" cy="5366117"/>
          </a:xfrm>
          <a:prstGeom prst="rect">
            <a:avLst/>
          </a:prstGeom>
        </p:spPr>
      </p:pic>
      <p:sp>
        <p:nvSpPr>
          <p:cNvPr id="6" name="Pentagon 5">
            <a:extLst>
              <a:ext uri="{FF2B5EF4-FFF2-40B4-BE49-F238E27FC236}">
                <a16:creationId xmlns:a16="http://schemas.microsoft.com/office/drawing/2014/main" id="{6BE82FB5-5453-72A4-784A-99F834EA81A2}"/>
              </a:ext>
            </a:extLst>
          </p:cNvPr>
          <p:cNvSpPr/>
          <p:nvPr/>
        </p:nvSpPr>
        <p:spPr>
          <a:xfrm>
            <a:off x="0" y="450903"/>
            <a:ext cx="3044537" cy="751742"/>
          </a:xfrm>
          <a:prstGeom prst="homePlate">
            <a:avLst/>
          </a:prstGeom>
          <a:solidFill>
            <a:srgbClr val="EC2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4128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842D1-FF23-F34E-5C87-1267F8CF1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1AFEE2C-6484-2036-A14D-4854B5EB8319}"/>
              </a:ext>
            </a:extLst>
          </p:cNvPr>
          <p:cNvSpPr/>
          <p:nvPr/>
        </p:nvSpPr>
        <p:spPr>
          <a:xfrm>
            <a:off x="0" y="1"/>
            <a:ext cx="9144000" cy="718457"/>
          </a:xfrm>
          <a:prstGeom prst="rect">
            <a:avLst/>
          </a:prstGeom>
          <a:gradFill>
            <a:gsLst>
              <a:gs pos="24000">
                <a:srgbClr val="193775"/>
              </a:gs>
              <a:gs pos="86000">
                <a:srgbClr val="0F204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3BDF81-42DC-4C72-B89E-2D2D39453737}"/>
              </a:ext>
            </a:extLst>
          </p:cNvPr>
          <p:cNvSpPr txBox="1"/>
          <p:nvPr/>
        </p:nvSpPr>
        <p:spPr>
          <a:xfrm>
            <a:off x="355024" y="259036"/>
            <a:ext cx="7531676" cy="346249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ATLS Expansion</a:t>
            </a:r>
            <a:endParaRPr lang="en-US" b="1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7" name="Picture 16" descr="A red and black sign&#10;&#10;Description automatically generated">
            <a:extLst>
              <a:ext uri="{FF2B5EF4-FFF2-40B4-BE49-F238E27FC236}">
                <a16:creationId xmlns:a16="http://schemas.microsoft.com/office/drawing/2014/main" id="{5AEC8CA9-C3F8-3F34-8F78-A9D6B2446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099" y="39106"/>
            <a:ext cx="617754" cy="6177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47E07F-7C81-BFA5-5483-6E242B271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60" y="864322"/>
            <a:ext cx="7517081" cy="42564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8996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52362-9F46-E7E9-4720-E25321395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10E925D-3FC8-5395-F090-65C7234DCAE5}"/>
              </a:ext>
            </a:extLst>
          </p:cNvPr>
          <p:cNvSpPr/>
          <p:nvPr/>
        </p:nvSpPr>
        <p:spPr>
          <a:xfrm>
            <a:off x="0" y="0"/>
            <a:ext cx="9144000" cy="865648"/>
          </a:xfrm>
          <a:prstGeom prst="rect">
            <a:avLst/>
          </a:prstGeom>
          <a:gradFill>
            <a:gsLst>
              <a:gs pos="24000">
                <a:srgbClr val="193775"/>
              </a:gs>
              <a:gs pos="86000">
                <a:srgbClr val="0F204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E87B86-7C2F-AE76-8CB8-6C1B31DDD0E1}"/>
              </a:ext>
            </a:extLst>
          </p:cNvPr>
          <p:cNvSpPr txBox="1"/>
          <p:nvPr/>
        </p:nvSpPr>
        <p:spPr>
          <a:xfrm>
            <a:off x="363554" y="318745"/>
            <a:ext cx="7531676" cy="346249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Translations </a:t>
            </a:r>
            <a:endParaRPr lang="en-US" b="1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7" name="Picture 16" descr="A red and black sign&#10;&#10;Description automatically generated">
            <a:extLst>
              <a:ext uri="{FF2B5EF4-FFF2-40B4-BE49-F238E27FC236}">
                <a16:creationId xmlns:a16="http://schemas.microsoft.com/office/drawing/2014/main" id="{E3D5F00B-3049-9FAC-E650-D3B9F1F8A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004" y="123284"/>
            <a:ext cx="617754" cy="61775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A420AF6-C17F-5E2A-FB16-433358CC8E44}"/>
              </a:ext>
            </a:extLst>
          </p:cNvPr>
          <p:cNvSpPr/>
          <p:nvPr/>
        </p:nvSpPr>
        <p:spPr>
          <a:xfrm>
            <a:off x="6788425" y="4856634"/>
            <a:ext cx="2355575" cy="286866"/>
          </a:xfrm>
          <a:prstGeom prst="rect">
            <a:avLst/>
          </a:prstGeom>
          <a:solidFill>
            <a:srgbClr val="E91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E8110A-ED28-0298-2C5C-9725FCB4C758}"/>
              </a:ext>
            </a:extLst>
          </p:cNvPr>
          <p:cNvSpPr txBox="1"/>
          <p:nvPr/>
        </p:nvSpPr>
        <p:spPr>
          <a:xfrm>
            <a:off x="6968977" y="4792319"/>
            <a:ext cx="199447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800">
              <a:defRPr/>
            </a:pPr>
            <a:r>
              <a:rPr lang="en-US" sz="1050" b="1" spc="75">
                <a:solidFill>
                  <a:srgbClr val="FFFFF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COMMITTEE ON TRAUMA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01F23C-276C-0419-B3E8-274DBC3159D1}"/>
              </a:ext>
            </a:extLst>
          </p:cNvPr>
          <p:cNvSpPr/>
          <p:nvPr/>
        </p:nvSpPr>
        <p:spPr>
          <a:xfrm>
            <a:off x="0" y="4856634"/>
            <a:ext cx="6794500" cy="286866"/>
          </a:xfrm>
          <a:prstGeom prst="rect">
            <a:avLst/>
          </a:prstGeom>
          <a:solidFill>
            <a:srgbClr val="E9EC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14598D-97F5-E984-9706-8D99BF745D66}"/>
              </a:ext>
            </a:extLst>
          </p:cNvPr>
          <p:cNvSpPr txBox="1"/>
          <p:nvPr/>
        </p:nvSpPr>
        <p:spPr>
          <a:xfrm>
            <a:off x="470740" y="983739"/>
            <a:ext cx="6539660" cy="2809744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ATLS 11 is being translated into over 10 different languages: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Spanish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Brazilian Portuguese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Greek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French 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German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Indonesian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Mandarin Chinese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Turkish</a:t>
            </a:r>
          </a:p>
          <a:p>
            <a:pPr marL="257175" indent="-2571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Ukrainian</a:t>
            </a:r>
          </a:p>
        </p:txBody>
      </p:sp>
      <p:pic>
        <p:nvPicPr>
          <p:cNvPr id="5" name="Picture 4" descr="A blue cover with a globe and text&#10;&#10;AI-generated content may be incorrect.">
            <a:extLst>
              <a:ext uri="{FF2B5EF4-FFF2-40B4-BE49-F238E27FC236}">
                <a16:creationId xmlns:a16="http://schemas.microsoft.com/office/drawing/2014/main" id="{CDA8129F-D45E-146D-24CF-4A0B25599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0568">
            <a:off x="4397658" y="1641718"/>
            <a:ext cx="1796784" cy="220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497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083A7-5281-4B5C-2BDD-7918E8710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D9DCB84-DBDC-C72B-95F8-642359164AB2}"/>
              </a:ext>
            </a:extLst>
          </p:cNvPr>
          <p:cNvSpPr/>
          <p:nvPr/>
        </p:nvSpPr>
        <p:spPr>
          <a:xfrm>
            <a:off x="0" y="0"/>
            <a:ext cx="9144000" cy="865648"/>
          </a:xfrm>
          <a:prstGeom prst="rect">
            <a:avLst/>
          </a:prstGeom>
          <a:gradFill>
            <a:gsLst>
              <a:gs pos="24000">
                <a:srgbClr val="193775"/>
              </a:gs>
              <a:gs pos="86000">
                <a:srgbClr val="0F204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B6813F-9C80-4C94-68D5-C080C84DF047}"/>
              </a:ext>
            </a:extLst>
          </p:cNvPr>
          <p:cNvSpPr txBox="1"/>
          <p:nvPr/>
        </p:nvSpPr>
        <p:spPr>
          <a:xfrm>
            <a:off x="355024" y="360282"/>
            <a:ext cx="7531676" cy="346249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ATLS Expansion – Promulgation Updates</a:t>
            </a:r>
            <a:endParaRPr lang="en-US" b="1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7" name="Picture 16" descr="A red and black sign&#10;&#10;Description automatically generated">
            <a:extLst>
              <a:ext uri="{FF2B5EF4-FFF2-40B4-BE49-F238E27FC236}">
                <a16:creationId xmlns:a16="http://schemas.microsoft.com/office/drawing/2014/main" id="{D016784B-56A2-51FC-C425-B4E177FA9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004" y="123284"/>
            <a:ext cx="617754" cy="61775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87637BC-DB2D-70FC-C2C8-B81533E57CC3}"/>
              </a:ext>
            </a:extLst>
          </p:cNvPr>
          <p:cNvSpPr/>
          <p:nvPr/>
        </p:nvSpPr>
        <p:spPr>
          <a:xfrm>
            <a:off x="6788425" y="4856634"/>
            <a:ext cx="2355575" cy="286866"/>
          </a:xfrm>
          <a:prstGeom prst="rect">
            <a:avLst/>
          </a:prstGeom>
          <a:solidFill>
            <a:srgbClr val="E91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1BD609-97E3-21BB-DC08-7C44A96DDC3B}"/>
              </a:ext>
            </a:extLst>
          </p:cNvPr>
          <p:cNvSpPr txBox="1"/>
          <p:nvPr/>
        </p:nvSpPr>
        <p:spPr>
          <a:xfrm>
            <a:off x="6968977" y="4792319"/>
            <a:ext cx="199447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800">
              <a:defRPr/>
            </a:pPr>
            <a:r>
              <a:rPr lang="en-US" sz="1050" b="1" spc="75">
                <a:solidFill>
                  <a:srgbClr val="FFFFF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COMMITTEE ON TRAUMA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88F19E-D161-14CB-42D0-B28FDE45FBCE}"/>
              </a:ext>
            </a:extLst>
          </p:cNvPr>
          <p:cNvSpPr/>
          <p:nvPr/>
        </p:nvSpPr>
        <p:spPr>
          <a:xfrm>
            <a:off x="0" y="4856634"/>
            <a:ext cx="6794500" cy="286866"/>
          </a:xfrm>
          <a:prstGeom prst="rect">
            <a:avLst/>
          </a:prstGeom>
          <a:solidFill>
            <a:srgbClr val="E9EC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80152B-200C-98F9-2E0A-C6D1F61ABA09}"/>
              </a:ext>
            </a:extLst>
          </p:cNvPr>
          <p:cNvSpPr txBox="1"/>
          <p:nvPr/>
        </p:nvSpPr>
        <p:spPr>
          <a:xfrm>
            <a:off x="355025" y="1152717"/>
            <a:ext cx="5879521" cy="438581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endParaRPr lang="en-US" sz="1650" i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165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New Countries</a:t>
            </a:r>
          </a:p>
          <a:p>
            <a:pPr marL="714375" lvl="1" indent="-257175">
              <a:buFont typeface="Wingdings" panose="05000000000000000000" pitchFamily="2" charset="2"/>
              <a:buChar char="Ø"/>
            </a:pPr>
            <a:r>
              <a:rPr lang="en-US" sz="165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Botswana</a:t>
            </a:r>
          </a:p>
          <a:p>
            <a:pPr marL="714375" lvl="1" indent="-257175">
              <a:buFont typeface="Wingdings" panose="05000000000000000000" pitchFamily="2" charset="2"/>
              <a:buChar char="Ø"/>
            </a:pPr>
            <a:r>
              <a:rPr lang="en-US" sz="165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Romania</a:t>
            </a:r>
          </a:p>
          <a:p>
            <a:pPr marL="714375" lvl="1" indent="-257175">
              <a:buFont typeface="Wingdings" panose="05000000000000000000" pitchFamily="2" charset="2"/>
              <a:buChar char="Ø"/>
            </a:pPr>
            <a:r>
              <a:rPr lang="en-US" sz="165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Zambia</a:t>
            </a:r>
          </a:p>
          <a:p>
            <a:pPr marL="714375" lvl="1" indent="-257175">
              <a:buFont typeface="Wingdings" panose="05000000000000000000" pitchFamily="2" charset="2"/>
              <a:buChar char="Ø"/>
            </a:pPr>
            <a:r>
              <a:rPr lang="en-US" sz="165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Poland</a:t>
            </a:r>
          </a:p>
          <a:p>
            <a:pPr marL="714375" lvl="1" indent="-257175">
              <a:buFont typeface="Wingdings" panose="05000000000000000000" pitchFamily="2" charset="2"/>
              <a:buChar char="Ø"/>
            </a:pPr>
            <a:r>
              <a:rPr lang="en-US" sz="165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Bahamas</a:t>
            </a:r>
          </a:p>
          <a:p>
            <a:pPr marL="714375" lvl="1" indent="-257175">
              <a:buFont typeface="Wingdings" panose="05000000000000000000" pitchFamily="2" charset="2"/>
              <a:buChar char="Ø"/>
            </a:pPr>
            <a:r>
              <a:rPr lang="en-US" sz="165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Ukraine</a:t>
            </a:r>
          </a:p>
          <a:p>
            <a:pPr marL="714375" lvl="1" indent="-257175">
              <a:buFont typeface="Wingdings" panose="05000000000000000000" pitchFamily="2" charset="2"/>
              <a:buChar char="Ø"/>
            </a:pPr>
            <a:r>
              <a:rPr lang="en-US" sz="165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Dominican Republic</a:t>
            </a:r>
          </a:p>
          <a:p>
            <a:pPr marL="714375" lvl="1" indent="-257175">
              <a:buFont typeface="Wingdings" panose="05000000000000000000" pitchFamily="2" charset="2"/>
              <a:buChar char="Ø"/>
            </a:pPr>
            <a:r>
              <a:rPr lang="en-US" sz="165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Algeria</a:t>
            </a:r>
          </a:p>
          <a:p>
            <a:pPr marL="714375" lvl="1" indent="-257175">
              <a:buFont typeface="Wingdings" panose="05000000000000000000" pitchFamily="2" charset="2"/>
              <a:buChar char="Ø"/>
            </a:pPr>
            <a:r>
              <a:rPr lang="en-US" sz="165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Suriname</a:t>
            </a:r>
          </a:p>
          <a:p>
            <a:pPr lvl="1"/>
            <a:endParaRPr lang="en-US" sz="165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165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Updated ACS ATLS Promulgation Application reviewed by Region Chiefs to be launched in coming months </a:t>
            </a:r>
            <a:endParaRPr lang="en-US" sz="1650" dirty="0">
              <a:solidFill>
                <a:srgbClr val="000000"/>
              </a:solidFill>
            </a:endParaRPr>
          </a:p>
          <a:p>
            <a:endParaRPr lang="en-US" sz="165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endParaRPr lang="en-US" sz="165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algn="ctr"/>
            <a:endParaRPr lang="en-US" sz="165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12063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CF34A-E644-40B1-0918-FE87BA148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BE87551-A5DC-D8F9-7DB7-A35CB71B4B35}"/>
              </a:ext>
            </a:extLst>
          </p:cNvPr>
          <p:cNvSpPr/>
          <p:nvPr/>
        </p:nvSpPr>
        <p:spPr>
          <a:xfrm>
            <a:off x="0" y="0"/>
            <a:ext cx="9144000" cy="865648"/>
          </a:xfrm>
          <a:prstGeom prst="rect">
            <a:avLst/>
          </a:prstGeom>
          <a:gradFill>
            <a:gsLst>
              <a:gs pos="24000">
                <a:srgbClr val="193775"/>
              </a:gs>
              <a:gs pos="86000">
                <a:srgbClr val="0F204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27285D-F7A8-F253-E156-08F1BE76B20D}"/>
              </a:ext>
            </a:extLst>
          </p:cNvPr>
          <p:cNvSpPr txBox="1"/>
          <p:nvPr/>
        </p:nvSpPr>
        <p:spPr>
          <a:xfrm>
            <a:off x="355024" y="323870"/>
            <a:ext cx="7531676" cy="346249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Launch of ATLS in Poland   </a:t>
            </a:r>
            <a:endParaRPr lang="en-US" b="1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7" name="Picture 16" descr="A red and black sign&#10;&#10;Description automatically generated">
            <a:extLst>
              <a:ext uri="{FF2B5EF4-FFF2-40B4-BE49-F238E27FC236}">
                <a16:creationId xmlns:a16="http://schemas.microsoft.com/office/drawing/2014/main" id="{7D6056C8-19F5-47BB-0D5B-377C1967D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004" y="123284"/>
            <a:ext cx="617754" cy="61775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2765FE6-FB1A-D1EA-73EB-CFCD217D32FE}"/>
              </a:ext>
            </a:extLst>
          </p:cNvPr>
          <p:cNvSpPr/>
          <p:nvPr/>
        </p:nvSpPr>
        <p:spPr>
          <a:xfrm>
            <a:off x="6788425" y="4856634"/>
            <a:ext cx="2355575" cy="286866"/>
          </a:xfrm>
          <a:prstGeom prst="rect">
            <a:avLst/>
          </a:prstGeom>
          <a:solidFill>
            <a:srgbClr val="E91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70539E-35BD-A67B-D52B-7F01104B778C}"/>
              </a:ext>
            </a:extLst>
          </p:cNvPr>
          <p:cNvSpPr txBox="1"/>
          <p:nvPr/>
        </p:nvSpPr>
        <p:spPr>
          <a:xfrm>
            <a:off x="6968977" y="4792319"/>
            <a:ext cx="199447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800">
              <a:defRPr/>
            </a:pPr>
            <a:r>
              <a:rPr lang="en-US" sz="1050" b="1" spc="75">
                <a:solidFill>
                  <a:srgbClr val="FFFFF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COMMITTEE ON TRAUMA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D8FB69-4F61-2785-8EA4-F83B81EF8E71}"/>
              </a:ext>
            </a:extLst>
          </p:cNvPr>
          <p:cNvSpPr/>
          <p:nvPr/>
        </p:nvSpPr>
        <p:spPr>
          <a:xfrm>
            <a:off x="0" y="4856634"/>
            <a:ext cx="6794500" cy="286866"/>
          </a:xfrm>
          <a:prstGeom prst="rect">
            <a:avLst/>
          </a:prstGeom>
          <a:solidFill>
            <a:srgbClr val="E9EC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43CF07-CFAA-8644-E232-18512F1FB6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2" t="22672" r="158" b="-203"/>
          <a:stretch>
            <a:fillRect/>
          </a:stretch>
        </p:blipFill>
        <p:spPr>
          <a:xfrm>
            <a:off x="1472046" y="857252"/>
            <a:ext cx="6494037" cy="399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48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EC965-0CA5-86ED-9886-7FCD13127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01AA02A-6A36-0C95-FAF3-5B11063D2527}"/>
              </a:ext>
            </a:extLst>
          </p:cNvPr>
          <p:cNvSpPr/>
          <p:nvPr/>
        </p:nvSpPr>
        <p:spPr>
          <a:xfrm>
            <a:off x="0" y="0"/>
            <a:ext cx="9144000" cy="865648"/>
          </a:xfrm>
          <a:prstGeom prst="rect">
            <a:avLst/>
          </a:prstGeom>
          <a:gradFill>
            <a:gsLst>
              <a:gs pos="24000">
                <a:srgbClr val="193775"/>
              </a:gs>
              <a:gs pos="86000">
                <a:srgbClr val="0F204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C92A22-3638-E904-3F4D-BEE394D355B2}"/>
              </a:ext>
            </a:extLst>
          </p:cNvPr>
          <p:cNvSpPr txBox="1"/>
          <p:nvPr/>
        </p:nvSpPr>
        <p:spPr>
          <a:xfrm>
            <a:off x="434537" y="2304625"/>
            <a:ext cx="292321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85800">
              <a:defRPr/>
            </a:pPr>
            <a:r>
              <a:rPr lang="en-US" b="1">
                <a:solidFill>
                  <a:srgbClr val="E91F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Join us at the 2027 ATLS Global Symposium!</a:t>
            </a:r>
          </a:p>
        </p:txBody>
      </p:sp>
      <p:pic>
        <p:nvPicPr>
          <p:cNvPr id="17" name="Picture 16" descr="A red and black sign&#10;&#10;Description automatically generated">
            <a:extLst>
              <a:ext uri="{FF2B5EF4-FFF2-40B4-BE49-F238E27FC236}">
                <a16:creationId xmlns:a16="http://schemas.microsoft.com/office/drawing/2014/main" id="{16EFA39D-26B8-5B56-FA50-9FC76AB0A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004" y="123284"/>
            <a:ext cx="617754" cy="61775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97ECC7B-063E-71E0-D94F-2A0FA0FF1ADF}"/>
              </a:ext>
            </a:extLst>
          </p:cNvPr>
          <p:cNvSpPr/>
          <p:nvPr/>
        </p:nvSpPr>
        <p:spPr>
          <a:xfrm>
            <a:off x="6788425" y="4856634"/>
            <a:ext cx="2355575" cy="286866"/>
          </a:xfrm>
          <a:prstGeom prst="rect">
            <a:avLst/>
          </a:prstGeom>
          <a:solidFill>
            <a:srgbClr val="E91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6F0319-0546-7918-CF06-A14D05B85883}"/>
              </a:ext>
            </a:extLst>
          </p:cNvPr>
          <p:cNvSpPr txBox="1"/>
          <p:nvPr/>
        </p:nvSpPr>
        <p:spPr>
          <a:xfrm>
            <a:off x="6968977" y="4792319"/>
            <a:ext cx="199447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800">
              <a:defRPr/>
            </a:pPr>
            <a:r>
              <a:rPr lang="en-US" sz="1050" b="1" spc="75">
                <a:solidFill>
                  <a:srgbClr val="FFFFF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COMMITTEE ON TRAUMA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ED8C0A-7B92-4D09-713B-FAFE34F87EEF}"/>
              </a:ext>
            </a:extLst>
          </p:cNvPr>
          <p:cNvSpPr/>
          <p:nvPr/>
        </p:nvSpPr>
        <p:spPr>
          <a:xfrm>
            <a:off x="0" y="4856634"/>
            <a:ext cx="6794500" cy="286866"/>
          </a:xfrm>
          <a:prstGeom prst="rect">
            <a:avLst/>
          </a:prstGeom>
          <a:solidFill>
            <a:srgbClr val="E9EC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pic>
        <p:nvPicPr>
          <p:cNvPr id="2" name="Picture 1" descr="2027 Committee on Trauma ATLS Global Symposium">
            <a:extLst>
              <a:ext uri="{FF2B5EF4-FFF2-40B4-BE49-F238E27FC236}">
                <a16:creationId xmlns:a16="http://schemas.microsoft.com/office/drawing/2014/main" id="{883BC93E-F505-1FCC-2378-0888EA53D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457" y="259037"/>
            <a:ext cx="4376896" cy="44127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400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9944D-4EE8-93E1-6558-2A91BB6C6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32B0006-2607-76DD-4BD6-7E515D0A1A2A}"/>
              </a:ext>
            </a:extLst>
          </p:cNvPr>
          <p:cNvSpPr/>
          <p:nvPr/>
        </p:nvSpPr>
        <p:spPr>
          <a:xfrm>
            <a:off x="0" y="0"/>
            <a:ext cx="9144000" cy="865648"/>
          </a:xfrm>
          <a:prstGeom prst="rect">
            <a:avLst/>
          </a:prstGeom>
          <a:gradFill>
            <a:gsLst>
              <a:gs pos="24000">
                <a:srgbClr val="193775"/>
              </a:gs>
              <a:gs pos="86000">
                <a:srgbClr val="0F204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F4F2B-DF0E-CE63-E6DD-85D7F660A248}"/>
              </a:ext>
            </a:extLst>
          </p:cNvPr>
          <p:cNvSpPr txBox="1"/>
          <p:nvPr/>
        </p:nvSpPr>
        <p:spPr>
          <a:xfrm>
            <a:off x="391119" y="270855"/>
            <a:ext cx="760386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685800">
              <a:defRPr/>
            </a:pPr>
            <a:r>
              <a:rPr lang="en-US" b="1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Call for Posters </a:t>
            </a:r>
          </a:p>
        </p:txBody>
      </p:sp>
      <p:pic>
        <p:nvPicPr>
          <p:cNvPr id="17" name="Picture 16" descr="A red and black sign&#10;&#10;Description automatically generated">
            <a:extLst>
              <a:ext uri="{FF2B5EF4-FFF2-40B4-BE49-F238E27FC236}">
                <a16:creationId xmlns:a16="http://schemas.microsoft.com/office/drawing/2014/main" id="{8ABF1B4B-F93F-92D9-6068-8D9E160F5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004" y="123284"/>
            <a:ext cx="617754" cy="6177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94CB21-3B81-A2F5-EE5D-B39611D1B2BD}"/>
              </a:ext>
            </a:extLst>
          </p:cNvPr>
          <p:cNvSpPr/>
          <p:nvPr/>
        </p:nvSpPr>
        <p:spPr>
          <a:xfrm>
            <a:off x="2758611" y="5380884"/>
            <a:ext cx="3311912" cy="543434"/>
          </a:xfrm>
          <a:prstGeom prst="rect">
            <a:avLst/>
          </a:prstGeom>
          <a:solidFill>
            <a:srgbClr val="E9EC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CF428-72F0-4E59-920D-9BBA861361C6}"/>
              </a:ext>
            </a:extLst>
          </p:cNvPr>
          <p:cNvSpPr/>
          <p:nvPr/>
        </p:nvSpPr>
        <p:spPr>
          <a:xfrm>
            <a:off x="0" y="4856634"/>
            <a:ext cx="6794500" cy="286866"/>
          </a:xfrm>
          <a:prstGeom prst="rect">
            <a:avLst/>
          </a:prstGeom>
          <a:solidFill>
            <a:srgbClr val="E9EC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55CF8D-0991-A6DA-D687-99A52D404B58}"/>
              </a:ext>
            </a:extLst>
          </p:cNvPr>
          <p:cNvSpPr/>
          <p:nvPr/>
        </p:nvSpPr>
        <p:spPr>
          <a:xfrm>
            <a:off x="6804638" y="4856634"/>
            <a:ext cx="2355575" cy="286866"/>
          </a:xfrm>
          <a:prstGeom prst="rect">
            <a:avLst/>
          </a:prstGeom>
          <a:solidFill>
            <a:srgbClr val="E91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D30D3-9143-156C-BA95-7F794E0CE90D}"/>
              </a:ext>
            </a:extLst>
          </p:cNvPr>
          <p:cNvSpPr txBox="1"/>
          <p:nvPr/>
        </p:nvSpPr>
        <p:spPr>
          <a:xfrm>
            <a:off x="7002139" y="4792318"/>
            <a:ext cx="199447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800">
              <a:defRPr/>
            </a:pPr>
            <a:r>
              <a:rPr lang="en-US" sz="1050" b="1" spc="75">
                <a:solidFill>
                  <a:srgbClr val="FFFFF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COMMITTEE ON TRAUMA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6DBCB0-8BEF-BD1B-F98E-C007A8E77C68}"/>
              </a:ext>
            </a:extLst>
          </p:cNvPr>
          <p:cNvSpPr txBox="1"/>
          <p:nvPr/>
        </p:nvSpPr>
        <p:spPr>
          <a:xfrm>
            <a:off x="391119" y="1643895"/>
            <a:ext cx="5679404" cy="2431435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 defTabSz="685800">
              <a:spcAft>
                <a:spcPts val="450"/>
              </a:spcAft>
              <a:defRPr/>
            </a:pPr>
            <a:r>
              <a:rPr lang="en-US" b="1">
                <a:solidFill>
                  <a:srgbClr val="18346E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Poster Session Submissions:</a:t>
            </a: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lang="en-US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Two tracks for </a:t>
            </a:r>
            <a:r>
              <a:rPr lang="en-US" b="1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Scientific Research </a:t>
            </a:r>
            <a:r>
              <a:rPr lang="en-US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and </a:t>
            </a:r>
            <a:br>
              <a:rPr lang="en-US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en-US" b="1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Best Practices</a:t>
            </a: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§"/>
              <a:defRPr/>
            </a:pPr>
            <a:r>
              <a:rPr lang="en-US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Winners in each track will be invited to present their posters during the opening session of the ATLS Global Symposium</a:t>
            </a:r>
          </a:p>
          <a:p>
            <a:pPr marL="600075" lvl="1" indent="-257175">
              <a:buFont typeface="Wingdings" panose="05000000000000000000" pitchFamily="2" charset="2"/>
              <a:buChar char="§"/>
              <a:defRPr/>
            </a:pPr>
            <a:r>
              <a:rPr lang="en-US" b="1">
                <a:solidFill>
                  <a:srgbClr val="E91F00"/>
                </a:solidFill>
                <a:latin typeface="Open Sans"/>
                <a:ea typeface="Open Sans"/>
                <a:cs typeface="Open Sans"/>
              </a:rPr>
              <a:t>Deadline: December 1, 2026</a:t>
            </a:r>
          </a:p>
          <a:p>
            <a:pPr lvl="1">
              <a:defRPr/>
            </a:pPr>
            <a:endParaRPr lang="en-US" sz="1500" b="1">
              <a:solidFill>
                <a:srgbClr val="E91F00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563458-ED33-0735-3BD1-61394CA70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523" y="1666189"/>
            <a:ext cx="2097361" cy="20973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1493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d confetti falling on a black background&#10;&#10;Description automatically generated">
            <a:extLst>
              <a:ext uri="{FF2B5EF4-FFF2-40B4-BE49-F238E27FC236}">
                <a16:creationId xmlns:a16="http://schemas.microsoft.com/office/drawing/2014/main" id="{B993B0C2-6B32-74D8-99BB-FEF221B0DC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66"/>
          <a:stretch/>
        </p:blipFill>
        <p:spPr>
          <a:xfrm>
            <a:off x="-645206" y="-738035"/>
            <a:ext cx="4697817" cy="336529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A4E88BF-B405-6224-5EF6-7EFD2573ABAA}"/>
              </a:ext>
            </a:extLst>
          </p:cNvPr>
          <p:cNvSpPr/>
          <p:nvPr/>
        </p:nvSpPr>
        <p:spPr>
          <a:xfrm>
            <a:off x="461865" y="596422"/>
            <a:ext cx="3163078" cy="1125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E31416-694D-371D-C201-21CEDDAB5697}"/>
              </a:ext>
            </a:extLst>
          </p:cNvPr>
          <p:cNvSpPr>
            <a:spLocks noChangeAspect="1"/>
          </p:cNvSpPr>
          <p:nvPr/>
        </p:nvSpPr>
        <p:spPr>
          <a:xfrm>
            <a:off x="3" y="4171981"/>
            <a:ext cx="9143997" cy="1067255"/>
          </a:xfrm>
          <a:prstGeom prst="rect">
            <a:avLst/>
          </a:prstGeom>
          <a:solidFill>
            <a:srgbClr val="F3F6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DC0B58-DAF8-3A88-8916-35745CEF8204}"/>
              </a:ext>
            </a:extLst>
          </p:cNvPr>
          <p:cNvSpPr/>
          <p:nvPr/>
        </p:nvSpPr>
        <p:spPr>
          <a:xfrm>
            <a:off x="0" y="4166290"/>
            <a:ext cx="4062047" cy="1067255"/>
          </a:xfrm>
          <a:prstGeom prst="rect">
            <a:avLst/>
          </a:prstGeom>
          <a:solidFill>
            <a:srgbClr val="E91E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BE2426-BA06-3EFF-8F49-E53F72DD5B41}"/>
              </a:ext>
            </a:extLst>
          </p:cNvPr>
          <p:cNvSpPr txBox="1"/>
          <p:nvPr/>
        </p:nvSpPr>
        <p:spPr>
          <a:xfrm>
            <a:off x="619653" y="700090"/>
            <a:ext cx="119071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75" b="1">
                <a:solidFill>
                  <a:srgbClr val="E91E0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6B5084-3797-7122-F3E7-3798CF701EAD}"/>
              </a:ext>
            </a:extLst>
          </p:cNvPr>
          <p:cNvSpPr txBox="1"/>
          <p:nvPr/>
        </p:nvSpPr>
        <p:spPr>
          <a:xfrm>
            <a:off x="591077" y="1218716"/>
            <a:ext cx="4446113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25" b="1">
                <a:latin typeface="Open Sans" pitchFamily="2" charset="0"/>
                <a:ea typeface="Open Sans" pitchFamily="2" charset="0"/>
                <a:cs typeface="Open Sans" pitchFamily="2" charset="0"/>
              </a:rPr>
              <a:t>Advanced Trauma Life Support</a:t>
            </a:r>
          </a:p>
        </p:txBody>
      </p:sp>
      <p:pic>
        <p:nvPicPr>
          <p:cNvPr id="11" name="Picture 10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733F2AE-BD64-3839-0CF6-C2AB113B54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4" t="28673" r="59688" b="16852"/>
          <a:stretch/>
        </p:blipFill>
        <p:spPr>
          <a:xfrm>
            <a:off x="1045444" y="1668205"/>
            <a:ext cx="1907239" cy="19181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57C67FE-A09A-8A1E-54ED-E592DEB3A2E5}"/>
              </a:ext>
            </a:extLst>
          </p:cNvPr>
          <p:cNvSpPr txBox="1"/>
          <p:nvPr/>
        </p:nvSpPr>
        <p:spPr>
          <a:xfrm>
            <a:off x="4185657" y="751585"/>
            <a:ext cx="4862874" cy="450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25" b="1">
                <a:solidFill>
                  <a:srgbClr val="E91E0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50 Years, Countless Moments</a:t>
            </a:r>
          </a:p>
        </p:txBody>
      </p:sp>
      <p:pic>
        <p:nvPicPr>
          <p:cNvPr id="13" name="Picture 12" descr="A logo with a red stripe&#10;&#10;Description automatically generated">
            <a:extLst>
              <a:ext uri="{FF2B5EF4-FFF2-40B4-BE49-F238E27FC236}">
                <a16:creationId xmlns:a16="http://schemas.microsoft.com/office/drawing/2014/main" id="{0472F4A1-C3BD-F707-6C3E-0116E8D57C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288" y="4443700"/>
            <a:ext cx="1914525" cy="5681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B95593A-86E3-0538-E9C0-F1D0C8976A43}"/>
              </a:ext>
            </a:extLst>
          </p:cNvPr>
          <p:cNvSpPr txBox="1"/>
          <p:nvPr/>
        </p:nvSpPr>
        <p:spPr>
          <a:xfrm>
            <a:off x="4164495" y="1234516"/>
            <a:ext cx="4223366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E91E0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ATLS turns 50 in 2028!</a:t>
            </a:r>
          </a:p>
          <a:p>
            <a:pPr marL="171450" indent="-1714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6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Help us celebrate a half-century of saving lives around the world.</a:t>
            </a:r>
          </a:p>
          <a:p>
            <a:pPr marL="171450" indent="-1714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6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Share your stories, reflections, and memories with us.</a:t>
            </a:r>
          </a:p>
          <a:p>
            <a:pPr marL="171450" indent="-1714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6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Let’s shine a brighter light on the extraordinary achievements of surgeons, the surgical team, and transformative trauma education.</a:t>
            </a:r>
          </a:p>
        </p:txBody>
      </p:sp>
      <p:pic>
        <p:nvPicPr>
          <p:cNvPr id="15" name="Graphic 14" descr="Arrow: Counter-clockwise curve with solid fill">
            <a:extLst>
              <a:ext uri="{FF2B5EF4-FFF2-40B4-BE49-F238E27FC236}">
                <a16:creationId xmlns:a16="http://schemas.microsoft.com/office/drawing/2014/main" id="{A077F341-2F4A-51FC-A470-662BBFEFFC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788597">
            <a:off x="3392449" y="3500203"/>
            <a:ext cx="678696" cy="67869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20394E1-DECF-0EE3-3153-393C0DC382E9}"/>
              </a:ext>
            </a:extLst>
          </p:cNvPr>
          <p:cNvSpPr txBox="1"/>
          <p:nvPr/>
        </p:nvSpPr>
        <p:spPr>
          <a:xfrm>
            <a:off x="591077" y="4452654"/>
            <a:ext cx="32507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the QR code to submit your ideas!</a:t>
            </a:r>
          </a:p>
        </p:txBody>
      </p:sp>
      <p:pic>
        <p:nvPicPr>
          <p:cNvPr id="17" name="Picture 16" descr="A red and black sign&#10;&#10;Description automatically generated">
            <a:extLst>
              <a:ext uri="{FF2B5EF4-FFF2-40B4-BE49-F238E27FC236}">
                <a16:creationId xmlns:a16="http://schemas.microsoft.com/office/drawing/2014/main" id="{08887070-D49E-9FF9-7148-B3E0361C42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8439" y="2675676"/>
            <a:ext cx="1177625" cy="1177625"/>
          </a:xfrm>
          <a:prstGeom prst="rect">
            <a:avLst/>
          </a:prstGeom>
        </p:spPr>
      </p:pic>
      <p:pic>
        <p:nvPicPr>
          <p:cNvPr id="18" name="Picture 17" descr="Red confetti falling on a black background&#10;&#10;Description automatically generated">
            <a:extLst>
              <a:ext uri="{FF2B5EF4-FFF2-40B4-BE49-F238E27FC236}">
                <a16:creationId xmlns:a16="http://schemas.microsoft.com/office/drawing/2014/main" id="{195796BD-41B0-1A2A-2E6F-41801DC8C5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1"/>
          <a:stretch/>
        </p:blipFill>
        <p:spPr>
          <a:xfrm flipH="1">
            <a:off x="8757681" y="-809265"/>
            <a:ext cx="4749709" cy="3522884"/>
          </a:xfrm>
          <a:prstGeom prst="rect">
            <a:avLst/>
          </a:prstGeom>
        </p:spPr>
      </p:pic>
      <p:pic>
        <p:nvPicPr>
          <p:cNvPr id="19" name="Picture 18" descr="Red confetti falling on a black background&#10;&#10;Description automatically generated">
            <a:extLst>
              <a:ext uri="{FF2B5EF4-FFF2-40B4-BE49-F238E27FC236}">
                <a16:creationId xmlns:a16="http://schemas.microsoft.com/office/drawing/2014/main" id="{ADF9DFAB-AF89-A7F0-8247-1FBD7454DB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1" b="63024"/>
          <a:stretch/>
        </p:blipFill>
        <p:spPr>
          <a:xfrm rot="21280999" flipH="1">
            <a:off x="3774639" y="-641853"/>
            <a:ext cx="4749709" cy="13026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43FB070-F214-DFC6-1995-A60C2BD1DB56}"/>
              </a:ext>
            </a:extLst>
          </p:cNvPr>
          <p:cNvSpPr txBox="1"/>
          <p:nvPr/>
        </p:nvSpPr>
        <p:spPr>
          <a:xfrm>
            <a:off x="1" y="-88174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505629-D744-1AF4-B8FF-9AED342DF580}"/>
              </a:ext>
            </a:extLst>
          </p:cNvPr>
          <p:cNvSpPr txBox="1"/>
          <p:nvPr/>
        </p:nvSpPr>
        <p:spPr>
          <a:xfrm>
            <a:off x="1371601" y="-1245637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6018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C3BB8-EDEA-4F47-7B37-668409437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7A66E26-23A3-1ED6-5AEE-53412065F9D1}"/>
              </a:ext>
            </a:extLst>
          </p:cNvPr>
          <p:cNvSpPr/>
          <p:nvPr/>
        </p:nvSpPr>
        <p:spPr>
          <a:xfrm rot="10800000">
            <a:off x="16213" y="864324"/>
            <a:ext cx="9144000" cy="4279177"/>
          </a:xfrm>
          <a:prstGeom prst="rect">
            <a:avLst/>
          </a:prstGeom>
          <a:gradFill>
            <a:gsLst>
              <a:gs pos="0">
                <a:srgbClr val="E9ECEB"/>
              </a:gs>
              <a:gs pos="55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50B9FE-E34E-D680-A627-05E151A9E351}"/>
              </a:ext>
            </a:extLst>
          </p:cNvPr>
          <p:cNvSpPr/>
          <p:nvPr/>
        </p:nvSpPr>
        <p:spPr>
          <a:xfrm>
            <a:off x="0" y="0"/>
            <a:ext cx="9144000" cy="865648"/>
          </a:xfrm>
          <a:prstGeom prst="rect">
            <a:avLst/>
          </a:prstGeom>
          <a:gradFill>
            <a:gsLst>
              <a:gs pos="24000">
                <a:srgbClr val="193775"/>
              </a:gs>
              <a:gs pos="86000">
                <a:srgbClr val="0F204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167F71-F96E-F4CF-9FB9-D15B5553661F}"/>
              </a:ext>
            </a:extLst>
          </p:cNvPr>
          <p:cNvSpPr txBox="1"/>
          <p:nvPr/>
        </p:nvSpPr>
        <p:spPr>
          <a:xfrm>
            <a:off x="391119" y="282396"/>
            <a:ext cx="7603865" cy="346249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ACS Workgroup Opportunities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17" name="Picture 16" descr="A red and black sign&#10;&#10;Description automatically generated">
            <a:extLst>
              <a:ext uri="{FF2B5EF4-FFF2-40B4-BE49-F238E27FC236}">
                <a16:creationId xmlns:a16="http://schemas.microsoft.com/office/drawing/2014/main" id="{75A6C1F1-5EE4-2EEC-3125-B707F10CA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004" y="123284"/>
            <a:ext cx="617754" cy="6177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087896-E1CC-F616-C834-88BDE236C5FB}"/>
              </a:ext>
            </a:extLst>
          </p:cNvPr>
          <p:cNvSpPr/>
          <p:nvPr/>
        </p:nvSpPr>
        <p:spPr>
          <a:xfrm>
            <a:off x="2758611" y="5380884"/>
            <a:ext cx="3311912" cy="543434"/>
          </a:xfrm>
          <a:prstGeom prst="rect">
            <a:avLst/>
          </a:prstGeom>
          <a:solidFill>
            <a:srgbClr val="E9EC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0A1BD4-4207-CFCB-94F4-33A7CF7466D1}"/>
              </a:ext>
            </a:extLst>
          </p:cNvPr>
          <p:cNvSpPr/>
          <p:nvPr/>
        </p:nvSpPr>
        <p:spPr>
          <a:xfrm>
            <a:off x="0" y="4856634"/>
            <a:ext cx="6794500" cy="286866"/>
          </a:xfrm>
          <a:prstGeom prst="rect">
            <a:avLst/>
          </a:prstGeom>
          <a:solidFill>
            <a:srgbClr val="E9EC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9AF1AE-2693-2B00-404C-B2EDC9740CBB}"/>
              </a:ext>
            </a:extLst>
          </p:cNvPr>
          <p:cNvSpPr/>
          <p:nvPr/>
        </p:nvSpPr>
        <p:spPr>
          <a:xfrm>
            <a:off x="6804638" y="4856634"/>
            <a:ext cx="2355575" cy="286866"/>
          </a:xfrm>
          <a:prstGeom prst="rect">
            <a:avLst/>
          </a:prstGeom>
          <a:solidFill>
            <a:srgbClr val="E91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A34A23-4A90-4502-0612-C19DC9A20F82}"/>
              </a:ext>
            </a:extLst>
          </p:cNvPr>
          <p:cNvSpPr txBox="1"/>
          <p:nvPr/>
        </p:nvSpPr>
        <p:spPr>
          <a:xfrm>
            <a:off x="7002139" y="4792318"/>
            <a:ext cx="199447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800">
              <a:defRPr/>
            </a:pPr>
            <a:r>
              <a:rPr lang="en-US" sz="1050" b="1" spc="75">
                <a:solidFill>
                  <a:srgbClr val="FFFFF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COMMITTEE ON TRAUMA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DB12AB-6CE6-EEA0-6CD4-E195B4EC9542}"/>
              </a:ext>
            </a:extLst>
          </p:cNvPr>
          <p:cNvSpPr txBox="1"/>
          <p:nvPr/>
        </p:nvSpPr>
        <p:spPr>
          <a:xfrm>
            <a:off x="589288" y="1341430"/>
            <a:ext cx="8163593" cy="3277820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 marL="342900" indent="-342900">
              <a:spcAft>
                <a:spcPts val="900"/>
              </a:spcAft>
              <a:buAutoNum type="arabicPeriod"/>
            </a:pPr>
            <a:r>
              <a:rPr lang="en-US" sz="1650" err="1">
                <a:solidFill>
                  <a:srgbClr val="0F2044"/>
                </a:solidFill>
                <a:latin typeface="Open Sans"/>
                <a:ea typeface="Open Sans"/>
                <a:cs typeface="Open Sans"/>
              </a:rPr>
              <a:t>MyATLS</a:t>
            </a:r>
            <a:r>
              <a:rPr lang="en-US" sz="1650">
                <a:solidFill>
                  <a:srgbClr val="0F2044"/>
                </a:solidFill>
                <a:latin typeface="Open Sans"/>
                <a:ea typeface="Open Sans"/>
                <a:cs typeface="Open Sans"/>
              </a:rPr>
              <a:t> Mobile App (Julie Valenzuela &amp; Brian Beldowicz)</a:t>
            </a:r>
          </a:p>
          <a:p>
            <a:pPr marL="342900" indent="-342900">
              <a:spcAft>
                <a:spcPts val="900"/>
              </a:spcAft>
              <a:buAutoNum type="arabicPeriod"/>
            </a:pPr>
            <a:r>
              <a:rPr lang="en-US" sz="1650">
                <a:solidFill>
                  <a:srgbClr val="0F2044"/>
                </a:solidFill>
                <a:latin typeface="Open Sans"/>
                <a:ea typeface="Open Sans"/>
                <a:cs typeface="Open Sans"/>
              </a:rPr>
              <a:t>Trauma Education Research (Tim Plackett)</a:t>
            </a:r>
          </a:p>
          <a:p>
            <a:pPr marL="342900" indent="-342900">
              <a:spcAft>
                <a:spcPts val="900"/>
              </a:spcAft>
              <a:buAutoNum type="arabicPeriod"/>
            </a:pPr>
            <a:r>
              <a:rPr lang="en-US" sz="1650">
                <a:solidFill>
                  <a:srgbClr val="0F2044"/>
                </a:solidFill>
                <a:latin typeface="Open Sans"/>
                <a:ea typeface="Open Sans"/>
                <a:cs typeface="Open Sans"/>
              </a:rPr>
              <a:t>ATLS Global Symposium (Jeff Kerby)</a:t>
            </a:r>
          </a:p>
          <a:p>
            <a:pPr marL="342900" indent="-342900">
              <a:spcAft>
                <a:spcPts val="900"/>
              </a:spcAft>
              <a:buAutoNum type="arabicPeriod"/>
            </a:pPr>
            <a:r>
              <a:rPr lang="en-US" sz="1650">
                <a:solidFill>
                  <a:srgbClr val="0F2044"/>
                </a:solidFill>
                <a:latin typeface="Open Sans"/>
                <a:ea typeface="Open Sans"/>
                <a:cs typeface="Open Sans"/>
              </a:rPr>
              <a:t>Rural Program (Alexandra Briggs)</a:t>
            </a:r>
          </a:p>
          <a:p>
            <a:pPr marL="342900" indent="-342900">
              <a:spcAft>
                <a:spcPts val="900"/>
              </a:spcAft>
              <a:buAutoNum type="arabicPeriod"/>
            </a:pPr>
            <a:r>
              <a:rPr lang="en-US" sz="1650">
                <a:solidFill>
                  <a:srgbClr val="0F2044"/>
                </a:solidFill>
                <a:latin typeface="Open Sans"/>
                <a:ea typeface="Open Sans"/>
                <a:cs typeface="Open Sans"/>
              </a:rPr>
              <a:t>Clinical Congress (Mayur Patel) </a:t>
            </a:r>
          </a:p>
          <a:p>
            <a:pPr marL="342900" indent="-342900">
              <a:spcAft>
                <a:spcPts val="900"/>
              </a:spcAft>
              <a:buAutoNum type="arabicPeriod"/>
            </a:pPr>
            <a:r>
              <a:rPr lang="en-US" sz="1650">
                <a:solidFill>
                  <a:srgbClr val="0F2044"/>
                </a:solidFill>
                <a:latin typeface="Open Sans"/>
                <a:ea typeface="Open Sans"/>
                <a:cs typeface="Open Sans"/>
              </a:rPr>
              <a:t>DMEP (Charity Evans)</a:t>
            </a:r>
          </a:p>
          <a:p>
            <a:pPr marL="342900" indent="-342900">
              <a:spcAft>
                <a:spcPts val="900"/>
              </a:spcAft>
              <a:buAutoNum type="arabicPeriod"/>
            </a:pPr>
            <a:endParaRPr lang="en-US" sz="1650">
              <a:solidFill>
                <a:srgbClr val="0F2044"/>
              </a:solidFill>
              <a:latin typeface="Open Sans"/>
              <a:ea typeface="Open Sans"/>
              <a:cs typeface="Open Sans"/>
            </a:endParaRPr>
          </a:p>
          <a:p>
            <a:pPr>
              <a:spcAft>
                <a:spcPts val="900"/>
              </a:spcAft>
            </a:pPr>
            <a:r>
              <a:rPr lang="en-US" sz="1650">
                <a:solidFill>
                  <a:srgbClr val="0F2044"/>
                </a:solidFill>
                <a:latin typeface="Open Sans"/>
                <a:ea typeface="Open Sans"/>
                <a:cs typeface="Open Sans"/>
              </a:rPr>
              <a:t>Contact </a:t>
            </a:r>
            <a:r>
              <a:rPr lang="en-US" sz="1650" b="1">
                <a:solidFill>
                  <a:srgbClr val="0F2044"/>
                </a:solidFill>
                <a:latin typeface="Open Sans" pitchFamily="2" charset="0"/>
                <a:ea typeface="Open Sans" pitchFamily="2" charset="0"/>
                <a:cs typeface="Open Sans" pitchFamily="2" charset="0"/>
                <a:hlinkClick r:id="rId4"/>
              </a:rPr>
              <a:t>traumaeducation@facs.org</a:t>
            </a:r>
            <a:r>
              <a:rPr lang="en-US" sz="1650">
                <a:solidFill>
                  <a:srgbClr val="0F2044"/>
                </a:solidFill>
                <a:latin typeface="Open Sans"/>
                <a:ea typeface="Open Sans"/>
                <a:cs typeface="Open Sans"/>
              </a:rPr>
              <a:t> for more information</a:t>
            </a:r>
          </a:p>
          <a:p>
            <a:pPr>
              <a:spcAft>
                <a:spcPts val="900"/>
              </a:spcAft>
            </a:pPr>
            <a:endParaRPr lang="en-US" sz="1650">
              <a:solidFill>
                <a:srgbClr val="0F204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057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Left Bracket 102">
            <a:extLst>
              <a:ext uri="{FF2B5EF4-FFF2-40B4-BE49-F238E27FC236}">
                <a16:creationId xmlns:a16="http://schemas.microsoft.com/office/drawing/2014/main" id="{7F8220CC-5666-99A5-80C2-50B185A6CC60}"/>
              </a:ext>
            </a:extLst>
          </p:cNvPr>
          <p:cNvSpPr/>
          <p:nvPr/>
        </p:nvSpPr>
        <p:spPr>
          <a:xfrm>
            <a:off x="222239" y="1448741"/>
            <a:ext cx="277457" cy="1581912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2B8BE4B2-5C61-C45D-B8EF-7A597465AB59}"/>
              </a:ext>
            </a:extLst>
          </p:cNvPr>
          <p:cNvSpPr/>
          <p:nvPr/>
        </p:nvSpPr>
        <p:spPr>
          <a:xfrm>
            <a:off x="433301" y="2692175"/>
            <a:ext cx="1981962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1DD57B1-F7AF-4A22-9130-B40B2AF3AF0A}"/>
              </a:ext>
            </a:extLst>
          </p:cNvPr>
          <p:cNvSpPr txBox="1"/>
          <p:nvPr/>
        </p:nvSpPr>
        <p:spPr>
          <a:xfrm>
            <a:off x="1147322" y="2757022"/>
            <a:ext cx="1127481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David Wakaba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Instructional Designer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53B6D39A-10F5-D486-C963-AEB0474B1609}"/>
              </a:ext>
            </a:extLst>
          </p:cNvPr>
          <p:cNvSpPr/>
          <p:nvPr/>
        </p:nvSpPr>
        <p:spPr>
          <a:xfrm>
            <a:off x="470642" y="2664202"/>
            <a:ext cx="654269" cy="654269"/>
          </a:xfrm>
          <a:prstGeom prst="ellipse">
            <a:avLst/>
          </a:prstGeom>
          <a:blipFill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>
              <a:solidFill>
                <a:schemeClr val="tx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1D28DAB-276A-EA57-1D08-0C4FF6B939CC}"/>
              </a:ext>
            </a:extLst>
          </p:cNvPr>
          <p:cNvSpPr/>
          <p:nvPr/>
        </p:nvSpPr>
        <p:spPr>
          <a:xfrm>
            <a:off x="6298" y="3490"/>
            <a:ext cx="3892154" cy="667204"/>
          </a:xfrm>
          <a:prstGeom prst="rect">
            <a:avLst/>
          </a:prstGeom>
          <a:solidFill>
            <a:srgbClr val="F2F3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pic>
        <p:nvPicPr>
          <p:cNvPr id="108" name="Picture 107" descr="A screenshot of a program offering&#10;&#10;AI-generated content may be incorrect.">
            <a:extLst>
              <a:ext uri="{FF2B5EF4-FFF2-40B4-BE49-F238E27FC236}">
                <a16:creationId xmlns:a16="http://schemas.microsoft.com/office/drawing/2014/main" id="{7B4856BE-70A4-389D-6036-E6E9498C5C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633" b="84936"/>
          <a:stretch/>
        </p:blipFill>
        <p:spPr>
          <a:xfrm>
            <a:off x="3898451" y="3594"/>
            <a:ext cx="5245548" cy="786059"/>
          </a:xfrm>
          <a:prstGeom prst="rect">
            <a:avLst/>
          </a:prstGeom>
        </p:spPr>
      </p:pic>
      <p:pic>
        <p:nvPicPr>
          <p:cNvPr id="109" name="Picture 108" descr="A red and black sign&#10;&#10;Description automatically generated">
            <a:extLst>
              <a:ext uri="{FF2B5EF4-FFF2-40B4-BE49-F238E27FC236}">
                <a16:creationId xmlns:a16="http://schemas.microsoft.com/office/drawing/2014/main" id="{C7767AAC-3F0B-1A90-2493-E2F188E494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80" y="4123626"/>
            <a:ext cx="783506" cy="783506"/>
          </a:xfrm>
          <a:prstGeom prst="rect">
            <a:avLst/>
          </a:prstGeom>
        </p:spPr>
      </p:pic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11D56E33-B0D4-FC21-DC20-993F1C32C901}"/>
              </a:ext>
            </a:extLst>
          </p:cNvPr>
          <p:cNvCxnSpPr>
            <a:cxnSpLocks/>
          </p:cNvCxnSpPr>
          <p:nvPr/>
        </p:nvCxnSpPr>
        <p:spPr>
          <a:xfrm flipV="1">
            <a:off x="7262468" y="977462"/>
            <a:ext cx="0" cy="3831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CF5E6C28-C6BF-DD55-81E0-E92582575EB6}"/>
              </a:ext>
            </a:extLst>
          </p:cNvPr>
          <p:cNvCxnSpPr>
            <a:cxnSpLocks/>
          </p:cNvCxnSpPr>
          <p:nvPr/>
        </p:nvCxnSpPr>
        <p:spPr>
          <a:xfrm flipV="1">
            <a:off x="5014209" y="977462"/>
            <a:ext cx="0" cy="3831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5DC2C6DE-DF65-8821-6C39-5EDF10D4574F}"/>
              </a:ext>
            </a:extLst>
          </p:cNvPr>
          <p:cNvCxnSpPr>
            <a:cxnSpLocks/>
          </p:cNvCxnSpPr>
          <p:nvPr/>
        </p:nvCxnSpPr>
        <p:spPr>
          <a:xfrm flipV="1">
            <a:off x="2909416" y="977462"/>
            <a:ext cx="0" cy="3831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16C268D5-A055-6390-5704-3ABBF68926D0}"/>
              </a:ext>
            </a:extLst>
          </p:cNvPr>
          <p:cNvCxnSpPr>
            <a:cxnSpLocks/>
          </p:cNvCxnSpPr>
          <p:nvPr/>
        </p:nvCxnSpPr>
        <p:spPr>
          <a:xfrm flipV="1">
            <a:off x="632961" y="977462"/>
            <a:ext cx="0" cy="3831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49A5B839-9379-F18E-E6D3-4EEE1B05D387}"/>
              </a:ext>
            </a:extLst>
          </p:cNvPr>
          <p:cNvCxnSpPr>
            <a:cxnSpLocks/>
          </p:cNvCxnSpPr>
          <p:nvPr/>
        </p:nvCxnSpPr>
        <p:spPr>
          <a:xfrm flipV="1">
            <a:off x="3619500" y="765938"/>
            <a:ext cx="0" cy="211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5" name="Left Bracket 114">
            <a:extLst>
              <a:ext uri="{FF2B5EF4-FFF2-40B4-BE49-F238E27FC236}">
                <a16:creationId xmlns:a16="http://schemas.microsoft.com/office/drawing/2014/main" id="{3D18454A-3A82-C986-CF90-ACC0361AB3E0}"/>
              </a:ext>
            </a:extLst>
          </p:cNvPr>
          <p:cNvSpPr/>
          <p:nvPr/>
        </p:nvSpPr>
        <p:spPr>
          <a:xfrm>
            <a:off x="6864283" y="1465479"/>
            <a:ext cx="277457" cy="3118104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6" name="Left Bracket 115">
            <a:extLst>
              <a:ext uri="{FF2B5EF4-FFF2-40B4-BE49-F238E27FC236}">
                <a16:creationId xmlns:a16="http://schemas.microsoft.com/office/drawing/2014/main" id="{BA4C5B99-55FA-E786-A519-3E9E4654F62B}"/>
              </a:ext>
            </a:extLst>
          </p:cNvPr>
          <p:cNvSpPr/>
          <p:nvPr/>
        </p:nvSpPr>
        <p:spPr>
          <a:xfrm>
            <a:off x="6864283" y="1465479"/>
            <a:ext cx="277457" cy="76809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7" name="Left Bracket 116">
            <a:extLst>
              <a:ext uri="{FF2B5EF4-FFF2-40B4-BE49-F238E27FC236}">
                <a16:creationId xmlns:a16="http://schemas.microsoft.com/office/drawing/2014/main" id="{79726912-26BD-149C-6F1A-BB4D4B4EFDB1}"/>
              </a:ext>
            </a:extLst>
          </p:cNvPr>
          <p:cNvSpPr/>
          <p:nvPr/>
        </p:nvSpPr>
        <p:spPr>
          <a:xfrm>
            <a:off x="6864283" y="1465479"/>
            <a:ext cx="277457" cy="1591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8" name="Left Bracket 117">
            <a:extLst>
              <a:ext uri="{FF2B5EF4-FFF2-40B4-BE49-F238E27FC236}">
                <a16:creationId xmlns:a16="http://schemas.microsoft.com/office/drawing/2014/main" id="{D6B47C5B-35CB-C8D6-B8BB-FCDA85ED4F33}"/>
              </a:ext>
            </a:extLst>
          </p:cNvPr>
          <p:cNvSpPr/>
          <p:nvPr/>
        </p:nvSpPr>
        <p:spPr>
          <a:xfrm>
            <a:off x="6864283" y="1465479"/>
            <a:ext cx="277457" cy="2386584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9" name="Left Bracket 118">
            <a:extLst>
              <a:ext uri="{FF2B5EF4-FFF2-40B4-BE49-F238E27FC236}">
                <a16:creationId xmlns:a16="http://schemas.microsoft.com/office/drawing/2014/main" id="{7AC7F562-6C1D-2AED-B166-3476ED457C6D}"/>
              </a:ext>
            </a:extLst>
          </p:cNvPr>
          <p:cNvSpPr/>
          <p:nvPr/>
        </p:nvSpPr>
        <p:spPr>
          <a:xfrm>
            <a:off x="4600078" y="1465479"/>
            <a:ext cx="277457" cy="76809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0" name="Left Bracket 119">
            <a:extLst>
              <a:ext uri="{FF2B5EF4-FFF2-40B4-BE49-F238E27FC236}">
                <a16:creationId xmlns:a16="http://schemas.microsoft.com/office/drawing/2014/main" id="{D8DC3EA0-DBE7-B770-BE99-9A28765B8246}"/>
              </a:ext>
            </a:extLst>
          </p:cNvPr>
          <p:cNvSpPr/>
          <p:nvPr/>
        </p:nvSpPr>
        <p:spPr>
          <a:xfrm>
            <a:off x="4600078" y="1465479"/>
            <a:ext cx="277457" cy="1591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1" name="Left Bracket 120">
            <a:extLst>
              <a:ext uri="{FF2B5EF4-FFF2-40B4-BE49-F238E27FC236}">
                <a16:creationId xmlns:a16="http://schemas.microsoft.com/office/drawing/2014/main" id="{02801B0E-D9E3-32EE-257E-1D449BF5C959}"/>
              </a:ext>
            </a:extLst>
          </p:cNvPr>
          <p:cNvSpPr/>
          <p:nvPr/>
        </p:nvSpPr>
        <p:spPr>
          <a:xfrm>
            <a:off x="4600078" y="1465479"/>
            <a:ext cx="277457" cy="2386584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2" name="Left Bracket 121">
            <a:extLst>
              <a:ext uri="{FF2B5EF4-FFF2-40B4-BE49-F238E27FC236}">
                <a16:creationId xmlns:a16="http://schemas.microsoft.com/office/drawing/2014/main" id="{E9E92D30-EF0E-8B23-30FE-0188B9FD8B4C}"/>
              </a:ext>
            </a:extLst>
          </p:cNvPr>
          <p:cNvSpPr/>
          <p:nvPr/>
        </p:nvSpPr>
        <p:spPr>
          <a:xfrm>
            <a:off x="222239" y="1448741"/>
            <a:ext cx="277457" cy="76809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B6AECC2E-0704-568D-A0DB-81ED552D4EB3}"/>
              </a:ext>
            </a:extLst>
          </p:cNvPr>
          <p:cNvSpPr/>
          <p:nvPr/>
        </p:nvSpPr>
        <p:spPr>
          <a:xfrm>
            <a:off x="6904271" y="1191150"/>
            <a:ext cx="2160270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A6471402-8B49-4E04-89AD-E4E380386CCF}"/>
              </a:ext>
            </a:extLst>
          </p:cNvPr>
          <p:cNvSpPr/>
          <p:nvPr/>
        </p:nvSpPr>
        <p:spPr>
          <a:xfrm>
            <a:off x="4634731" y="1191150"/>
            <a:ext cx="2160270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708A99B-8B89-86FB-54D9-525822F634B9}"/>
              </a:ext>
            </a:extLst>
          </p:cNvPr>
          <p:cNvSpPr txBox="1"/>
          <p:nvPr/>
        </p:nvSpPr>
        <p:spPr>
          <a:xfrm>
            <a:off x="5348752" y="1255997"/>
            <a:ext cx="1182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Jack Daly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Manager</a:t>
            </a:r>
            <a:b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Operations</a:t>
            </a: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62556FE2-B5AD-0281-276A-A67E53A40517}"/>
              </a:ext>
            </a:extLst>
          </p:cNvPr>
          <p:cNvSpPr/>
          <p:nvPr/>
        </p:nvSpPr>
        <p:spPr>
          <a:xfrm>
            <a:off x="4671126" y="1154347"/>
            <a:ext cx="654269" cy="654269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C7DDB2CD-F93B-91DF-E0EE-9032170AEA0C}"/>
              </a:ext>
            </a:extLst>
          </p:cNvPr>
          <p:cNvSpPr/>
          <p:nvPr/>
        </p:nvSpPr>
        <p:spPr>
          <a:xfrm>
            <a:off x="7046474" y="1959246"/>
            <a:ext cx="1981962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70ACFF0-A660-1CDB-D946-69D339116782}"/>
              </a:ext>
            </a:extLst>
          </p:cNvPr>
          <p:cNvSpPr txBox="1"/>
          <p:nvPr/>
        </p:nvSpPr>
        <p:spPr>
          <a:xfrm>
            <a:off x="7760494" y="2024093"/>
            <a:ext cx="1106783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Neil Kato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 Manager</a:t>
            </a: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65D3D0F-86F9-705D-E9A6-2B5DAC0FE7BB}"/>
              </a:ext>
            </a:extLst>
          </p:cNvPr>
          <p:cNvSpPr/>
          <p:nvPr/>
        </p:nvSpPr>
        <p:spPr>
          <a:xfrm>
            <a:off x="7084332" y="1919921"/>
            <a:ext cx="654269" cy="654269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2FA00498-B947-CCD2-7F81-189B7C3B2EA4}"/>
              </a:ext>
            </a:extLst>
          </p:cNvPr>
          <p:cNvSpPr/>
          <p:nvPr/>
        </p:nvSpPr>
        <p:spPr>
          <a:xfrm>
            <a:off x="7046474" y="2736486"/>
            <a:ext cx="1981962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9F8B457-AF7C-1128-779D-EF7DE13075D8}"/>
              </a:ext>
            </a:extLst>
          </p:cNvPr>
          <p:cNvSpPr txBox="1"/>
          <p:nvPr/>
        </p:nvSpPr>
        <p:spPr>
          <a:xfrm>
            <a:off x="7760494" y="2801333"/>
            <a:ext cx="118240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 Hernandez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International Program</a:t>
            </a:r>
            <a:b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Coordinator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FBE12F17-0B17-3C89-0A4F-D81249E4C815}"/>
              </a:ext>
            </a:extLst>
          </p:cNvPr>
          <p:cNvSpPr/>
          <p:nvPr/>
        </p:nvSpPr>
        <p:spPr>
          <a:xfrm>
            <a:off x="7084332" y="2694639"/>
            <a:ext cx="654269" cy="654269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2A7F3515-AA56-A651-EA14-8AAB3875A576}"/>
              </a:ext>
            </a:extLst>
          </p:cNvPr>
          <p:cNvSpPr/>
          <p:nvPr/>
        </p:nvSpPr>
        <p:spPr>
          <a:xfrm>
            <a:off x="7046474" y="3513726"/>
            <a:ext cx="1981962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6B18BBC-E0B7-DA86-46C7-C266C5656FF4}"/>
              </a:ext>
            </a:extLst>
          </p:cNvPr>
          <p:cNvSpPr txBox="1"/>
          <p:nvPr/>
        </p:nvSpPr>
        <p:spPr>
          <a:xfrm>
            <a:off x="7760494" y="3578573"/>
            <a:ext cx="1106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Maria Molina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 Coordinator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A1A408DD-F42D-7F9B-4734-D8C815066479}"/>
              </a:ext>
            </a:extLst>
          </p:cNvPr>
          <p:cNvSpPr/>
          <p:nvPr/>
        </p:nvSpPr>
        <p:spPr>
          <a:xfrm>
            <a:off x="7084332" y="3469357"/>
            <a:ext cx="654269" cy="654269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110DF800-BE86-7849-A798-64668D8EC89E}"/>
              </a:ext>
            </a:extLst>
          </p:cNvPr>
          <p:cNvSpPr/>
          <p:nvPr/>
        </p:nvSpPr>
        <p:spPr>
          <a:xfrm>
            <a:off x="4811012" y="1959246"/>
            <a:ext cx="1981962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42C304E0-3373-4964-EB3E-F0CC81DE66B2}"/>
              </a:ext>
            </a:extLst>
          </p:cNvPr>
          <p:cNvSpPr txBox="1"/>
          <p:nvPr/>
        </p:nvSpPr>
        <p:spPr>
          <a:xfrm>
            <a:off x="5525033" y="2024093"/>
            <a:ext cx="110099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Meghan Baker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 Manager</a:t>
            </a:r>
            <a:b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(Technical)</a:t>
            </a: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60DA45E1-79CF-05CC-66DF-DACCCD6916D8}"/>
              </a:ext>
            </a:extLst>
          </p:cNvPr>
          <p:cNvSpPr/>
          <p:nvPr/>
        </p:nvSpPr>
        <p:spPr>
          <a:xfrm>
            <a:off x="4847407" y="1919921"/>
            <a:ext cx="654269" cy="654269"/>
          </a:xfrm>
          <a:prstGeom prst="ellipse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9" name="Rounded Rectangle 138">
            <a:extLst>
              <a:ext uri="{FF2B5EF4-FFF2-40B4-BE49-F238E27FC236}">
                <a16:creationId xmlns:a16="http://schemas.microsoft.com/office/drawing/2014/main" id="{EECF2398-AD70-F9F7-A340-1301CD13447A}"/>
              </a:ext>
            </a:extLst>
          </p:cNvPr>
          <p:cNvSpPr/>
          <p:nvPr/>
        </p:nvSpPr>
        <p:spPr>
          <a:xfrm>
            <a:off x="4811012" y="2736486"/>
            <a:ext cx="1983989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927BB10-D06A-3967-EB59-DFE2A26A4156}"/>
              </a:ext>
            </a:extLst>
          </p:cNvPr>
          <p:cNvSpPr txBox="1"/>
          <p:nvPr/>
        </p:nvSpPr>
        <p:spPr>
          <a:xfrm>
            <a:off x="5525033" y="2801333"/>
            <a:ext cx="1182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Olivia Grierson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 Manager 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(Non-tech)</a:t>
            </a: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E9B7FEFC-2B50-CA5B-0C2F-C0A7C4B4F8F6}"/>
              </a:ext>
            </a:extLst>
          </p:cNvPr>
          <p:cNvSpPr/>
          <p:nvPr/>
        </p:nvSpPr>
        <p:spPr>
          <a:xfrm>
            <a:off x="4847407" y="2694639"/>
            <a:ext cx="654269" cy="654269"/>
          </a:xfrm>
          <a:prstGeom prst="ellipse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0467D0F2-081C-ECBC-1B32-EBF7D5C5A035}"/>
              </a:ext>
            </a:extLst>
          </p:cNvPr>
          <p:cNvSpPr/>
          <p:nvPr/>
        </p:nvSpPr>
        <p:spPr>
          <a:xfrm>
            <a:off x="4811012" y="3513726"/>
            <a:ext cx="1983989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A3E4D3E-AE1C-5B9D-6158-93C66704C914}"/>
              </a:ext>
            </a:extLst>
          </p:cNvPr>
          <p:cNvSpPr txBox="1"/>
          <p:nvPr/>
        </p:nvSpPr>
        <p:spPr>
          <a:xfrm>
            <a:off x="5525033" y="3578573"/>
            <a:ext cx="1100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Kristin Vail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 Manager 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(Global)</a:t>
            </a: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11449484-A9BB-D1DF-8433-D0FF1805AE60}"/>
              </a:ext>
            </a:extLst>
          </p:cNvPr>
          <p:cNvSpPr/>
          <p:nvPr/>
        </p:nvSpPr>
        <p:spPr>
          <a:xfrm>
            <a:off x="4847407" y="3469357"/>
            <a:ext cx="654269" cy="654269"/>
          </a:xfrm>
          <a:prstGeom prst="ellipse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D4502714-5A3E-7C54-9089-EA7908ABE6CB}"/>
              </a:ext>
            </a:extLst>
          </p:cNvPr>
          <p:cNvSpPr/>
          <p:nvPr/>
        </p:nvSpPr>
        <p:spPr>
          <a:xfrm>
            <a:off x="6937963" y="1154347"/>
            <a:ext cx="654269" cy="654269"/>
          </a:xfrm>
          <a:prstGeom prst="ellipse">
            <a:avLst/>
          </a:prstGeom>
          <a:blipFill dpi="0" rotWithShape="0">
            <a:blip r:embed="rId13"/>
            <a:srcRect/>
            <a:tile tx="0" ty="0" sx="30000" sy="31000" flip="x" algn="ctr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998E9144-700A-85B0-F6B2-14A1B5F5E221}"/>
              </a:ext>
            </a:extLst>
          </p:cNvPr>
          <p:cNvSpPr/>
          <p:nvPr/>
        </p:nvSpPr>
        <p:spPr>
          <a:xfrm>
            <a:off x="7046474" y="4281822"/>
            <a:ext cx="1981962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BC5D0936-9192-026A-FF55-0C59952D8AA2}"/>
              </a:ext>
            </a:extLst>
          </p:cNvPr>
          <p:cNvSpPr txBox="1"/>
          <p:nvPr/>
        </p:nvSpPr>
        <p:spPr>
          <a:xfrm>
            <a:off x="7760494" y="4346669"/>
            <a:ext cx="1106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Glenda Hill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 Coordinator</a:t>
            </a:r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C2C0047E-D453-EE8A-9B5E-424A35E28B79}"/>
              </a:ext>
            </a:extLst>
          </p:cNvPr>
          <p:cNvSpPr/>
          <p:nvPr/>
        </p:nvSpPr>
        <p:spPr>
          <a:xfrm>
            <a:off x="7084332" y="4244074"/>
            <a:ext cx="654269" cy="654269"/>
          </a:xfrm>
          <a:prstGeom prst="ellipse">
            <a:avLst/>
          </a:prstGeom>
          <a:blipFill dpi="0" rotWithShape="1">
            <a:blip r:embed="rId14"/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36EC7E5B-CBB8-1385-C410-43D3B71D1146}"/>
              </a:ext>
            </a:extLst>
          </p:cNvPr>
          <p:cNvSpPr/>
          <p:nvPr/>
        </p:nvSpPr>
        <p:spPr>
          <a:xfrm>
            <a:off x="2384568" y="252633"/>
            <a:ext cx="2160000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8B093EBA-96CD-528C-8D82-5BF29A629EE2}"/>
              </a:ext>
            </a:extLst>
          </p:cNvPr>
          <p:cNvSpPr/>
          <p:nvPr/>
        </p:nvSpPr>
        <p:spPr>
          <a:xfrm>
            <a:off x="2431865" y="212835"/>
            <a:ext cx="654269" cy="654269"/>
          </a:xfrm>
          <a:prstGeom prst="ellipse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6029B6A-F922-93A9-692A-D80728B416F4}"/>
              </a:ext>
            </a:extLst>
          </p:cNvPr>
          <p:cNvSpPr txBox="1"/>
          <p:nvPr/>
        </p:nvSpPr>
        <p:spPr>
          <a:xfrm>
            <a:off x="3098589" y="317480"/>
            <a:ext cx="1711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Alisa </a:t>
            </a:r>
            <a:r>
              <a:rPr lang="en-US" sz="1050" b="1" err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Nagler</a:t>
            </a:r>
            <a:endParaRPr lang="en-US" sz="1050" b="1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Assistant Director</a:t>
            </a:r>
            <a:b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Trauma Education Programs</a:t>
            </a: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8590DD91-621E-7452-3F50-7A9524DF73F3}"/>
              </a:ext>
            </a:extLst>
          </p:cNvPr>
          <p:cNvSpPr/>
          <p:nvPr/>
        </p:nvSpPr>
        <p:spPr>
          <a:xfrm>
            <a:off x="260407" y="1191150"/>
            <a:ext cx="2160270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BA04880-E348-F4C4-9DF5-C9760FFB12C2}"/>
              </a:ext>
            </a:extLst>
          </p:cNvPr>
          <p:cNvSpPr txBox="1"/>
          <p:nvPr/>
        </p:nvSpPr>
        <p:spPr>
          <a:xfrm>
            <a:off x="974428" y="1255997"/>
            <a:ext cx="1129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Julie </a:t>
            </a:r>
            <a:r>
              <a:rPr lang="en-US" sz="1050" b="1" err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Cwik</a:t>
            </a:r>
            <a:endParaRPr lang="en-US" sz="1050" b="1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Manager </a:t>
            </a:r>
            <a:b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Instructional Design</a:t>
            </a: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9BF03970-F3B3-44BE-BCFD-43F7C92830BE}"/>
              </a:ext>
            </a:extLst>
          </p:cNvPr>
          <p:cNvSpPr/>
          <p:nvPr/>
        </p:nvSpPr>
        <p:spPr>
          <a:xfrm>
            <a:off x="296983" y="1145203"/>
            <a:ext cx="654269" cy="654269"/>
          </a:xfrm>
          <a:prstGeom prst="ellipse">
            <a:avLst/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5" name="Rounded Rectangle 154">
            <a:extLst>
              <a:ext uri="{FF2B5EF4-FFF2-40B4-BE49-F238E27FC236}">
                <a16:creationId xmlns:a16="http://schemas.microsoft.com/office/drawing/2014/main" id="{2A483254-9527-A613-D37D-E745849B09DB}"/>
              </a:ext>
            </a:extLst>
          </p:cNvPr>
          <p:cNvSpPr/>
          <p:nvPr/>
        </p:nvSpPr>
        <p:spPr>
          <a:xfrm>
            <a:off x="139065" y="252633"/>
            <a:ext cx="2160270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B93EDEE8-7CEE-B54D-58A1-AD528CF9E15D}"/>
              </a:ext>
            </a:extLst>
          </p:cNvPr>
          <p:cNvSpPr/>
          <p:nvPr/>
        </p:nvSpPr>
        <p:spPr>
          <a:xfrm>
            <a:off x="184707" y="217093"/>
            <a:ext cx="654269" cy="654269"/>
          </a:xfrm>
          <a:prstGeom prst="ellipse">
            <a:avLst/>
          </a:prstGeom>
          <a:solidFill>
            <a:srgbClr val="78787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>
              <a:solidFill>
                <a:schemeClr val="tx1"/>
              </a:solidFill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7FDD9D6B-E81A-1091-A020-4315B47177AB}"/>
              </a:ext>
            </a:extLst>
          </p:cNvPr>
          <p:cNvSpPr/>
          <p:nvPr/>
        </p:nvSpPr>
        <p:spPr>
          <a:xfrm>
            <a:off x="178480" y="216729"/>
            <a:ext cx="654269" cy="654269"/>
          </a:xfrm>
          <a:prstGeom prst="ellipse">
            <a:avLst/>
          </a:prstGeom>
          <a:blipFill dpi="0" rotWithShape="1">
            <a:blip r:embed="rId17"/>
            <a:srcRect/>
            <a:stretch>
              <a:fillRect l="10242" r="9601" b="-6874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>
              <a:solidFill>
                <a:schemeClr val="tx1"/>
              </a:solidFill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51F22620-4438-64CA-4C4D-97372A646F94}"/>
              </a:ext>
            </a:extLst>
          </p:cNvPr>
          <p:cNvSpPr txBox="1"/>
          <p:nvPr/>
        </p:nvSpPr>
        <p:spPr>
          <a:xfrm>
            <a:off x="855160" y="308868"/>
            <a:ext cx="133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Dr. Jeffrey Kerby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Trauma Education</a:t>
            </a:r>
            <a:b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Medical Director</a:t>
            </a:r>
          </a:p>
        </p:txBody>
      </p: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27C244B5-C195-3202-5D2B-2779E23BC3C2}"/>
              </a:ext>
            </a:extLst>
          </p:cNvPr>
          <p:cNvSpPr/>
          <p:nvPr/>
        </p:nvSpPr>
        <p:spPr>
          <a:xfrm>
            <a:off x="433301" y="1946751"/>
            <a:ext cx="1981962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5E45F09-3412-5C5D-8E03-58AAE29BEB34}"/>
              </a:ext>
            </a:extLst>
          </p:cNvPr>
          <p:cNvSpPr txBox="1"/>
          <p:nvPr/>
        </p:nvSpPr>
        <p:spPr>
          <a:xfrm>
            <a:off x="1147322" y="2011598"/>
            <a:ext cx="1046793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Rebecca Hill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 Designer</a:t>
            </a: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AAB048BA-7D58-E2B5-651F-CE56D16435B2}"/>
              </a:ext>
            </a:extLst>
          </p:cNvPr>
          <p:cNvSpPr/>
          <p:nvPr/>
        </p:nvSpPr>
        <p:spPr>
          <a:xfrm>
            <a:off x="469878" y="1914048"/>
            <a:ext cx="654269" cy="654269"/>
          </a:xfrm>
          <a:prstGeom prst="ellipse">
            <a:avLst/>
          </a:prstGeom>
          <a:blipFill dpi="0"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2" name="Rounded Rectangle 161">
            <a:extLst>
              <a:ext uri="{FF2B5EF4-FFF2-40B4-BE49-F238E27FC236}">
                <a16:creationId xmlns:a16="http://schemas.microsoft.com/office/drawing/2014/main" id="{FF53E42B-A412-9E6E-A33B-F6188836DEAB}"/>
              </a:ext>
            </a:extLst>
          </p:cNvPr>
          <p:cNvSpPr/>
          <p:nvPr/>
        </p:nvSpPr>
        <p:spPr>
          <a:xfrm>
            <a:off x="2546327" y="1182006"/>
            <a:ext cx="1981962" cy="571115"/>
          </a:xfrm>
          <a:prstGeom prst="roundRect">
            <a:avLst/>
          </a:prstGeom>
          <a:solidFill>
            <a:srgbClr val="07244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3C2693C1-8FF0-B289-1F37-63F011D44B99}"/>
              </a:ext>
            </a:extLst>
          </p:cNvPr>
          <p:cNvSpPr txBox="1"/>
          <p:nvPr/>
        </p:nvSpPr>
        <p:spPr>
          <a:xfrm>
            <a:off x="3260348" y="1246853"/>
            <a:ext cx="1196894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Meghan Hogan</a:t>
            </a: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Manager</a:t>
            </a: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93FF1A31-E060-8ADC-1FEA-54F8B2C36D3D}"/>
              </a:ext>
            </a:extLst>
          </p:cNvPr>
          <p:cNvSpPr/>
          <p:nvPr/>
        </p:nvSpPr>
        <p:spPr>
          <a:xfrm>
            <a:off x="2582282" y="1145203"/>
            <a:ext cx="654269" cy="654269"/>
          </a:xfrm>
          <a:prstGeom prst="ellipse">
            <a:avLst/>
          </a:prstGeom>
          <a:blipFill dpi="0"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93B54061-C39D-0690-9717-51DAE04307B2}"/>
              </a:ext>
            </a:extLst>
          </p:cNvPr>
          <p:cNvSpPr txBox="1"/>
          <p:nvPr/>
        </p:nvSpPr>
        <p:spPr>
          <a:xfrm>
            <a:off x="7618292" y="1255997"/>
            <a:ext cx="1525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Ryan </a:t>
            </a:r>
            <a:r>
              <a:rPr lang="en-US" sz="1050" b="1" err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Francescatti</a:t>
            </a:r>
            <a:endParaRPr lang="en-US" sz="1050" b="1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750"/>
              </a:lnSpc>
            </a:pPr>
            <a:r>
              <a:rPr lang="en-US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Manager, Customer &amp; Programs Support</a:t>
            </a:r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A0A43DB7-FFFE-071B-2140-51AB6F38E269}"/>
              </a:ext>
            </a:extLst>
          </p:cNvPr>
          <p:cNvCxnSpPr>
            <a:cxnSpLocks/>
          </p:cNvCxnSpPr>
          <p:nvPr/>
        </p:nvCxnSpPr>
        <p:spPr>
          <a:xfrm>
            <a:off x="2270612" y="538190"/>
            <a:ext cx="132530" cy="1779"/>
          </a:xfrm>
          <a:prstGeom prst="line">
            <a:avLst/>
          </a:prstGeom>
          <a:ln>
            <a:solidFill>
              <a:srgbClr val="0E2044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1224AAD3-149A-F2EF-658D-F455933D65B1}"/>
              </a:ext>
            </a:extLst>
          </p:cNvPr>
          <p:cNvCxnSpPr>
            <a:cxnSpLocks/>
          </p:cNvCxnSpPr>
          <p:nvPr/>
        </p:nvCxnSpPr>
        <p:spPr>
          <a:xfrm>
            <a:off x="632962" y="978948"/>
            <a:ext cx="662950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8A3AF45D-819E-A868-99EE-D98B34581A17}"/>
              </a:ext>
            </a:extLst>
          </p:cNvPr>
          <p:cNvSpPr txBox="1"/>
          <p:nvPr/>
        </p:nvSpPr>
        <p:spPr>
          <a:xfrm>
            <a:off x="855160" y="4388473"/>
            <a:ext cx="5079209" cy="392415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r>
              <a:rPr lang="en-US" sz="2100" b="1" dirty="0">
                <a:latin typeface="Open Sans"/>
                <a:ea typeface="Open Sans"/>
                <a:cs typeface="Open Sans"/>
              </a:rPr>
              <a:t>Trauma Education Staff</a:t>
            </a:r>
            <a:endParaRPr lang="en-US" sz="21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336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824F4-2732-503A-B19B-644FB8EC4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Injury Prevention Updates</a:t>
            </a:r>
          </a:p>
        </p:txBody>
      </p:sp>
    </p:spTree>
    <p:extLst>
      <p:ext uri="{BB962C8B-B14F-4D97-AF65-F5344CB8AC3E}">
        <p14:creationId xmlns:p14="http://schemas.microsoft.com/office/powerpoint/2010/main" val="1101333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C4494-E706-4F75-CD04-1B82AD8D5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AACN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A78D6-2BF6-FE98-7668-52EA6E8A4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Advanced Automatic Crash Notification Systems: It Is Time to Adopt Potentially </a:t>
            </a:r>
            <a:r>
              <a:rPr lang="en-US"/>
              <a:t>Life-Saving Technology</a:t>
            </a:r>
          </a:p>
          <a:p>
            <a:r>
              <a:rPr lang="en-US" dirty="0"/>
              <a:t>Published in </a:t>
            </a:r>
            <a:r>
              <a:rPr lang="en-US" i="1" dirty="0"/>
              <a:t>JACS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8A15B1-4B68-4249-265D-8C94C56C537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800600" y="133350"/>
            <a:ext cx="4343400" cy="4314825"/>
          </a:xfrm>
          <a:prstGeom prst="rect">
            <a:avLst/>
          </a:prstGeom>
        </p:spPr>
        <p:txBody>
          <a:bodyPr numCol="1"/>
          <a:lstStyle/>
          <a:p>
            <a:r>
              <a:rPr lang="en-US" sz="1600" b="1" dirty="0"/>
              <a:t>Theresa Chin</a:t>
            </a:r>
          </a:p>
          <a:p>
            <a:r>
              <a:rPr lang="en-US" sz="1600" b="0" dirty="0"/>
              <a:t>Julie Valenzuela</a:t>
            </a:r>
          </a:p>
          <a:p>
            <a:r>
              <a:rPr lang="en-US" sz="1600" b="0" dirty="0"/>
              <a:t>Thomas Duncan</a:t>
            </a:r>
          </a:p>
          <a:p>
            <a:r>
              <a:rPr lang="en-US" sz="1600" b="0" dirty="0"/>
              <a:t>Peter Fischer</a:t>
            </a:r>
          </a:p>
          <a:p>
            <a:r>
              <a:rPr lang="en-US" sz="1600" b="0" dirty="0"/>
              <a:t>Alexandra Briggs</a:t>
            </a:r>
          </a:p>
          <a:p>
            <a:r>
              <a:rPr lang="en-US" sz="1600" b="0" dirty="0"/>
              <a:t>Alexis Moren</a:t>
            </a:r>
          </a:p>
          <a:p>
            <a:r>
              <a:rPr lang="en-US" sz="1600" b="0" dirty="0"/>
              <a:t>David S Shapiro</a:t>
            </a:r>
          </a:p>
          <a:p>
            <a:r>
              <a:rPr lang="en-US" sz="1600" b="0" dirty="0"/>
              <a:t>Anne Rizzo</a:t>
            </a:r>
          </a:p>
          <a:p>
            <a:r>
              <a:rPr lang="en-US" sz="1600" b="0" dirty="0"/>
              <a:t>Haley </a:t>
            </a:r>
            <a:r>
              <a:rPr lang="en-US" sz="1600" b="0" dirty="0" err="1"/>
              <a:t>Etskovitz</a:t>
            </a:r>
            <a:endParaRPr lang="en-US" sz="1600" b="0" dirty="0"/>
          </a:p>
          <a:p>
            <a:r>
              <a:rPr lang="en-US" sz="1600" b="0" dirty="0"/>
              <a:t>Leah Tatebe</a:t>
            </a:r>
          </a:p>
          <a:p>
            <a:r>
              <a:rPr lang="en-US" sz="1600" b="0" dirty="0"/>
              <a:t>Brendan Campbell</a:t>
            </a:r>
          </a:p>
          <a:p>
            <a:r>
              <a:rPr lang="en-US" sz="1600" b="0" dirty="0"/>
              <a:t>Eileen Bulger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671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202ED-8715-7E30-A827-3BB67BFAB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901C7-FA82-CC4E-07CC-D4FD2D8D6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84" y="133350"/>
            <a:ext cx="8229600" cy="620712"/>
          </a:xfrm>
        </p:spPr>
        <p:txBody>
          <a:bodyPr/>
          <a:lstStyle/>
          <a:p>
            <a:r>
              <a:rPr lang="en-US" sz="2400" dirty="0"/>
              <a:t>Position Statements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F35B87-B589-4EAD-9872-4626B33323DB}"/>
              </a:ext>
            </a:extLst>
          </p:cNvPr>
          <p:cNvGraphicFramePr>
            <a:graphicFrameLocks noGrp="1"/>
          </p:cNvGraphicFramePr>
          <p:nvPr/>
        </p:nvGraphicFramePr>
        <p:xfrm>
          <a:off x="4953000" y="569481"/>
          <a:ext cx="4114800" cy="326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2490298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154894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Statement 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90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2018: Cannabis and Risk of Injury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Full Revise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929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2015: Motorcycle Helmet Laws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Minor Rev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952381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2016: Lithium Batteries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Minor Rev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041455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2016: Elder Burn Prevention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Minor Rev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596845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2016: Prevention of Non-Traffic Vehicular </a:t>
                      </a:r>
                      <a:r>
                        <a:rPr lang="en-US" sz="1100" dirty="0" err="1">
                          <a:solidFill>
                            <a:schemeClr val="tx2"/>
                          </a:solidFill>
                        </a:rPr>
                        <a:t>Inj</a:t>
                      </a:r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 in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Minor Rev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325368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2016: PTSD in Pediatric Trauma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Minor Rev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165915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2018: PTSD in Adult Trauma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Minor Rev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410279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2023: Bicycle Safety &amp; Bicycle Helmet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No Change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18163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2024: Automatic Crash Notifications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No Change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373257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2025: </a:t>
                      </a:r>
                      <a:r>
                        <a:rPr lang="en-US" sz="1100" dirty="0" err="1">
                          <a:solidFill>
                            <a:schemeClr val="tx2"/>
                          </a:solidFill>
                        </a:rPr>
                        <a:t>eBike</a:t>
                      </a:r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 Safety and 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No Change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2107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6C15555-1987-A6C0-7929-9ABE42AA9A26}"/>
              </a:ext>
            </a:extLst>
          </p:cNvPr>
          <p:cNvGraphicFramePr>
            <a:graphicFrameLocks noGrp="1"/>
          </p:cNvGraphicFramePr>
          <p:nvPr/>
        </p:nvGraphicFramePr>
        <p:xfrm>
          <a:off x="161484" y="569481"/>
          <a:ext cx="4648200" cy="3575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2490298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15489425"/>
                    </a:ext>
                  </a:extLst>
                </a:gridCol>
              </a:tblGrid>
              <a:tr h="239712">
                <a:tc>
                  <a:txBody>
                    <a:bodyPr/>
                    <a:lstStyle/>
                    <a:p>
                      <a:r>
                        <a:rPr lang="en-US" sz="1400" dirty="0"/>
                        <a:t>Statement 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90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2006: Managed Care and Trauma Systems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Retire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929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2006: Disaster and Mass Casualty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Retire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952381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2016: General Helmet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Retire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041455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2006: Insurance, Alcohol-Related Injuries &amp; Trauma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Full Revise (2026)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596845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2017: Opioids and MVCs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Full Revise (2026)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325368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2014: Older Adult Falls and Prevention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Full Revise (2026)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165915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2018: Intimate Partner Violence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Full Revise (2026)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410279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2009: All Terrain Vehicle Injuries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Full Revise (2027)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18163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2012: Concussion and Brain Injury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Full Revise (2027)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373257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2013: Firearm Injuries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Full Revise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210700"/>
                  </a:ext>
                </a:extLst>
              </a:tr>
              <a:tr h="3058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2016: Safety Belt Laws &amp; Enforcement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Full Revise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049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422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C34F-75D5-3F8F-2383-E1E41CD1B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Recommendations Analysis Workgroup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5BDBD-4B9D-F2DA-D6E4-2061815EA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8750"/>
            <a:ext cx="4114800" cy="289559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Analysis of the 2018 FAST Recommendations</a:t>
            </a:r>
          </a:p>
          <a:p>
            <a:endParaRPr lang="en-US" dirty="0"/>
          </a:p>
        </p:txBody>
      </p:sp>
      <p:pic>
        <p:nvPicPr>
          <p:cNvPr id="4" name="Picture 3" descr="adobe-express-qr-code (1).png">
            <a:extLst>
              <a:ext uri="{FF2B5EF4-FFF2-40B4-BE49-F238E27FC236}">
                <a16:creationId xmlns:a16="http://schemas.microsoft.com/office/drawing/2014/main" id="{56F35E3A-FCCD-7622-EBE6-D461B0965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895351"/>
            <a:ext cx="2590800" cy="2590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518124-A7B5-0F70-D138-234C1155975B}"/>
              </a:ext>
            </a:extLst>
          </p:cNvPr>
          <p:cNvSpPr txBox="1"/>
          <p:nvPr/>
        </p:nvSpPr>
        <p:spPr>
          <a:xfrm>
            <a:off x="6212367" y="3409950"/>
            <a:ext cx="1443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Sign up here!</a:t>
            </a:r>
          </a:p>
        </p:txBody>
      </p:sp>
    </p:spTree>
    <p:extLst>
      <p:ext uri="{BB962C8B-B14F-4D97-AF65-F5344CB8AC3E}">
        <p14:creationId xmlns:p14="http://schemas.microsoft.com/office/powerpoint/2010/main" val="1854686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2CD8B-4E71-D964-35C2-A6A02BD85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F095DAFB-3DE4-524A-20DC-0559D9669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47750"/>
            <a:ext cx="4114800" cy="466725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Sign up for the IP forums here!</a:t>
            </a:r>
          </a:p>
        </p:txBody>
      </p:sp>
      <p:pic>
        <p:nvPicPr>
          <p:cNvPr id="7" name="Picture 6" descr="https://usc-powerpoint.officeapps.live.com/pods/GetClipboardImage.ashx?Id=1e98a286-44a4-4095-ae8c-4ed1fa834494&amp;DC=PUS10&amp;pkey=1ecdd25d-be82-4e63-922a-f8037424e378&amp;wdwaccluster=PUS10">
            <a:extLst>
              <a:ext uri="{FF2B5EF4-FFF2-40B4-BE49-F238E27FC236}">
                <a16:creationId xmlns:a16="http://schemas.microsoft.com/office/drawing/2014/main" id="{B1CF5CEF-6C94-5D98-9087-1C6D7B2206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t="67246" r="59999" b="3124"/>
          <a:stretch>
            <a:fillRect/>
          </a:stretch>
        </p:blipFill>
        <p:spPr bwMode="auto">
          <a:xfrm>
            <a:off x="1066800" y="1514475"/>
            <a:ext cx="2438415" cy="24384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4A96E-648D-E44E-19CF-E56C8C960E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24400" y="1661008"/>
            <a:ext cx="3886200" cy="2129942"/>
          </a:xfrm>
        </p:spPr>
        <p:txBody>
          <a:bodyPr>
            <a:normAutofit fontScale="85000" lnSpcReduction="20000"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Virtual Platform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regular scheduled communication and information sharing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members, consultants and liaisons on injury prevention related programs including updates and emerging topics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Provides Opportunities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participate in injury prevention initiatives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7E4E8B-598D-3F99-9D90-A7EAFF556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</p:spPr>
        <p:txBody>
          <a:bodyPr>
            <a:normAutofit/>
          </a:bodyPr>
          <a:lstStyle/>
          <a:p>
            <a:r>
              <a:rPr lang="en-US" dirty="0"/>
              <a:t>Injury Prevention Forum</a:t>
            </a:r>
          </a:p>
        </p:txBody>
      </p:sp>
    </p:spTree>
    <p:extLst>
      <p:ext uri="{BB962C8B-B14F-4D97-AF65-F5344CB8AC3E}">
        <p14:creationId xmlns:p14="http://schemas.microsoft.com/office/powerpoint/2010/main" val="3168923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8F7B53-E08B-7A89-4841-0AD68D48A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STB Updates </a:t>
            </a:r>
          </a:p>
        </p:txBody>
      </p:sp>
    </p:spTree>
    <p:extLst>
      <p:ext uri="{BB962C8B-B14F-4D97-AF65-F5344CB8AC3E}">
        <p14:creationId xmlns:p14="http://schemas.microsoft.com/office/powerpoint/2010/main" val="3965875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 title="constriction-bands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303" y="253749"/>
            <a:ext cx="4444723" cy="223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 title="windlass-option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9198" y="2486975"/>
            <a:ext cx="3354276" cy="2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5EE628A7-00C2-CEA7-E4D3-9F783BC04A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6701" y="537288"/>
            <a:ext cx="3624346" cy="2901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E980E2-E403-2577-D013-8778094B0E15}"/>
              </a:ext>
            </a:extLst>
          </p:cNvPr>
          <p:cNvSpPr txBox="1"/>
          <p:nvPr/>
        </p:nvSpPr>
        <p:spPr>
          <a:xfrm>
            <a:off x="5383072" y="633645"/>
            <a:ext cx="3351607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050" b="1" i="0" u="none" strike="noStrike" kern="0" cap="none" spc="0" normalizeH="0" baseline="0" noProof="0" dirty="0">
                <a:ln>
                  <a:noFill/>
                </a:ln>
                <a:solidFill>
                  <a:srgbClr val="FCA5A5"/>
                </a:solidFill>
                <a:effectLst/>
                <a:uLnTx/>
                <a:uFillTx/>
                <a:latin typeface="Montserrat"/>
                <a:cs typeface="Arial"/>
                <a:sym typeface="Arial"/>
              </a:rPr>
              <a:t>INSTITUTIONAL CONSENSUS &amp; GUIDELINES STATEMENT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3A3038-F36C-1AD6-070A-B329E2DAD9D6}"/>
              </a:ext>
            </a:extLst>
          </p:cNvPr>
          <p:cNvSpPr txBox="1"/>
          <p:nvPr/>
        </p:nvSpPr>
        <p:spPr>
          <a:xfrm>
            <a:off x="5383072" y="1103055"/>
            <a:ext cx="3424625" cy="885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cs typeface="Arial"/>
                <a:sym typeface="Arial"/>
              </a:rPr>
              <a:t>ACS Committee on Trauma (Stop the Bleed):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Open Sans"/>
                <a:cs typeface="Arial"/>
                <a:sym typeface="Arial"/>
              </a:rPr>
              <a:t> Use an improvised tourniquet for life-threatening extremity hemorrhage </a:t>
            </a:r>
            <a:r>
              <a: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Open Sans"/>
                <a:cs typeface="Arial"/>
                <a:sym typeface="Arial"/>
              </a:rPr>
              <a:t>only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Open Sans"/>
                <a:cs typeface="Arial"/>
                <a:sym typeface="Arial"/>
              </a:rPr>
              <a:t> when traditional interventions (direct pressure, wound packing, and commercial tourniquets) are not available, feasible, or effective.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07BFBC-EB01-FAE7-860C-FEBCF2DC29D2}"/>
              </a:ext>
            </a:extLst>
          </p:cNvPr>
          <p:cNvSpPr txBox="1"/>
          <p:nvPr/>
        </p:nvSpPr>
        <p:spPr>
          <a:xfrm rot="10800000" flipV="1">
            <a:off x="5383071" y="2308761"/>
            <a:ext cx="3351607" cy="7055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cs typeface="Arial"/>
                <a:sym typeface="Arial"/>
              </a:rPr>
              <a:t>CoTCCC / TECC Stance: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Open Sans"/>
                <a:cs typeface="Arial"/>
                <a:sym typeface="Arial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Open Sans"/>
                <a:cs typeface="Arial"/>
                <a:sym typeface="Arial"/>
              </a:rPr>
              <a:t>Treat improvised devices strictly as a last resort, with a 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Open Sans"/>
                <a:cs typeface="Arial"/>
                <a:sym typeface="Arial"/>
              </a:rPr>
              <a:t>rapid transition to a recommended commercial tourniquet or definitive care as soon as possible.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8C7286-3B05-4059-66A6-3B24DAC3A31E}"/>
              </a:ext>
            </a:extLst>
          </p:cNvPr>
          <p:cNvSpPr txBox="1"/>
          <p:nvPr/>
        </p:nvSpPr>
        <p:spPr>
          <a:xfrm>
            <a:off x="4781026" y="3790950"/>
            <a:ext cx="2305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Stop the Bleed v3.1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E674E4-95D7-60A8-F02C-AF5ACC54D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475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296451-67D3-946A-77A9-03414C2E6D5D}"/>
              </a:ext>
            </a:extLst>
          </p:cNvPr>
          <p:cNvSpPr txBox="1"/>
          <p:nvPr/>
        </p:nvSpPr>
        <p:spPr>
          <a:xfrm>
            <a:off x="2362200" y="180975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6977521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ody">
  <a:themeElements>
    <a:clrScheme name="Custom 11">
      <a:dk1>
        <a:srgbClr val="7C1398"/>
      </a:dk1>
      <a:lt1>
        <a:srgbClr val="FFFFFF"/>
      </a:lt1>
      <a:dk2>
        <a:srgbClr val="000000"/>
      </a:dk2>
      <a:lt2>
        <a:srgbClr val="E7E6E6"/>
      </a:lt2>
      <a:accent1>
        <a:srgbClr val="C075D1"/>
      </a:accent1>
      <a:accent2>
        <a:srgbClr val="9B29B4"/>
      </a:accent2>
      <a:accent3>
        <a:srgbClr val="A5A5A5"/>
      </a:accent3>
      <a:accent4>
        <a:srgbClr val="EAECF1"/>
      </a:accent4>
      <a:accent5>
        <a:srgbClr val="9B29B4"/>
      </a:accent5>
      <a:accent6>
        <a:srgbClr val="C075D1"/>
      </a:accent6>
      <a:hlink>
        <a:srgbClr val="C075D1"/>
      </a:hlink>
      <a:folHlink>
        <a:srgbClr val="9B29B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ACS ATLS">
      <a:dk1>
        <a:srgbClr val="0F2044"/>
      </a:dk1>
      <a:lt1>
        <a:srgbClr val="FFFFFF"/>
      </a:lt1>
      <a:dk2>
        <a:srgbClr val="0C284F"/>
      </a:dk2>
      <a:lt2>
        <a:srgbClr val="D6DFE3"/>
      </a:lt2>
      <a:accent1>
        <a:srgbClr val="1A3875"/>
      </a:accent1>
      <a:accent2>
        <a:srgbClr val="E91F00"/>
      </a:accent2>
      <a:accent3>
        <a:srgbClr val="8AA3B0"/>
      </a:accent3>
      <a:accent4>
        <a:srgbClr val="B1B1B1"/>
      </a:accent4>
      <a:accent5>
        <a:srgbClr val="C3D1D7"/>
      </a:accent5>
      <a:accent6>
        <a:srgbClr val="B62B26"/>
      </a:accent6>
      <a:hlink>
        <a:srgbClr val="0563C1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1427</Words>
  <Application>Microsoft Macintosh PowerPoint</Application>
  <PresentationFormat>On-screen Show (16:9)</PresentationFormat>
  <Paragraphs>226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Figtree</vt:lpstr>
      <vt:lpstr>Helvetica</vt:lpstr>
      <vt:lpstr>Montserrat</vt:lpstr>
      <vt:lpstr>Open Sans</vt:lpstr>
      <vt:lpstr>Open Sans SemiBold</vt:lpstr>
      <vt:lpstr>Whitney Medium</vt:lpstr>
      <vt:lpstr>Whitney Semibold</vt:lpstr>
      <vt:lpstr>Wingdings</vt:lpstr>
      <vt:lpstr>Body</vt:lpstr>
      <vt:lpstr>Office Theme</vt:lpstr>
      <vt:lpstr>1_Office Theme</vt:lpstr>
      <vt:lpstr>2_Office Theme</vt:lpstr>
      <vt:lpstr>Education, Injury Prevention, STB Updates</vt:lpstr>
      <vt:lpstr>Education Updates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Injury Prevention Updates</vt:lpstr>
      <vt:lpstr>AACN</vt:lpstr>
      <vt:lpstr>Position Statements </vt:lpstr>
      <vt:lpstr>FAST Recommendations Analysis Workgroup</vt:lpstr>
      <vt:lpstr>Injury Prevention Forum</vt:lpstr>
      <vt:lpstr>STB Updates </vt:lpstr>
      <vt:lpstr>PowerPoint Presentation</vt:lpstr>
      <vt:lpstr>PowerPoint Presentation</vt:lpstr>
      <vt:lpstr>PowerPoint Presentation</vt:lpstr>
    </vt:vector>
  </TitlesOfParts>
  <Company>The American College of Surgeons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MACRA Quality Payment Program</dc:title>
  <dc:creator>Alicia Marquez</dc:creator>
  <cp:lastModifiedBy>Jeffrey D. Kerby</cp:lastModifiedBy>
  <cp:revision>91</cp:revision>
  <dcterms:created xsi:type="dcterms:W3CDTF">2016-09-28T15:48:40Z</dcterms:created>
  <dcterms:modified xsi:type="dcterms:W3CDTF">2026-09-26T17:55:23Z</dcterms:modified>
</cp:coreProperties>
</file>