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3" r:id="rId2"/>
  </p:sldMasterIdLst>
  <p:notesMasterIdLst>
    <p:notesMasterId r:id="rId5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83" r:id="rId17"/>
    <p:sldId id="284" r:id="rId18"/>
    <p:sldId id="285" r:id="rId19"/>
    <p:sldId id="286" r:id="rId20"/>
    <p:sldId id="287" r:id="rId21"/>
    <p:sldId id="288" r:id="rId22"/>
    <p:sldId id="289" r:id="rId23"/>
    <p:sldId id="290" r:id="rId24"/>
    <p:sldId id="291" r:id="rId25"/>
    <p:sldId id="1084" r:id="rId26"/>
    <p:sldId id="1085" r:id="rId27"/>
    <p:sldId id="1091" r:id="rId28"/>
    <p:sldId id="1092" r:id="rId29"/>
    <p:sldId id="1086" r:id="rId30"/>
    <p:sldId id="1087" r:id="rId31"/>
    <p:sldId id="1088" r:id="rId32"/>
    <p:sldId id="1093" r:id="rId33"/>
    <p:sldId id="1089" r:id="rId34"/>
    <p:sldId id="1094" r:id="rId35"/>
    <p:sldId id="1090" r:id="rId36"/>
    <p:sldId id="1095" r:id="rId37"/>
    <p:sldId id="1096" r:id="rId38"/>
    <p:sldId id="272" r:id="rId39"/>
    <p:sldId id="273" r:id="rId40"/>
    <p:sldId id="274" r:id="rId41"/>
    <p:sldId id="275" r:id="rId42"/>
    <p:sldId id="276" r:id="rId43"/>
    <p:sldId id="277" r:id="rId44"/>
    <p:sldId id="278" r:id="rId45"/>
    <p:sldId id="279" r:id="rId46"/>
    <p:sldId id="1097" r:id="rId47"/>
    <p:sldId id="1098" r:id="rId48"/>
    <p:sldId id="1099" r:id="rId49"/>
    <p:sldId id="1100" r:id="rId50"/>
    <p:sldId id="1101" r:id="rId51"/>
    <p:sldId id="1102" r:id="rId52"/>
    <p:sldId id="1103" r:id="rId53"/>
    <p:sldId id="1104" r:id="rId54"/>
    <p:sldId id="1105" r:id="rId55"/>
    <p:sldId id="1106" r:id="rId56"/>
    <p:sldId id="281" r:id="rId57"/>
    <p:sldId id="282" r:id="rId5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2144"/>
    <a:srgbClr val="E91F00"/>
    <a:srgbClr val="8AA3B0"/>
    <a:srgbClr val="D6DBDB"/>
    <a:srgbClr val="000000"/>
    <a:srgbClr val="323232"/>
    <a:srgbClr val="505050"/>
    <a:srgbClr val="787878"/>
    <a:srgbClr val="B4B4B4"/>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69" autoAdjust="0"/>
    <p:restoredTop sz="94658"/>
  </p:normalViewPr>
  <p:slideViewPr>
    <p:cSldViewPr>
      <p:cViewPr varScale="1">
        <p:scale>
          <a:sx n="158" d="100"/>
          <a:sy n="158" d="100"/>
        </p:scale>
        <p:origin x="468" y="138"/>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diagrams/_rels/data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image" Target="../media/image40.svg"/><Relationship Id="rId4" Type="http://schemas.openxmlformats.org/officeDocument/2006/relationships/image" Target="../media/image43.svg"/></Relationships>
</file>

<file path=ppt/diagrams/_rels/data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svg"/><Relationship Id="rId1" Type="http://schemas.openxmlformats.org/officeDocument/2006/relationships/image" Target="../media/image44.svg"/><Relationship Id="rId4" Type="http://schemas.openxmlformats.org/officeDocument/2006/relationships/image" Target="../media/image4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image" Target="../media/image40.svg"/><Relationship Id="rId4" Type="http://schemas.openxmlformats.org/officeDocument/2006/relationships/image" Target="../media/image4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svg"/><Relationship Id="rId1" Type="http://schemas.openxmlformats.org/officeDocument/2006/relationships/image" Target="../media/image44.svg"/><Relationship Id="rId4" Type="http://schemas.openxmlformats.org/officeDocument/2006/relationships/image" Target="../media/image47.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E932BB-590E-C24C-A958-3C8F13C20F20}" type="doc">
      <dgm:prSet loTypeId="urn:microsoft.com/office/officeart/2005/8/layout/vList2" loCatId="" qsTypeId="urn:microsoft.com/office/officeart/2005/8/quickstyle/simple1#1" qsCatId="simple" csTypeId="urn:microsoft.com/office/officeart/2005/8/colors/accent1_2#1" csCatId="accent1" phldr="1"/>
      <dgm:spPr/>
      <dgm:t>
        <a:bodyPr/>
        <a:lstStyle/>
        <a:p>
          <a:endParaRPr lang="en-US"/>
        </a:p>
      </dgm:t>
    </dgm:pt>
    <dgm:pt modelId="{0A67AA12-20D8-584E-A35E-B1E906535B5B}">
      <dgm:prSet phldrT="[Text]" custT="1"/>
      <dgm:spPr/>
      <dgm:t>
        <a:bodyPr/>
        <a:lstStyle/>
        <a:p>
          <a:pPr>
            <a:buFont typeface="Arial" panose="020B0604020202020204" pitchFamily="34" charset="0"/>
            <a:buChar char="•"/>
          </a:pPr>
          <a:r>
            <a:rPr lang="en-US" sz="2400" dirty="0"/>
            <a:t>Supply checklists for equipment</a:t>
          </a:r>
        </a:p>
      </dgm:t>
    </dgm:pt>
    <dgm:pt modelId="{44D19D87-7159-E048-A5D1-E117E920184C}" type="parTrans" cxnId="{673EFA50-297B-204B-A47E-F99A88F336B9}">
      <dgm:prSet/>
      <dgm:spPr/>
      <dgm:t>
        <a:bodyPr/>
        <a:lstStyle/>
        <a:p>
          <a:endParaRPr lang="en-US" sz="2400"/>
        </a:p>
      </dgm:t>
    </dgm:pt>
    <dgm:pt modelId="{DFD60F6A-EB20-9546-B3AA-245C9BC1CB33}" type="sibTrans" cxnId="{673EFA50-297B-204B-A47E-F99A88F336B9}">
      <dgm:prSet/>
      <dgm:spPr/>
      <dgm:t>
        <a:bodyPr/>
        <a:lstStyle/>
        <a:p>
          <a:endParaRPr lang="en-US" sz="2400"/>
        </a:p>
      </dgm:t>
    </dgm:pt>
    <dgm:pt modelId="{2FA9CB7B-900D-B643-87F6-D5C3985E3AAE}">
      <dgm:prSet custT="1"/>
      <dgm:spPr/>
      <dgm:t>
        <a:bodyPr/>
        <a:lstStyle/>
        <a:p>
          <a:r>
            <a:rPr lang="en-US" sz="2400"/>
            <a:t>‘How-to’ guides on setup for procedures</a:t>
          </a:r>
          <a:endParaRPr lang="en-US" sz="2400" dirty="0"/>
        </a:p>
      </dgm:t>
    </dgm:pt>
    <dgm:pt modelId="{34779055-1A3C-8D4D-9BAD-A54C8E82F1D0}" type="parTrans" cxnId="{2C2FF5FF-A735-1341-B4AA-C789EEFF4453}">
      <dgm:prSet/>
      <dgm:spPr/>
      <dgm:t>
        <a:bodyPr/>
        <a:lstStyle/>
        <a:p>
          <a:endParaRPr lang="en-US" sz="2400"/>
        </a:p>
      </dgm:t>
    </dgm:pt>
    <dgm:pt modelId="{49AD02F4-CB19-9246-A095-B6EA19FB5FE9}" type="sibTrans" cxnId="{2C2FF5FF-A735-1341-B4AA-C789EEFF4453}">
      <dgm:prSet/>
      <dgm:spPr/>
      <dgm:t>
        <a:bodyPr/>
        <a:lstStyle/>
        <a:p>
          <a:endParaRPr lang="en-US" sz="2400"/>
        </a:p>
      </dgm:t>
    </dgm:pt>
    <dgm:pt modelId="{3E10FAE5-8252-2345-93E0-34BA567C2ED1}">
      <dgm:prSet custT="1"/>
      <dgm:spPr/>
      <dgm:t>
        <a:bodyPr/>
        <a:lstStyle/>
        <a:p>
          <a:r>
            <a:rPr lang="en-US" sz="2400" dirty="0"/>
            <a:t>Just-in-time procedural refreshers / troubleshooting</a:t>
          </a:r>
        </a:p>
      </dgm:t>
    </dgm:pt>
    <dgm:pt modelId="{DBC2EB5C-C0B1-BD4D-A78A-B94F9FD42743}" type="parTrans" cxnId="{6AA0A756-308B-5E45-995E-A231277EA9F0}">
      <dgm:prSet/>
      <dgm:spPr/>
      <dgm:t>
        <a:bodyPr/>
        <a:lstStyle/>
        <a:p>
          <a:endParaRPr lang="en-US" sz="2400"/>
        </a:p>
      </dgm:t>
    </dgm:pt>
    <dgm:pt modelId="{9A3C9567-C1FE-5A41-A943-EDF01674E7F6}" type="sibTrans" cxnId="{6AA0A756-308B-5E45-995E-A231277EA9F0}">
      <dgm:prSet/>
      <dgm:spPr/>
      <dgm:t>
        <a:bodyPr/>
        <a:lstStyle/>
        <a:p>
          <a:endParaRPr lang="en-US" sz="2400"/>
        </a:p>
      </dgm:t>
    </dgm:pt>
    <dgm:pt modelId="{4B9FA33B-7A8E-7B4F-8B8C-A68F50641C75}">
      <dgm:prSet custT="1"/>
      <dgm:spPr/>
      <dgm:t>
        <a:bodyPr/>
        <a:lstStyle/>
        <a:p>
          <a:r>
            <a:rPr lang="en-US" sz="2400"/>
            <a:t>Reinforcement of decision making</a:t>
          </a:r>
          <a:endParaRPr lang="en-US" sz="2400" dirty="0"/>
        </a:p>
      </dgm:t>
    </dgm:pt>
    <dgm:pt modelId="{BC4B5B17-040E-2D43-963C-1E7CA9D506A1}" type="parTrans" cxnId="{6D167B85-7E92-444D-883C-801883D828E8}">
      <dgm:prSet/>
      <dgm:spPr/>
      <dgm:t>
        <a:bodyPr/>
        <a:lstStyle/>
        <a:p>
          <a:endParaRPr lang="en-US" sz="2400"/>
        </a:p>
      </dgm:t>
    </dgm:pt>
    <dgm:pt modelId="{10C412DD-5181-2B45-A389-F9A3FE261F79}" type="sibTrans" cxnId="{6D167B85-7E92-444D-883C-801883D828E8}">
      <dgm:prSet/>
      <dgm:spPr/>
      <dgm:t>
        <a:bodyPr/>
        <a:lstStyle/>
        <a:p>
          <a:endParaRPr lang="en-US" sz="2400"/>
        </a:p>
      </dgm:t>
    </dgm:pt>
    <dgm:pt modelId="{AA6B034A-A6F3-FB46-9C8C-DD574D216083}" type="pres">
      <dgm:prSet presAssocID="{3AE932BB-590E-C24C-A958-3C8F13C20F20}" presName="linear" presStyleCnt="0">
        <dgm:presLayoutVars>
          <dgm:animLvl val="lvl"/>
          <dgm:resizeHandles val="exact"/>
        </dgm:presLayoutVars>
      </dgm:prSet>
      <dgm:spPr/>
    </dgm:pt>
    <dgm:pt modelId="{A6EB392A-8527-0C49-BEA5-BC6C9B9A9D05}" type="pres">
      <dgm:prSet presAssocID="{0A67AA12-20D8-584E-A35E-B1E906535B5B}" presName="parentText" presStyleLbl="node1" presStyleIdx="0" presStyleCnt="4">
        <dgm:presLayoutVars>
          <dgm:chMax val="0"/>
          <dgm:bulletEnabled val="1"/>
        </dgm:presLayoutVars>
      </dgm:prSet>
      <dgm:spPr/>
    </dgm:pt>
    <dgm:pt modelId="{308DA4E8-D5BD-794C-93E5-1C4896525499}" type="pres">
      <dgm:prSet presAssocID="{DFD60F6A-EB20-9546-B3AA-245C9BC1CB33}" presName="spacer" presStyleCnt="0"/>
      <dgm:spPr/>
    </dgm:pt>
    <dgm:pt modelId="{44A3927A-C543-654F-A452-098DBB8FC601}" type="pres">
      <dgm:prSet presAssocID="{2FA9CB7B-900D-B643-87F6-D5C3985E3AAE}" presName="parentText" presStyleLbl="node1" presStyleIdx="1" presStyleCnt="4">
        <dgm:presLayoutVars>
          <dgm:chMax val="0"/>
          <dgm:bulletEnabled val="1"/>
        </dgm:presLayoutVars>
      </dgm:prSet>
      <dgm:spPr/>
    </dgm:pt>
    <dgm:pt modelId="{70B83408-9C29-FE47-AA31-B705570C10F6}" type="pres">
      <dgm:prSet presAssocID="{49AD02F4-CB19-9246-A095-B6EA19FB5FE9}" presName="spacer" presStyleCnt="0"/>
      <dgm:spPr/>
    </dgm:pt>
    <dgm:pt modelId="{2891B2D2-1DD1-F240-8AB4-B80080C94867}" type="pres">
      <dgm:prSet presAssocID="{3E10FAE5-8252-2345-93E0-34BA567C2ED1}" presName="parentText" presStyleLbl="node1" presStyleIdx="2" presStyleCnt="4">
        <dgm:presLayoutVars>
          <dgm:chMax val="0"/>
          <dgm:bulletEnabled val="1"/>
        </dgm:presLayoutVars>
      </dgm:prSet>
      <dgm:spPr/>
    </dgm:pt>
    <dgm:pt modelId="{BBD8A86D-69CB-E242-87FC-6CA7FF88516B}" type="pres">
      <dgm:prSet presAssocID="{9A3C9567-C1FE-5A41-A943-EDF01674E7F6}" presName="spacer" presStyleCnt="0"/>
      <dgm:spPr/>
    </dgm:pt>
    <dgm:pt modelId="{38B643ED-8107-6549-9810-5F0ED7CD2776}" type="pres">
      <dgm:prSet presAssocID="{4B9FA33B-7A8E-7B4F-8B8C-A68F50641C75}" presName="parentText" presStyleLbl="node1" presStyleIdx="3" presStyleCnt="4">
        <dgm:presLayoutVars>
          <dgm:chMax val="0"/>
          <dgm:bulletEnabled val="1"/>
        </dgm:presLayoutVars>
      </dgm:prSet>
      <dgm:spPr/>
    </dgm:pt>
  </dgm:ptLst>
  <dgm:cxnLst>
    <dgm:cxn modelId="{A6D07129-6188-804E-83D8-0F408D3F7CAB}" type="presOf" srcId="{4B9FA33B-7A8E-7B4F-8B8C-A68F50641C75}" destId="{38B643ED-8107-6549-9810-5F0ED7CD2776}" srcOrd="0" destOrd="0" presId="urn:microsoft.com/office/officeart/2005/8/layout/vList2"/>
    <dgm:cxn modelId="{E7AEDF60-B77C-4342-BD57-FAE10A7FAD03}" type="presOf" srcId="{2FA9CB7B-900D-B643-87F6-D5C3985E3AAE}" destId="{44A3927A-C543-654F-A452-098DBB8FC601}" srcOrd="0" destOrd="0" presId="urn:microsoft.com/office/officeart/2005/8/layout/vList2"/>
    <dgm:cxn modelId="{673EFA50-297B-204B-A47E-F99A88F336B9}" srcId="{3AE932BB-590E-C24C-A958-3C8F13C20F20}" destId="{0A67AA12-20D8-584E-A35E-B1E906535B5B}" srcOrd="0" destOrd="0" parTransId="{44D19D87-7159-E048-A5D1-E117E920184C}" sibTransId="{DFD60F6A-EB20-9546-B3AA-245C9BC1CB33}"/>
    <dgm:cxn modelId="{6AA0A756-308B-5E45-995E-A231277EA9F0}" srcId="{3AE932BB-590E-C24C-A958-3C8F13C20F20}" destId="{3E10FAE5-8252-2345-93E0-34BA567C2ED1}" srcOrd="2" destOrd="0" parTransId="{DBC2EB5C-C0B1-BD4D-A78A-B94F9FD42743}" sibTransId="{9A3C9567-C1FE-5A41-A943-EDF01674E7F6}"/>
    <dgm:cxn modelId="{6D167B85-7E92-444D-883C-801883D828E8}" srcId="{3AE932BB-590E-C24C-A958-3C8F13C20F20}" destId="{4B9FA33B-7A8E-7B4F-8B8C-A68F50641C75}" srcOrd="3" destOrd="0" parTransId="{BC4B5B17-040E-2D43-963C-1E7CA9D506A1}" sibTransId="{10C412DD-5181-2B45-A389-F9A3FE261F79}"/>
    <dgm:cxn modelId="{C4B78293-521A-C743-93F7-E1B206E5154C}" type="presOf" srcId="{0A67AA12-20D8-584E-A35E-B1E906535B5B}" destId="{A6EB392A-8527-0C49-BEA5-BC6C9B9A9D05}" srcOrd="0" destOrd="0" presId="urn:microsoft.com/office/officeart/2005/8/layout/vList2"/>
    <dgm:cxn modelId="{F03F92A5-2CF1-8D40-932E-7E27A9527FC2}" type="presOf" srcId="{3E10FAE5-8252-2345-93E0-34BA567C2ED1}" destId="{2891B2D2-1DD1-F240-8AB4-B80080C94867}" srcOrd="0" destOrd="0" presId="urn:microsoft.com/office/officeart/2005/8/layout/vList2"/>
    <dgm:cxn modelId="{ED8766DF-7960-1446-92E4-E0ACF3FC8A6B}" type="presOf" srcId="{3AE932BB-590E-C24C-A958-3C8F13C20F20}" destId="{AA6B034A-A6F3-FB46-9C8C-DD574D216083}" srcOrd="0" destOrd="0" presId="urn:microsoft.com/office/officeart/2005/8/layout/vList2"/>
    <dgm:cxn modelId="{2C2FF5FF-A735-1341-B4AA-C789EEFF4453}" srcId="{3AE932BB-590E-C24C-A958-3C8F13C20F20}" destId="{2FA9CB7B-900D-B643-87F6-D5C3985E3AAE}" srcOrd="1" destOrd="0" parTransId="{34779055-1A3C-8D4D-9BAD-A54C8E82F1D0}" sibTransId="{49AD02F4-CB19-9246-A095-B6EA19FB5FE9}"/>
    <dgm:cxn modelId="{429D70A9-9C30-244A-8A97-5C8751C6F46A}" type="presParOf" srcId="{AA6B034A-A6F3-FB46-9C8C-DD574D216083}" destId="{A6EB392A-8527-0C49-BEA5-BC6C9B9A9D05}" srcOrd="0" destOrd="0" presId="urn:microsoft.com/office/officeart/2005/8/layout/vList2"/>
    <dgm:cxn modelId="{0BD7F626-D22A-4D47-8C66-4BC9A6F92CEC}" type="presParOf" srcId="{AA6B034A-A6F3-FB46-9C8C-DD574D216083}" destId="{308DA4E8-D5BD-794C-93E5-1C4896525499}" srcOrd="1" destOrd="0" presId="urn:microsoft.com/office/officeart/2005/8/layout/vList2"/>
    <dgm:cxn modelId="{B0CA1F28-6F1C-814B-B497-849B56AFE444}" type="presParOf" srcId="{AA6B034A-A6F3-FB46-9C8C-DD574D216083}" destId="{44A3927A-C543-654F-A452-098DBB8FC601}" srcOrd="2" destOrd="0" presId="urn:microsoft.com/office/officeart/2005/8/layout/vList2"/>
    <dgm:cxn modelId="{E0AA37FE-0ECE-1C45-B046-93F57BDF1294}" type="presParOf" srcId="{AA6B034A-A6F3-FB46-9C8C-DD574D216083}" destId="{70B83408-9C29-FE47-AA31-B705570C10F6}" srcOrd="3" destOrd="0" presId="urn:microsoft.com/office/officeart/2005/8/layout/vList2"/>
    <dgm:cxn modelId="{D85F6493-5788-1A42-95AE-E4ADFBA9347F}" type="presParOf" srcId="{AA6B034A-A6F3-FB46-9C8C-DD574D216083}" destId="{2891B2D2-1DD1-F240-8AB4-B80080C94867}" srcOrd="4" destOrd="0" presId="urn:microsoft.com/office/officeart/2005/8/layout/vList2"/>
    <dgm:cxn modelId="{CA1E3722-6087-FA44-B948-03CFF393B32D}" type="presParOf" srcId="{AA6B034A-A6F3-FB46-9C8C-DD574D216083}" destId="{BBD8A86D-69CB-E242-87FC-6CA7FF88516B}" srcOrd="5" destOrd="0" presId="urn:microsoft.com/office/officeart/2005/8/layout/vList2"/>
    <dgm:cxn modelId="{52BC9FFE-C025-5340-A4BE-54A1EFBFD01B}" type="presParOf" srcId="{AA6B034A-A6F3-FB46-9C8C-DD574D216083}" destId="{38B643ED-8107-6549-9810-5F0ED7CD277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F76CC2-5967-A945-ABC3-3EE7AD156A9C}" type="doc">
      <dgm:prSet loTypeId="urn:microsoft.com/office/officeart/2005/8/layout/vList3" loCatId="" qsTypeId="urn:microsoft.com/office/officeart/2005/8/quickstyle/simple1#2" qsCatId="simple" csTypeId="urn:microsoft.com/office/officeart/2005/8/colors/accent1_2#2" csCatId="accent1" phldr="1"/>
      <dgm:spPr/>
    </dgm:pt>
    <dgm:pt modelId="{77EE8063-21DF-A74E-9207-EBE7A388568C}">
      <dgm:prSet phldrT="[Text]"/>
      <dgm:spPr/>
      <dgm:t>
        <a:bodyPr/>
        <a:lstStyle/>
        <a:p>
          <a:r>
            <a:rPr lang="en-US" dirty="0"/>
            <a:t>BIG criteria and TBI Management</a:t>
          </a:r>
        </a:p>
      </dgm:t>
    </dgm:pt>
    <dgm:pt modelId="{93ECD143-FA10-A34D-B456-A507D1AE4DA2}" type="parTrans" cxnId="{4F42BE7D-96D8-104E-B586-4902D4709D4C}">
      <dgm:prSet/>
      <dgm:spPr/>
      <dgm:t>
        <a:bodyPr/>
        <a:lstStyle/>
        <a:p>
          <a:endParaRPr lang="en-US"/>
        </a:p>
      </dgm:t>
    </dgm:pt>
    <dgm:pt modelId="{E47A0260-7EA1-4D42-AA55-5391ED51F80D}" type="sibTrans" cxnId="{4F42BE7D-96D8-104E-B586-4902D4709D4C}">
      <dgm:prSet/>
      <dgm:spPr/>
      <dgm:t>
        <a:bodyPr/>
        <a:lstStyle/>
        <a:p>
          <a:endParaRPr lang="en-US"/>
        </a:p>
      </dgm:t>
    </dgm:pt>
    <dgm:pt modelId="{C2C36AFA-DFF0-3744-B201-082371CEC445}">
      <dgm:prSet phldrT="[Text]"/>
      <dgm:spPr/>
      <dgm:t>
        <a:bodyPr/>
        <a:lstStyle/>
        <a:p>
          <a:r>
            <a:rPr lang="en-US" dirty="0"/>
            <a:t>Palliative Care and Family Conversations</a:t>
          </a:r>
        </a:p>
      </dgm:t>
    </dgm:pt>
    <dgm:pt modelId="{5BEAA2A3-FE7F-1747-8712-BC89B48BA45F}" type="parTrans" cxnId="{CA1DEED2-750D-054C-AF86-0B14D7F093BB}">
      <dgm:prSet/>
      <dgm:spPr/>
      <dgm:t>
        <a:bodyPr/>
        <a:lstStyle/>
        <a:p>
          <a:endParaRPr lang="en-US"/>
        </a:p>
      </dgm:t>
    </dgm:pt>
    <dgm:pt modelId="{BCF82CA2-6FEA-3541-91B2-E2F808E6C4B9}" type="sibTrans" cxnId="{CA1DEED2-750D-054C-AF86-0B14D7F093BB}">
      <dgm:prSet/>
      <dgm:spPr/>
      <dgm:t>
        <a:bodyPr/>
        <a:lstStyle/>
        <a:p>
          <a:endParaRPr lang="en-US"/>
        </a:p>
      </dgm:t>
    </dgm:pt>
    <dgm:pt modelId="{54C0575A-9016-9846-B57C-17BC5A191A1D}">
      <dgm:prSet phldrT="[Text]"/>
      <dgm:spPr/>
      <dgm:t>
        <a:bodyPr/>
        <a:lstStyle/>
        <a:p>
          <a:r>
            <a:rPr lang="en-US" dirty="0"/>
            <a:t>Keeping patients locally</a:t>
          </a:r>
        </a:p>
      </dgm:t>
    </dgm:pt>
    <dgm:pt modelId="{F8994CDC-85CD-7045-86F3-F399E18E2068}" type="parTrans" cxnId="{A80022EA-06F7-C940-8990-7A11B86497F0}">
      <dgm:prSet/>
      <dgm:spPr/>
      <dgm:t>
        <a:bodyPr/>
        <a:lstStyle/>
        <a:p>
          <a:endParaRPr lang="en-US"/>
        </a:p>
      </dgm:t>
    </dgm:pt>
    <dgm:pt modelId="{3F3F0D3A-D8E3-6D46-BC52-D8019CAB76C5}" type="sibTrans" cxnId="{A80022EA-06F7-C940-8990-7A11B86497F0}">
      <dgm:prSet/>
      <dgm:spPr/>
      <dgm:t>
        <a:bodyPr/>
        <a:lstStyle/>
        <a:p>
          <a:endParaRPr lang="en-US"/>
        </a:p>
      </dgm:t>
    </dgm:pt>
    <dgm:pt modelId="{632A96AD-8141-684C-B8C3-804DBEB22BCF}">
      <dgm:prSet phldrT="[Text]"/>
      <dgm:spPr/>
      <dgm:t>
        <a:bodyPr/>
        <a:lstStyle/>
        <a:p>
          <a:r>
            <a:rPr lang="en-US" dirty="0"/>
            <a:t>Prolonged time to transport</a:t>
          </a:r>
        </a:p>
      </dgm:t>
    </dgm:pt>
    <dgm:pt modelId="{E4D2D72A-2BC0-C046-9758-52D74346C8C1}" type="parTrans" cxnId="{B97A6B04-79EB-F246-821C-90130F5E36AA}">
      <dgm:prSet/>
      <dgm:spPr/>
      <dgm:t>
        <a:bodyPr/>
        <a:lstStyle/>
        <a:p>
          <a:endParaRPr lang="en-US"/>
        </a:p>
      </dgm:t>
    </dgm:pt>
    <dgm:pt modelId="{EDD2B1BF-F60F-D446-A370-08AA3EA5FBFB}" type="sibTrans" cxnId="{B97A6B04-79EB-F246-821C-90130F5E36AA}">
      <dgm:prSet/>
      <dgm:spPr/>
      <dgm:t>
        <a:bodyPr/>
        <a:lstStyle/>
        <a:p>
          <a:endParaRPr lang="en-US"/>
        </a:p>
      </dgm:t>
    </dgm:pt>
    <dgm:pt modelId="{F736E75F-30DC-D941-9994-B2A1E8AF6698}" type="pres">
      <dgm:prSet presAssocID="{C1F76CC2-5967-A945-ABC3-3EE7AD156A9C}" presName="linearFlow" presStyleCnt="0">
        <dgm:presLayoutVars>
          <dgm:dir/>
          <dgm:resizeHandles val="exact"/>
        </dgm:presLayoutVars>
      </dgm:prSet>
      <dgm:spPr/>
    </dgm:pt>
    <dgm:pt modelId="{B54FF657-3D5B-1B41-AAE5-19E95C535FEE}" type="pres">
      <dgm:prSet presAssocID="{77EE8063-21DF-A74E-9207-EBE7A388568C}" presName="composite" presStyleCnt="0"/>
      <dgm:spPr/>
    </dgm:pt>
    <dgm:pt modelId="{2AC07159-B531-BC42-80F7-30F55A56C9BF}" type="pres">
      <dgm:prSet presAssocID="{77EE8063-21DF-A74E-9207-EBE7A388568C}" presName="imgShp" presStyleLbl="fgImgPlac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Brain in head with solid fill"/>
        </a:ext>
      </dgm:extLst>
    </dgm:pt>
    <dgm:pt modelId="{79C6076A-0366-DD47-A977-B49BBE17B006}" type="pres">
      <dgm:prSet presAssocID="{77EE8063-21DF-A74E-9207-EBE7A388568C}" presName="txShp" presStyleLbl="node1" presStyleIdx="0" presStyleCnt="4">
        <dgm:presLayoutVars>
          <dgm:bulletEnabled val="1"/>
        </dgm:presLayoutVars>
      </dgm:prSet>
      <dgm:spPr/>
    </dgm:pt>
    <dgm:pt modelId="{FDE426F9-763A-9242-82EC-5D7BBC4E80D7}" type="pres">
      <dgm:prSet presAssocID="{E47A0260-7EA1-4D42-AA55-5391ED51F80D}" presName="spacing" presStyleCnt="0"/>
      <dgm:spPr/>
    </dgm:pt>
    <dgm:pt modelId="{C2C1EC31-6CEC-B946-81DC-08373743ADF5}" type="pres">
      <dgm:prSet presAssocID="{C2C36AFA-DFF0-3744-B201-082371CEC445}" presName="composite" presStyleCnt="0"/>
      <dgm:spPr/>
    </dgm:pt>
    <dgm:pt modelId="{28E30CA5-05EC-0D47-83FD-CC06A8FCED81}" type="pres">
      <dgm:prSet presAssocID="{C2C36AFA-DFF0-3744-B201-082371CEC445}" presName="imgShp" presStyleLbl="fgImgPlac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Leaf with solid fill"/>
        </a:ext>
      </dgm:extLst>
    </dgm:pt>
    <dgm:pt modelId="{5D8882AE-791A-A14D-88F2-01ABD3C1BD34}" type="pres">
      <dgm:prSet presAssocID="{C2C36AFA-DFF0-3744-B201-082371CEC445}" presName="txShp" presStyleLbl="node1" presStyleIdx="1" presStyleCnt="4">
        <dgm:presLayoutVars>
          <dgm:bulletEnabled val="1"/>
        </dgm:presLayoutVars>
      </dgm:prSet>
      <dgm:spPr/>
    </dgm:pt>
    <dgm:pt modelId="{6DD26AA8-58A6-C64D-95DF-2E89491A2F75}" type="pres">
      <dgm:prSet presAssocID="{BCF82CA2-6FEA-3541-91B2-E2F808E6C4B9}" presName="spacing" presStyleCnt="0"/>
      <dgm:spPr/>
    </dgm:pt>
    <dgm:pt modelId="{14EDFDDA-9A4E-4142-9F3C-656115AB7F21}" type="pres">
      <dgm:prSet presAssocID="{54C0575A-9016-9846-B57C-17BC5A191A1D}" presName="composite" presStyleCnt="0"/>
      <dgm:spPr/>
    </dgm:pt>
    <dgm:pt modelId="{8773E3A2-873F-C949-9737-483036EFFFA7}" type="pres">
      <dgm:prSet presAssocID="{54C0575A-9016-9846-B57C-17BC5A191A1D}" presName="imgShp" presStyleLbl="fgImgPlac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Home1 with solid fill"/>
        </a:ext>
      </dgm:extLst>
    </dgm:pt>
    <dgm:pt modelId="{E63B86B5-C1E3-9245-9B11-7078D80DB0D0}" type="pres">
      <dgm:prSet presAssocID="{54C0575A-9016-9846-B57C-17BC5A191A1D}" presName="txShp" presStyleLbl="node1" presStyleIdx="2" presStyleCnt="4">
        <dgm:presLayoutVars>
          <dgm:bulletEnabled val="1"/>
        </dgm:presLayoutVars>
      </dgm:prSet>
      <dgm:spPr/>
    </dgm:pt>
    <dgm:pt modelId="{1E946DD7-305A-E640-8C63-7512C981D8EA}" type="pres">
      <dgm:prSet presAssocID="{3F3F0D3A-D8E3-6D46-BC52-D8019CAB76C5}" presName="spacing" presStyleCnt="0"/>
      <dgm:spPr/>
    </dgm:pt>
    <dgm:pt modelId="{FBE37FBC-FC1E-2D4C-BD2F-02C0744F1FF4}" type="pres">
      <dgm:prSet presAssocID="{632A96AD-8141-684C-B8C3-804DBEB22BCF}" presName="composite" presStyleCnt="0"/>
      <dgm:spPr/>
    </dgm:pt>
    <dgm:pt modelId="{0C2E582A-E2A6-BD42-AE9F-F41043582F77}" type="pres">
      <dgm:prSet presAssocID="{632A96AD-8141-684C-B8C3-804DBEB22BCF}" presName="imgShp" presStyleLbl="fgImgPlac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Stopwatch with solid fill"/>
        </a:ext>
      </dgm:extLst>
    </dgm:pt>
    <dgm:pt modelId="{865B415E-C370-F44F-8368-A2CF27C0F272}" type="pres">
      <dgm:prSet presAssocID="{632A96AD-8141-684C-B8C3-804DBEB22BCF}" presName="txShp" presStyleLbl="node1" presStyleIdx="3" presStyleCnt="4">
        <dgm:presLayoutVars>
          <dgm:bulletEnabled val="1"/>
        </dgm:presLayoutVars>
      </dgm:prSet>
      <dgm:spPr/>
    </dgm:pt>
  </dgm:ptLst>
  <dgm:cxnLst>
    <dgm:cxn modelId="{B97A6B04-79EB-F246-821C-90130F5E36AA}" srcId="{C1F76CC2-5967-A945-ABC3-3EE7AD156A9C}" destId="{632A96AD-8141-684C-B8C3-804DBEB22BCF}" srcOrd="3" destOrd="0" parTransId="{E4D2D72A-2BC0-C046-9758-52D74346C8C1}" sibTransId="{EDD2B1BF-F60F-D446-A370-08AA3EA5FBFB}"/>
    <dgm:cxn modelId="{F8E65906-F65E-FD4A-A2B3-5543FA17EB95}" type="presOf" srcId="{54C0575A-9016-9846-B57C-17BC5A191A1D}" destId="{E63B86B5-C1E3-9245-9B11-7078D80DB0D0}" srcOrd="0" destOrd="0" presId="urn:microsoft.com/office/officeart/2005/8/layout/vList3"/>
    <dgm:cxn modelId="{4F42BE7D-96D8-104E-B586-4902D4709D4C}" srcId="{C1F76CC2-5967-A945-ABC3-3EE7AD156A9C}" destId="{77EE8063-21DF-A74E-9207-EBE7A388568C}" srcOrd="0" destOrd="0" parTransId="{93ECD143-FA10-A34D-B456-A507D1AE4DA2}" sibTransId="{E47A0260-7EA1-4D42-AA55-5391ED51F80D}"/>
    <dgm:cxn modelId="{52311890-4CDB-9E4B-83DC-BA0967EF52B0}" type="presOf" srcId="{632A96AD-8141-684C-B8C3-804DBEB22BCF}" destId="{865B415E-C370-F44F-8368-A2CF27C0F272}" srcOrd="0" destOrd="0" presId="urn:microsoft.com/office/officeart/2005/8/layout/vList3"/>
    <dgm:cxn modelId="{D5A582AB-AEFE-F443-88FA-C3640DFC7045}" type="presOf" srcId="{77EE8063-21DF-A74E-9207-EBE7A388568C}" destId="{79C6076A-0366-DD47-A977-B49BBE17B006}" srcOrd="0" destOrd="0" presId="urn:microsoft.com/office/officeart/2005/8/layout/vList3"/>
    <dgm:cxn modelId="{CD6C75C7-B0D2-B442-BB56-7D8A20998675}" type="presOf" srcId="{C2C36AFA-DFF0-3744-B201-082371CEC445}" destId="{5D8882AE-791A-A14D-88F2-01ABD3C1BD34}" srcOrd="0" destOrd="0" presId="urn:microsoft.com/office/officeart/2005/8/layout/vList3"/>
    <dgm:cxn modelId="{CA1DEED2-750D-054C-AF86-0B14D7F093BB}" srcId="{C1F76CC2-5967-A945-ABC3-3EE7AD156A9C}" destId="{C2C36AFA-DFF0-3744-B201-082371CEC445}" srcOrd="1" destOrd="0" parTransId="{5BEAA2A3-FE7F-1747-8712-BC89B48BA45F}" sibTransId="{BCF82CA2-6FEA-3541-91B2-E2F808E6C4B9}"/>
    <dgm:cxn modelId="{A80022EA-06F7-C940-8990-7A11B86497F0}" srcId="{C1F76CC2-5967-A945-ABC3-3EE7AD156A9C}" destId="{54C0575A-9016-9846-B57C-17BC5A191A1D}" srcOrd="2" destOrd="0" parTransId="{F8994CDC-85CD-7045-86F3-F399E18E2068}" sibTransId="{3F3F0D3A-D8E3-6D46-BC52-D8019CAB76C5}"/>
    <dgm:cxn modelId="{6BA4ACF9-3393-C247-817D-7B46E042161C}" type="presOf" srcId="{C1F76CC2-5967-A945-ABC3-3EE7AD156A9C}" destId="{F736E75F-30DC-D941-9994-B2A1E8AF6698}" srcOrd="0" destOrd="0" presId="urn:microsoft.com/office/officeart/2005/8/layout/vList3"/>
    <dgm:cxn modelId="{BB62B81E-4875-4940-92B9-7EF127EF0C26}" type="presParOf" srcId="{F736E75F-30DC-D941-9994-B2A1E8AF6698}" destId="{B54FF657-3D5B-1B41-AAE5-19E95C535FEE}" srcOrd="0" destOrd="0" presId="urn:microsoft.com/office/officeart/2005/8/layout/vList3"/>
    <dgm:cxn modelId="{EF357766-C831-8348-A92F-4998AF0F132C}" type="presParOf" srcId="{B54FF657-3D5B-1B41-AAE5-19E95C535FEE}" destId="{2AC07159-B531-BC42-80F7-30F55A56C9BF}" srcOrd="0" destOrd="0" presId="urn:microsoft.com/office/officeart/2005/8/layout/vList3"/>
    <dgm:cxn modelId="{4D828DA9-A84D-C44A-A041-0210BAA94CBD}" type="presParOf" srcId="{B54FF657-3D5B-1B41-AAE5-19E95C535FEE}" destId="{79C6076A-0366-DD47-A977-B49BBE17B006}" srcOrd="1" destOrd="0" presId="urn:microsoft.com/office/officeart/2005/8/layout/vList3"/>
    <dgm:cxn modelId="{30F5F1C1-346D-0347-BAA1-2B6F9132461D}" type="presParOf" srcId="{F736E75F-30DC-D941-9994-B2A1E8AF6698}" destId="{FDE426F9-763A-9242-82EC-5D7BBC4E80D7}" srcOrd="1" destOrd="0" presId="urn:microsoft.com/office/officeart/2005/8/layout/vList3"/>
    <dgm:cxn modelId="{8A75801A-A20D-684B-A59C-25737C6E3A49}" type="presParOf" srcId="{F736E75F-30DC-D941-9994-B2A1E8AF6698}" destId="{C2C1EC31-6CEC-B946-81DC-08373743ADF5}" srcOrd="2" destOrd="0" presId="urn:microsoft.com/office/officeart/2005/8/layout/vList3"/>
    <dgm:cxn modelId="{860D029E-6238-E14C-A624-27BFD61878B0}" type="presParOf" srcId="{C2C1EC31-6CEC-B946-81DC-08373743ADF5}" destId="{28E30CA5-05EC-0D47-83FD-CC06A8FCED81}" srcOrd="0" destOrd="0" presId="urn:microsoft.com/office/officeart/2005/8/layout/vList3"/>
    <dgm:cxn modelId="{90F54CCC-7EDA-7C47-8863-48D46504A404}" type="presParOf" srcId="{C2C1EC31-6CEC-B946-81DC-08373743ADF5}" destId="{5D8882AE-791A-A14D-88F2-01ABD3C1BD34}" srcOrd="1" destOrd="0" presId="urn:microsoft.com/office/officeart/2005/8/layout/vList3"/>
    <dgm:cxn modelId="{955F96C5-7B5C-404E-912F-5925A4CFD046}" type="presParOf" srcId="{F736E75F-30DC-D941-9994-B2A1E8AF6698}" destId="{6DD26AA8-58A6-C64D-95DF-2E89491A2F75}" srcOrd="3" destOrd="0" presId="urn:microsoft.com/office/officeart/2005/8/layout/vList3"/>
    <dgm:cxn modelId="{135728A1-7829-BC4F-9342-104900E993F2}" type="presParOf" srcId="{F736E75F-30DC-D941-9994-B2A1E8AF6698}" destId="{14EDFDDA-9A4E-4142-9F3C-656115AB7F21}" srcOrd="4" destOrd="0" presId="urn:microsoft.com/office/officeart/2005/8/layout/vList3"/>
    <dgm:cxn modelId="{C1ADD34C-F6C3-E646-BD32-697ABBAEDA6B}" type="presParOf" srcId="{14EDFDDA-9A4E-4142-9F3C-656115AB7F21}" destId="{8773E3A2-873F-C949-9737-483036EFFFA7}" srcOrd="0" destOrd="0" presId="urn:microsoft.com/office/officeart/2005/8/layout/vList3"/>
    <dgm:cxn modelId="{E197B18F-E2ED-454B-97F9-37C135E19078}" type="presParOf" srcId="{14EDFDDA-9A4E-4142-9F3C-656115AB7F21}" destId="{E63B86B5-C1E3-9245-9B11-7078D80DB0D0}" srcOrd="1" destOrd="0" presId="urn:microsoft.com/office/officeart/2005/8/layout/vList3"/>
    <dgm:cxn modelId="{679268BA-8BE3-374A-B113-169C71EAA634}" type="presParOf" srcId="{F736E75F-30DC-D941-9994-B2A1E8AF6698}" destId="{1E946DD7-305A-E640-8C63-7512C981D8EA}" srcOrd="5" destOrd="0" presId="urn:microsoft.com/office/officeart/2005/8/layout/vList3"/>
    <dgm:cxn modelId="{7E8834DB-6EB7-3C47-9EAD-06F5670AB5B8}" type="presParOf" srcId="{F736E75F-30DC-D941-9994-B2A1E8AF6698}" destId="{FBE37FBC-FC1E-2D4C-BD2F-02C0744F1FF4}" srcOrd="6" destOrd="0" presId="urn:microsoft.com/office/officeart/2005/8/layout/vList3"/>
    <dgm:cxn modelId="{AD548165-56A5-1240-935B-514A5D3540EE}" type="presParOf" srcId="{FBE37FBC-FC1E-2D4C-BD2F-02C0744F1FF4}" destId="{0C2E582A-E2A6-BD42-AE9F-F41043582F77}" srcOrd="0" destOrd="0" presId="urn:microsoft.com/office/officeart/2005/8/layout/vList3"/>
    <dgm:cxn modelId="{21D4BA79-CE93-6341-8CC8-B5FC3B1F4FF6}" type="presParOf" srcId="{FBE37FBC-FC1E-2D4C-BD2F-02C0744F1FF4}" destId="{865B415E-C370-F44F-8368-A2CF27C0F27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F76CC2-5967-A945-ABC3-3EE7AD156A9C}" type="doc">
      <dgm:prSet loTypeId="urn:microsoft.com/office/officeart/2005/8/layout/vList3" loCatId="" qsTypeId="urn:microsoft.com/office/officeart/2005/8/quickstyle/simple1#3" qsCatId="simple" csTypeId="urn:microsoft.com/office/officeart/2005/8/colors/accent1_2#3" csCatId="accent1" phldr="1"/>
      <dgm:spPr/>
    </dgm:pt>
    <dgm:pt modelId="{A4A8931D-7C42-9442-A743-AC8325E277CE}">
      <dgm:prSet phldrT="[Text]"/>
      <dgm:spPr/>
      <dgm:t>
        <a:bodyPr/>
        <a:lstStyle/>
        <a:p>
          <a:r>
            <a:rPr lang="en-US" dirty="0"/>
            <a:t>Tourniquets during prolonged transfer</a:t>
          </a:r>
        </a:p>
      </dgm:t>
    </dgm:pt>
    <dgm:pt modelId="{778B2F08-4A2A-554B-A50A-F307E0594256}" type="parTrans" cxnId="{DD5ABCD6-4C25-5742-87DC-E7F7EFDC77CA}">
      <dgm:prSet/>
      <dgm:spPr/>
      <dgm:t>
        <a:bodyPr/>
        <a:lstStyle/>
        <a:p>
          <a:endParaRPr lang="en-US"/>
        </a:p>
      </dgm:t>
    </dgm:pt>
    <dgm:pt modelId="{2650B09A-7160-1246-B57C-30E31CF418A9}" type="sibTrans" cxnId="{DD5ABCD6-4C25-5742-87DC-E7F7EFDC77CA}">
      <dgm:prSet/>
      <dgm:spPr/>
      <dgm:t>
        <a:bodyPr/>
        <a:lstStyle/>
        <a:p>
          <a:endParaRPr lang="en-US"/>
        </a:p>
      </dgm:t>
    </dgm:pt>
    <dgm:pt modelId="{E42480AD-C16F-6B48-BECF-05EF9EB3ED77}">
      <dgm:prSet phldrT="[Text]"/>
      <dgm:spPr/>
      <dgm:t>
        <a:bodyPr/>
        <a:lstStyle/>
        <a:p>
          <a:r>
            <a:rPr lang="en-US" dirty="0"/>
            <a:t>Details of imaging considerations</a:t>
          </a:r>
        </a:p>
      </dgm:t>
    </dgm:pt>
    <dgm:pt modelId="{53103DCC-F5C4-DD43-8FB7-59E6A9DFDE0E}" type="parTrans" cxnId="{019253D6-266F-6641-B983-A70A364D7778}">
      <dgm:prSet/>
      <dgm:spPr/>
      <dgm:t>
        <a:bodyPr/>
        <a:lstStyle/>
        <a:p>
          <a:endParaRPr lang="en-US"/>
        </a:p>
      </dgm:t>
    </dgm:pt>
    <dgm:pt modelId="{F9ED7BF1-C24C-E440-90B9-DD45A641E4E5}" type="sibTrans" cxnId="{019253D6-266F-6641-B983-A70A364D7778}">
      <dgm:prSet/>
      <dgm:spPr/>
      <dgm:t>
        <a:bodyPr/>
        <a:lstStyle/>
        <a:p>
          <a:endParaRPr lang="en-US"/>
        </a:p>
      </dgm:t>
    </dgm:pt>
    <dgm:pt modelId="{8396787B-1EC6-6D4B-8B6C-E3D0D2989007}">
      <dgm:prSet phldrT="[Text]"/>
      <dgm:spPr/>
      <dgm:t>
        <a:bodyPr/>
        <a:lstStyle/>
        <a:p>
          <a:r>
            <a:rPr lang="en-US" dirty="0"/>
            <a:t>Special populations</a:t>
          </a:r>
        </a:p>
      </dgm:t>
    </dgm:pt>
    <dgm:pt modelId="{E2E766C6-8B10-124C-BC4D-E5D43DD6FE85}" type="parTrans" cxnId="{986C84C5-CF49-4B40-ACC9-9B20954EF4BA}">
      <dgm:prSet/>
      <dgm:spPr/>
      <dgm:t>
        <a:bodyPr/>
        <a:lstStyle/>
        <a:p>
          <a:endParaRPr lang="en-US"/>
        </a:p>
      </dgm:t>
    </dgm:pt>
    <dgm:pt modelId="{BFD436CF-7E4C-D243-B9CF-85F5E6AB150C}" type="sibTrans" cxnId="{986C84C5-CF49-4B40-ACC9-9B20954EF4BA}">
      <dgm:prSet/>
      <dgm:spPr/>
      <dgm:t>
        <a:bodyPr/>
        <a:lstStyle/>
        <a:p>
          <a:endParaRPr lang="en-US"/>
        </a:p>
      </dgm:t>
    </dgm:pt>
    <dgm:pt modelId="{019F88BD-EC49-FA4C-97F3-3E64E839A09A}">
      <dgm:prSet phldrT="[Text]"/>
      <dgm:spPr/>
      <dgm:t>
        <a:bodyPr/>
        <a:lstStyle/>
        <a:p>
          <a:r>
            <a:rPr lang="en-US" dirty="0"/>
            <a:t>Clinical deterioration</a:t>
          </a:r>
        </a:p>
      </dgm:t>
    </dgm:pt>
    <dgm:pt modelId="{D6879FB9-24C8-8946-929A-C2B0C1718FFF}" type="parTrans" cxnId="{ED8163A0-BA88-D74A-81AB-5D66FC02266C}">
      <dgm:prSet/>
      <dgm:spPr/>
      <dgm:t>
        <a:bodyPr/>
        <a:lstStyle/>
        <a:p>
          <a:endParaRPr lang="en-US"/>
        </a:p>
      </dgm:t>
    </dgm:pt>
    <dgm:pt modelId="{B5B8832A-8AE2-0B4B-A39B-A76125F5E822}" type="sibTrans" cxnId="{ED8163A0-BA88-D74A-81AB-5D66FC02266C}">
      <dgm:prSet/>
      <dgm:spPr/>
      <dgm:t>
        <a:bodyPr/>
        <a:lstStyle/>
        <a:p>
          <a:endParaRPr lang="en-US"/>
        </a:p>
      </dgm:t>
    </dgm:pt>
    <dgm:pt modelId="{F736E75F-30DC-D941-9994-B2A1E8AF6698}" type="pres">
      <dgm:prSet presAssocID="{C1F76CC2-5967-A945-ABC3-3EE7AD156A9C}" presName="linearFlow" presStyleCnt="0">
        <dgm:presLayoutVars>
          <dgm:dir/>
          <dgm:resizeHandles val="exact"/>
        </dgm:presLayoutVars>
      </dgm:prSet>
      <dgm:spPr/>
    </dgm:pt>
    <dgm:pt modelId="{C4122814-07BE-C248-8971-36F3FAA840C6}" type="pres">
      <dgm:prSet presAssocID="{E42480AD-C16F-6B48-BECF-05EF9EB3ED77}" presName="composite" presStyleCnt="0"/>
      <dgm:spPr/>
    </dgm:pt>
    <dgm:pt modelId="{F7C1B79C-A00C-DF4B-9AC6-66580901D133}" type="pres">
      <dgm:prSet presAssocID="{E42480AD-C16F-6B48-BECF-05EF9EB3ED77}" presName="imgShp" presStyleLbl="fgImgPlac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Aperture with solid fill"/>
        </a:ext>
      </dgm:extLst>
    </dgm:pt>
    <dgm:pt modelId="{5BD8D318-42F6-CD4C-9D7A-248646E5555F}" type="pres">
      <dgm:prSet presAssocID="{E42480AD-C16F-6B48-BECF-05EF9EB3ED77}" presName="txShp" presStyleLbl="node1" presStyleIdx="0" presStyleCnt="4">
        <dgm:presLayoutVars>
          <dgm:bulletEnabled val="1"/>
        </dgm:presLayoutVars>
      </dgm:prSet>
      <dgm:spPr/>
    </dgm:pt>
    <dgm:pt modelId="{62822DD0-F52A-9B4D-818F-913E52BA1D1F}" type="pres">
      <dgm:prSet presAssocID="{F9ED7BF1-C24C-E440-90B9-DD45A641E4E5}" presName="spacing" presStyleCnt="0"/>
      <dgm:spPr/>
    </dgm:pt>
    <dgm:pt modelId="{CF9711FD-34F4-6A4B-8C94-CA3848155451}" type="pres">
      <dgm:prSet presAssocID="{A4A8931D-7C42-9442-A743-AC8325E277CE}" presName="composite" presStyleCnt="0"/>
      <dgm:spPr/>
    </dgm:pt>
    <dgm:pt modelId="{FEAD651F-410D-FA4F-AB21-6B47ED79B869}" type="pres">
      <dgm:prSet presAssocID="{A4A8931D-7C42-9442-A743-AC8325E277CE}" presName="imgShp" presStyleLbl="fgImgPlac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Hourglass 90% with solid fill"/>
        </a:ext>
      </dgm:extLst>
    </dgm:pt>
    <dgm:pt modelId="{8F7152E3-0C17-354B-97FC-12BC1D61EE0D}" type="pres">
      <dgm:prSet presAssocID="{A4A8931D-7C42-9442-A743-AC8325E277CE}" presName="txShp" presStyleLbl="node1" presStyleIdx="1" presStyleCnt="4">
        <dgm:presLayoutVars>
          <dgm:bulletEnabled val="1"/>
        </dgm:presLayoutVars>
      </dgm:prSet>
      <dgm:spPr/>
    </dgm:pt>
    <dgm:pt modelId="{48EA181F-3B9E-B74C-AA4E-25FDFC820F46}" type="pres">
      <dgm:prSet presAssocID="{2650B09A-7160-1246-B57C-30E31CF418A9}" presName="spacing" presStyleCnt="0"/>
      <dgm:spPr/>
    </dgm:pt>
    <dgm:pt modelId="{781B2FC7-DACF-0047-B96C-DB5E7E383E92}" type="pres">
      <dgm:prSet presAssocID="{8396787B-1EC6-6D4B-8B6C-E3D0D2989007}" presName="composite" presStyleCnt="0"/>
      <dgm:spPr/>
    </dgm:pt>
    <dgm:pt modelId="{C5431567-7864-1244-B8F2-720DBD405CEE}" type="pres">
      <dgm:prSet presAssocID="{8396787B-1EC6-6D4B-8B6C-E3D0D2989007}" presName="imgShp" presStyleLbl="fgImgPlac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Woman with baby with solid fill"/>
        </a:ext>
      </dgm:extLst>
    </dgm:pt>
    <dgm:pt modelId="{C3C34273-B891-3C47-BD5D-075C22885E7E}" type="pres">
      <dgm:prSet presAssocID="{8396787B-1EC6-6D4B-8B6C-E3D0D2989007}" presName="txShp" presStyleLbl="node1" presStyleIdx="2" presStyleCnt="4">
        <dgm:presLayoutVars>
          <dgm:bulletEnabled val="1"/>
        </dgm:presLayoutVars>
      </dgm:prSet>
      <dgm:spPr/>
    </dgm:pt>
    <dgm:pt modelId="{2A8558B8-3F86-C24C-8880-F99A26E1EAB6}" type="pres">
      <dgm:prSet presAssocID="{BFD436CF-7E4C-D243-B9CF-85F5E6AB150C}" presName="spacing" presStyleCnt="0"/>
      <dgm:spPr/>
    </dgm:pt>
    <dgm:pt modelId="{5E422446-3B64-3541-BB49-71D14E075669}" type="pres">
      <dgm:prSet presAssocID="{019F88BD-EC49-FA4C-97F3-3E64E839A09A}" presName="composite" presStyleCnt="0"/>
      <dgm:spPr/>
    </dgm:pt>
    <dgm:pt modelId="{0CDA2233-E8AE-6444-BF2A-5B596EF62E16}" type="pres">
      <dgm:prSet presAssocID="{019F88BD-EC49-FA4C-97F3-3E64E839A09A}" presName="imgShp" presStyleLbl="fgImgPlac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Downward trend graph with solid fill"/>
        </a:ext>
      </dgm:extLst>
    </dgm:pt>
    <dgm:pt modelId="{E0C34B9A-0E66-A04A-B013-98E09A26C66D}" type="pres">
      <dgm:prSet presAssocID="{019F88BD-EC49-FA4C-97F3-3E64E839A09A}" presName="txShp" presStyleLbl="node1" presStyleIdx="3" presStyleCnt="4">
        <dgm:presLayoutVars>
          <dgm:bulletEnabled val="1"/>
        </dgm:presLayoutVars>
      </dgm:prSet>
      <dgm:spPr/>
    </dgm:pt>
  </dgm:ptLst>
  <dgm:cxnLst>
    <dgm:cxn modelId="{8CF0501F-C1F9-A649-9378-0BDB23625ACB}" type="presOf" srcId="{019F88BD-EC49-FA4C-97F3-3E64E839A09A}" destId="{E0C34B9A-0E66-A04A-B013-98E09A26C66D}" srcOrd="0" destOrd="0" presId="urn:microsoft.com/office/officeart/2005/8/layout/vList3"/>
    <dgm:cxn modelId="{B4D1FA77-3949-1A42-B430-E6CA991D524C}" type="presOf" srcId="{E42480AD-C16F-6B48-BECF-05EF9EB3ED77}" destId="{5BD8D318-42F6-CD4C-9D7A-248646E5555F}" srcOrd="0" destOrd="0" presId="urn:microsoft.com/office/officeart/2005/8/layout/vList3"/>
    <dgm:cxn modelId="{A8D6269F-0A67-E345-8AE1-ED9CD441FE6B}" type="presOf" srcId="{8396787B-1EC6-6D4B-8B6C-E3D0D2989007}" destId="{C3C34273-B891-3C47-BD5D-075C22885E7E}" srcOrd="0" destOrd="0" presId="urn:microsoft.com/office/officeart/2005/8/layout/vList3"/>
    <dgm:cxn modelId="{ED8163A0-BA88-D74A-81AB-5D66FC02266C}" srcId="{C1F76CC2-5967-A945-ABC3-3EE7AD156A9C}" destId="{019F88BD-EC49-FA4C-97F3-3E64E839A09A}" srcOrd="3" destOrd="0" parTransId="{D6879FB9-24C8-8946-929A-C2B0C1718FFF}" sibTransId="{B5B8832A-8AE2-0B4B-A39B-A76125F5E822}"/>
    <dgm:cxn modelId="{986C84C5-CF49-4B40-ACC9-9B20954EF4BA}" srcId="{C1F76CC2-5967-A945-ABC3-3EE7AD156A9C}" destId="{8396787B-1EC6-6D4B-8B6C-E3D0D2989007}" srcOrd="2" destOrd="0" parTransId="{E2E766C6-8B10-124C-BC4D-E5D43DD6FE85}" sibTransId="{BFD436CF-7E4C-D243-B9CF-85F5E6AB150C}"/>
    <dgm:cxn modelId="{5F497FCE-0B0F-B848-92AA-09D83B80F543}" type="presOf" srcId="{A4A8931D-7C42-9442-A743-AC8325E277CE}" destId="{8F7152E3-0C17-354B-97FC-12BC1D61EE0D}" srcOrd="0" destOrd="0" presId="urn:microsoft.com/office/officeart/2005/8/layout/vList3"/>
    <dgm:cxn modelId="{019253D6-266F-6641-B983-A70A364D7778}" srcId="{C1F76CC2-5967-A945-ABC3-3EE7AD156A9C}" destId="{E42480AD-C16F-6B48-BECF-05EF9EB3ED77}" srcOrd="0" destOrd="0" parTransId="{53103DCC-F5C4-DD43-8FB7-59E6A9DFDE0E}" sibTransId="{F9ED7BF1-C24C-E440-90B9-DD45A641E4E5}"/>
    <dgm:cxn modelId="{DD5ABCD6-4C25-5742-87DC-E7F7EFDC77CA}" srcId="{C1F76CC2-5967-A945-ABC3-3EE7AD156A9C}" destId="{A4A8931D-7C42-9442-A743-AC8325E277CE}" srcOrd="1" destOrd="0" parTransId="{778B2F08-4A2A-554B-A50A-F307E0594256}" sibTransId="{2650B09A-7160-1246-B57C-30E31CF418A9}"/>
    <dgm:cxn modelId="{6BA4ACF9-3393-C247-817D-7B46E042161C}" type="presOf" srcId="{C1F76CC2-5967-A945-ABC3-3EE7AD156A9C}" destId="{F736E75F-30DC-D941-9994-B2A1E8AF6698}" srcOrd="0" destOrd="0" presId="urn:microsoft.com/office/officeart/2005/8/layout/vList3"/>
    <dgm:cxn modelId="{A3990955-5EB8-3F4F-A8F7-228D49F1A055}" type="presParOf" srcId="{F736E75F-30DC-D941-9994-B2A1E8AF6698}" destId="{C4122814-07BE-C248-8971-36F3FAA840C6}" srcOrd="0" destOrd="0" presId="urn:microsoft.com/office/officeart/2005/8/layout/vList3"/>
    <dgm:cxn modelId="{023C2A91-E385-8846-BF8A-6D3AB83C58EF}" type="presParOf" srcId="{C4122814-07BE-C248-8971-36F3FAA840C6}" destId="{F7C1B79C-A00C-DF4B-9AC6-66580901D133}" srcOrd="0" destOrd="0" presId="urn:microsoft.com/office/officeart/2005/8/layout/vList3"/>
    <dgm:cxn modelId="{D92429CD-07A8-B240-81F8-25E127842F76}" type="presParOf" srcId="{C4122814-07BE-C248-8971-36F3FAA840C6}" destId="{5BD8D318-42F6-CD4C-9D7A-248646E5555F}" srcOrd="1" destOrd="0" presId="urn:microsoft.com/office/officeart/2005/8/layout/vList3"/>
    <dgm:cxn modelId="{33071268-4549-604E-A661-CC44F6D6C83A}" type="presParOf" srcId="{F736E75F-30DC-D941-9994-B2A1E8AF6698}" destId="{62822DD0-F52A-9B4D-818F-913E52BA1D1F}" srcOrd="1" destOrd="0" presId="urn:microsoft.com/office/officeart/2005/8/layout/vList3"/>
    <dgm:cxn modelId="{FD1B7D3D-986B-C94F-885C-1D587DFAF68C}" type="presParOf" srcId="{F736E75F-30DC-D941-9994-B2A1E8AF6698}" destId="{CF9711FD-34F4-6A4B-8C94-CA3848155451}" srcOrd="2" destOrd="0" presId="urn:microsoft.com/office/officeart/2005/8/layout/vList3"/>
    <dgm:cxn modelId="{927FE693-6022-034E-B4AC-F3F8BE3C0672}" type="presParOf" srcId="{CF9711FD-34F4-6A4B-8C94-CA3848155451}" destId="{FEAD651F-410D-FA4F-AB21-6B47ED79B869}" srcOrd="0" destOrd="0" presId="urn:microsoft.com/office/officeart/2005/8/layout/vList3"/>
    <dgm:cxn modelId="{2E4D1340-F17D-B341-9240-25D128CB152E}" type="presParOf" srcId="{CF9711FD-34F4-6A4B-8C94-CA3848155451}" destId="{8F7152E3-0C17-354B-97FC-12BC1D61EE0D}" srcOrd="1" destOrd="0" presId="urn:microsoft.com/office/officeart/2005/8/layout/vList3"/>
    <dgm:cxn modelId="{EA7B1FF2-17AE-EE43-B7F3-B650FEC69A37}" type="presParOf" srcId="{F736E75F-30DC-D941-9994-B2A1E8AF6698}" destId="{48EA181F-3B9E-B74C-AA4E-25FDFC820F46}" srcOrd="3" destOrd="0" presId="urn:microsoft.com/office/officeart/2005/8/layout/vList3"/>
    <dgm:cxn modelId="{109577A9-AEC1-0B4E-A397-5D4C81141F64}" type="presParOf" srcId="{F736E75F-30DC-D941-9994-B2A1E8AF6698}" destId="{781B2FC7-DACF-0047-B96C-DB5E7E383E92}" srcOrd="4" destOrd="0" presId="urn:microsoft.com/office/officeart/2005/8/layout/vList3"/>
    <dgm:cxn modelId="{4C4B6F15-99B9-3542-8A8B-32AF14188ABD}" type="presParOf" srcId="{781B2FC7-DACF-0047-B96C-DB5E7E383E92}" destId="{C5431567-7864-1244-B8F2-720DBD405CEE}" srcOrd="0" destOrd="0" presId="urn:microsoft.com/office/officeart/2005/8/layout/vList3"/>
    <dgm:cxn modelId="{7DB71366-8084-9E4C-AF5A-0BCC5ECCE9E6}" type="presParOf" srcId="{781B2FC7-DACF-0047-B96C-DB5E7E383E92}" destId="{C3C34273-B891-3C47-BD5D-075C22885E7E}" srcOrd="1" destOrd="0" presId="urn:microsoft.com/office/officeart/2005/8/layout/vList3"/>
    <dgm:cxn modelId="{016B5443-65DF-4444-A9F2-524A2A9E0B5A}" type="presParOf" srcId="{F736E75F-30DC-D941-9994-B2A1E8AF6698}" destId="{2A8558B8-3F86-C24C-8880-F99A26E1EAB6}" srcOrd="5" destOrd="0" presId="urn:microsoft.com/office/officeart/2005/8/layout/vList3"/>
    <dgm:cxn modelId="{BF704C4C-1573-2C4C-A50B-240CF123156C}" type="presParOf" srcId="{F736E75F-30DC-D941-9994-B2A1E8AF6698}" destId="{5E422446-3B64-3541-BB49-71D14E075669}" srcOrd="6" destOrd="0" presId="urn:microsoft.com/office/officeart/2005/8/layout/vList3"/>
    <dgm:cxn modelId="{4AA0F7C2-8657-2047-A317-E17E462C4528}" type="presParOf" srcId="{5E422446-3B64-3541-BB49-71D14E075669}" destId="{0CDA2233-E8AE-6444-BF2A-5B596EF62E16}" srcOrd="0" destOrd="0" presId="urn:microsoft.com/office/officeart/2005/8/layout/vList3"/>
    <dgm:cxn modelId="{E4C819E5-4B2D-4346-8A39-02EF5A071A10}" type="presParOf" srcId="{5E422446-3B64-3541-BB49-71D14E075669}" destId="{E0C34B9A-0E66-A04A-B013-98E09A26C66D}"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EB392A-8527-0C49-BEA5-BC6C9B9A9D05}">
      <dsp:nvSpPr>
        <dsp:cNvPr id="0" name=""/>
        <dsp:cNvSpPr/>
      </dsp:nvSpPr>
      <dsp:spPr>
        <a:xfrm>
          <a:off x="0" y="9659"/>
          <a:ext cx="7162800" cy="730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Font typeface="Arial" panose="020B0604020202020204" pitchFamily="34" charset="0"/>
            <a:buNone/>
          </a:pPr>
          <a:r>
            <a:rPr lang="en-US" sz="2400" kern="1200" dirty="0"/>
            <a:t>Supply checklists for equipment</a:t>
          </a:r>
        </a:p>
      </dsp:txBody>
      <dsp:txXfrm>
        <a:off x="35640" y="45299"/>
        <a:ext cx="7091520" cy="658800"/>
      </dsp:txXfrm>
    </dsp:sp>
    <dsp:sp modelId="{44A3927A-C543-654F-A452-098DBB8FC601}">
      <dsp:nvSpPr>
        <dsp:cNvPr id="0" name=""/>
        <dsp:cNvSpPr/>
      </dsp:nvSpPr>
      <dsp:spPr>
        <a:xfrm>
          <a:off x="0" y="852059"/>
          <a:ext cx="7162800" cy="730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‘How-to’ guides on setup for procedures</a:t>
          </a:r>
          <a:endParaRPr lang="en-US" sz="2400" kern="1200" dirty="0"/>
        </a:p>
      </dsp:txBody>
      <dsp:txXfrm>
        <a:off x="35640" y="887699"/>
        <a:ext cx="7091520" cy="658800"/>
      </dsp:txXfrm>
    </dsp:sp>
    <dsp:sp modelId="{2891B2D2-1DD1-F240-8AB4-B80080C94867}">
      <dsp:nvSpPr>
        <dsp:cNvPr id="0" name=""/>
        <dsp:cNvSpPr/>
      </dsp:nvSpPr>
      <dsp:spPr>
        <a:xfrm>
          <a:off x="0" y="1694459"/>
          <a:ext cx="7162800" cy="730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Just-in-time procedural refreshers / troubleshooting</a:t>
          </a:r>
        </a:p>
      </dsp:txBody>
      <dsp:txXfrm>
        <a:off x="35640" y="1730099"/>
        <a:ext cx="7091520" cy="658800"/>
      </dsp:txXfrm>
    </dsp:sp>
    <dsp:sp modelId="{38B643ED-8107-6549-9810-5F0ED7CD2776}">
      <dsp:nvSpPr>
        <dsp:cNvPr id="0" name=""/>
        <dsp:cNvSpPr/>
      </dsp:nvSpPr>
      <dsp:spPr>
        <a:xfrm>
          <a:off x="0" y="2536860"/>
          <a:ext cx="7162800" cy="7300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Reinforcement of decision making</a:t>
          </a:r>
          <a:endParaRPr lang="en-US" sz="2400" kern="1200" dirty="0"/>
        </a:p>
      </dsp:txBody>
      <dsp:txXfrm>
        <a:off x="35640" y="2572500"/>
        <a:ext cx="7091520" cy="658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C6076A-0366-DD47-A977-B49BBE17B006}">
      <dsp:nvSpPr>
        <dsp:cNvPr id="0" name=""/>
        <dsp:cNvSpPr/>
      </dsp:nvSpPr>
      <dsp:spPr>
        <a:xfrm rot="10800000">
          <a:off x="1585310" y="2636"/>
          <a:ext cx="5574030" cy="72530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9838" tIns="87630" rIns="163576" bIns="87630" numCol="1" spcCol="1270" anchor="ctr" anchorCtr="0">
          <a:noAutofit/>
        </a:bodyPr>
        <a:lstStyle/>
        <a:p>
          <a:pPr marL="0" lvl="0" indent="0" algn="ctr" defTabSz="1022350">
            <a:lnSpc>
              <a:spcPct val="90000"/>
            </a:lnSpc>
            <a:spcBef>
              <a:spcPct val="0"/>
            </a:spcBef>
            <a:spcAft>
              <a:spcPct val="35000"/>
            </a:spcAft>
            <a:buNone/>
          </a:pPr>
          <a:r>
            <a:rPr lang="en-US" sz="2300" kern="1200" dirty="0"/>
            <a:t>BIG criteria and TBI Management</a:t>
          </a:r>
        </a:p>
      </dsp:txBody>
      <dsp:txXfrm rot="10800000">
        <a:off x="1766635" y="2636"/>
        <a:ext cx="5392705" cy="725300"/>
      </dsp:txXfrm>
    </dsp:sp>
    <dsp:sp modelId="{2AC07159-B531-BC42-80F7-30F55A56C9BF}">
      <dsp:nvSpPr>
        <dsp:cNvPr id="0" name=""/>
        <dsp:cNvSpPr/>
      </dsp:nvSpPr>
      <dsp:spPr>
        <a:xfrm>
          <a:off x="1222659" y="2636"/>
          <a:ext cx="725300" cy="725300"/>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8882AE-791A-A14D-88F2-01ABD3C1BD34}">
      <dsp:nvSpPr>
        <dsp:cNvPr id="0" name=""/>
        <dsp:cNvSpPr/>
      </dsp:nvSpPr>
      <dsp:spPr>
        <a:xfrm rot="10800000">
          <a:off x="1585310" y="944445"/>
          <a:ext cx="5574030" cy="72530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9838" tIns="87630" rIns="163576" bIns="87630" numCol="1" spcCol="1270" anchor="ctr" anchorCtr="0">
          <a:noAutofit/>
        </a:bodyPr>
        <a:lstStyle/>
        <a:p>
          <a:pPr marL="0" lvl="0" indent="0" algn="ctr" defTabSz="1022350">
            <a:lnSpc>
              <a:spcPct val="90000"/>
            </a:lnSpc>
            <a:spcBef>
              <a:spcPct val="0"/>
            </a:spcBef>
            <a:spcAft>
              <a:spcPct val="35000"/>
            </a:spcAft>
            <a:buNone/>
          </a:pPr>
          <a:r>
            <a:rPr lang="en-US" sz="2300" kern="1200" dirty="0"/>
            <a:t>Palliative Care and Family Conversations</a:t>
          </a:r>
        </a:p>
      </dsp:txBody>
      <dsp:txXfrm rot="10800000">
        <a:off x="1766635" y="944445"/>
        <a:ext cx="5392705" cy="725300"/>
      </dsp:txXfrm>
    </dsp:sp>
    <dsp:sp modelId="{28E30CA5-05EC-0D47-83FD-CC06A8FCED81}">
      <dsp:nvSpPr>
        <dsp:cNvPr id="0" name=""/>
        <dsp:cNvSpPr/>
      </dsp:nvSpPr>
      <dsp:spPr>
        <a:xfrm>
          <a:off x="1222659" y="944445"/>
          <a:ext cx="725300" cy="725300"/>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3B86B5-C1E3-9245-9B11-7078D80DB0D0}">
      <dsp:nvSpPr>
        <dsp:cNvPr id="0" name=""/>
        <dsp:cNvSpPr/>
      </dsp:nvSpPr>
      <dsp:spPr>
        <a:xfrm rot="10800000">
          <a:off x="1585310" y="1886253"/>
          <a:ext cx="5574030" cy="72530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9838" tIns="87630" rIns="163576" bIns="87630" numCol="1" spcCol="1270" anchor="ctr" anchorCtr="0">
          <a:noAutofit/>
        </a:bodyPr>
        <a:lstStyle/>
        <a:p>
          <a:pPr marL="0" lvl="0" indent="0" algn="ctr" defTabSz="1022350">
            <a:lnSpc>
              <a:spcPct val="90000"/>
            </a:lnSpc>
            <a:spcBef>
              <a:spcPct val="0"/>
            </a:spcBef>
            <a:spcAft>
              <a:spcPct val="35000"/>
            </a:spcAft>
            <a:buNone/>
          </a:pPr>
          <a:r>
            <a:rPr lang="en-US" sz="2300" kern="1200" dirty="0"/>
            <a:t>Keeping patients locally</a:t>
          </a:r>
        </a:p>
      </dsp:txBody>
      <dsp:txXfrm rot="10800000">
        <a:off x="1766635" y="1886253"/>
        <a:ext cx="5392705" cy="725300"/>
      </dsp:txXfrm>
    </dsp:sp>
    <dsp:sp modelId="{8773E3A2-873F-C949-9737-483036EFFFA7}">
      <dsp:nvSpPr>
        <dsp:cNvPr id="0" name=""/>
        <dsp:cNvSpPr/>
      </dsp:nvSpPr>
      <dsp:spPr>
        <a:xfrm>
          <a:off x="1222659" y="1886253"/>
          <a:ext cx="725300" cy="725300"/>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65B415E-C370-F44F-8368-A2CF27C0F272}">
      <dsp:nvSpPr>
        <dsp:cNvPr id="0" name=""/>
        <dsp:cNvSpPr/>
      </dsp:nvSpPr>
      <dsp:spPr>
        <a:xfrm rot="10800000">
          <a:off x="1585310" y="2828062"/>
          <a:ext cx="5574030" cy="72530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9838" tIns="87630" rIns="163576" bIns="87630" numCol="1" spcCol="1270" anchor="ctr" anchorCtr="0">
          <a:noAutofit/>
        </a:bodyPr>
        <a:lstStyle/>
        <a:p>
          <a:pPr marL="0" lvl="0" indent="0" algn="ctr" defTabSz="1022350">
            <a:lnSpc>
              <a:spcPct val="90000"/>
            </a:lnSpc>
            <a:spcBef>
              <a:spcPct val="0"/>
            </a:spcBef>
            <a:spcAft>
              <a:spcPct val="35000"/>
            </a:spcAft>
            <a:buNone/>
          </a:pPr>
          <a:r>
            <a:rPr lang="en-US" sz="2300" kern="1200" dirty="0"/>
            <a:t>Prolonged time to transport</a:t>
          </a:r>
        </a:p>
      </dsp:txBody>
      <dsp:txXfrm rot="10800000">
        <a:off x="1766635" y="2828062"/>
        <a:ext cx="5392705" cy="725300"/>
      </dsp:txXfrm>
    </dsp:sp>
    <dsp:sp modelId="{0C2E582A-E2A6-BD42-AE9F-F41043582F77}">
      <dsp:nvSpPr>
        <dsp:cNvPr id="0" name=""/>
        <dsp:cNvSpPr/>
      </dsp:nvSpPr>
      <dsp:spPr>
        <a:xfrm>
          <a:off x="1222659" y="2828062"/>
          <a:ext cx="725300" cy="725300"/>
        </a:xfrm>
        <a:prstGeom prst="ellipse">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D8D318-42F6-CD4C-9D7A-248646E5555F}">
      <dsp:nvSpPr>
        <dsp:cNvPr id="0" name=""/>
        <dsp:cNvSpPr/>
      </dsp:nvSpPr>
      <dsp:spPr>
        <a:xfrm rot="10800000">
          <a:off x="1585310" y="2636"/>
          <a:ext cx="5574030" cy="72530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9838"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Details of imaging considerations</a:t>
          </a:r>
        </a:p>
      </dsp:txBody>
      <dsp:txXfrm rot="10800000">
        <a:off x="1766635" y="2636"/>
        <a:ext cx="5392705" cy="725300"/>
      </dsp:txXfrm>
    </dsp:sp>
    <dsp:sp modelId="{F7C1B79C-A00C-DF4B-9AC6-66580901D133}">
      <dsp:nvSpPr>
        <dsp:cNvPr id="0" name=""/>
        <dsp:cNvSpPr/>
      </dsp:nvSpPr>
      <dsp:spPr>
        <a:xfrm>
          <a:off x="1222659" y="2636"/>
          <a:ext cx="725300" cy="725300"/>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7152E3-0C17-354B-97FC-12BC1D61EE0D}">
      <dsp:nvSpPr>
        <dsp:cNvPr id="0" name=""/>
        <dsp:cNvSpPr/>
      </dsp:nvSpPr>
      <dsp:spPr>
        <a:xfrm rot="10800000">
          <a:off x="1585310" y="944445"/>
          <a:ext cx="5574030" cy="72530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9838"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Tourniquets during prolonged transfer</a:t>
          </a:r>
        </a:p>
      </dsp:txBody>
      <dsp:txXfrm rot="10800000">
        <a:off x="1766635" y="944445"/>
        <a:ext cx="5392705" cy="725300"/>
      </dsp:txXfrm>
    </dsp:sp>
    <dsp:sp modelId="{FEAD651F-410D-FA4F-AB21-6B47ED79B869}">
      <dsp:nvSpPr>
        <dsp:cNvPr id="0" name=""/>
        <dsp:cNvSpPr/>
      </dsp:nvSpPr>
      <dsp:spPr>
        <a:xfrm>
          <a:off x="1222659" y="944445"/>
          <a:ext cx="725300" cy="725300"/>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C34273-B891-3C47-BD5D-075C22885E7E}">
      <dsp:nvSpPr>
        <dsp:cNvPr id="0" name=""/>
        <dsp:cNvSpPr/>
      </dsp:nvSpPr>
      <dsp:spPr>
        <a:xfrm rot="10800000">
          <a:off x="1585310" y="1886253"/>
          <a:ext cx="5574030" cy="72530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9838"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Special populations</a:t>
          </a:r>
        </a:p>
      </dsp:txBody>
      <dsp:txXfrm rot="10800000">
        <a:off x="1766635" y="1886253"/>
        <a:ext cx="5392705" cy="725300"/>
      </dsp:txXfrm>
    </dsp:sp>
    <dsp:sp modelId="{C5431567-7864-1244-B8F2-720DBD405CEE}">
      <dsp:nvSpPr>
        <dsp:cNvPr id="0" name=""/>
        <dsp:cNvSpPr/>
      </dsp:nvSpPr>
      <dsp:spPr>
        <a:xfrm>
          <a:off x="1222659" y="1886253"/>
          <a:ext cx="725300" cy="725300"/>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C34B9A-0E66-A04A-B013-98E09A26C66D}">
      <dsp:nvSpPr>
        <dsp:cNvPr id="0" name=""/>
        <dsp:cNvSpPr/>
      </dsp:nvSpPr>
      <dsp:spPr>
        <a:xfrm rot="10800000">
          <a:off x="1585310" y="2828062"/>
          <a:ext cx="5574030" cy="725300"/>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9838"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Clinical deterioration</a:t>
          </a:r>
        </a:p>
      </dsp:txBody>
      <dsp:txXfrm rot="10800000">
        <a:off x="1766635" y="2828062"/>
        <a:ext cx="5392705" cy="725300"/>
      </dsp:txXfrm>
    </dsp:sp>
    <dsp:sp modelId="{0CDA2233-E8AE-6444-BF2A-5B596EF62E16}">
      <dsp:nvSpPr>
        <dsp:cNvPr id="0" name=""/>
        <dsp:cNvSpPr/>
      </dsp:nvSpPr>
      <dsp:spPr>
        <a:xfrm>
          <a:off x="1222659" y="2828062"/>
          <a:ext cx="725300" cy="725300"/>
        </a:xfrm>
        <a:prstGeom prst="ellipse">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F035E-A023-8F49-BFF3-2B9C2D030E26}"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47F47-C0AC-5140-AA7A-FE9D19A65191}" type="slidenum">
              <a:rPr lang="en-US" smtClean="0"/>
              <a:t>‹#›</a:t>
            </a:fld>
            <a:endParaRPr lang="en-US"/>
          </a:p>
        </p:txBody>
      </p:sp>
    </p:spTree>
    <p:extLst>
      <p:ext uri="{BB962C8B-B14F-4D97-AF65-F5344CB8AC3E}">
        <p14:creationId xmlns:p14="http://schemas.microsoft.com/office/powerpoint/2010/main" val="1554932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Welcome. Session runs ~45 minutes: intro (5), Level IV standards (7), Community of Practice (7), Rural Trauma Education (7), RTTDC (7), Funding/Advocacy (7), Questions (5).</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Read the run of show quickly. Note that advocacy is a key part of rural trauma overall and gets its own segment with Dr. Sakran; it is not one of the three Rural Program pillars.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 (5 min total). 30 seconds here: frame the problem. The Rural Trauma Program exists to close this gap.</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 1 minute. Historically the COT lacked rural representation. RAC → special session → RAC 2.0 → a formal needs assessment → an approved Rural Trauma Program with a steering committee. [Confirm the approval date/body you want to cite on this slide.]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 45 seconds. Objective and deliverable as approved. The needs assessment ranked education and training (100%), care standardization/quality (79%), and community building (64%) as the highest-impact programs.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 1.5 minutes. This is the process: three pillars. Quality pillar today = the Level IV standards (next talk). Education = RTTDC and Dr. Briggs. Community = Dr. Moren. Advocacy is not a pillar but is a key part of rural in general — Dr. Sakran.</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 1 minute. The headline — two completed products (RTTDC v5 this spring/summer, the Level IV standards in July), the Community of Practice being built, the Rural Definition Project, and the Rural Trauma Program approved and headed to the Board of Regents this month. Then hand off to the Level IV talk.</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LEVEL IV (7 min): 1.5 minutes. Level IV centers are often the first — and sometimes only — point of access for seriously injured rural patients. Standards for Level IV have lived inside the Red Book before; this is the first stand-alone document, because (1) the rural environment differs substantially from Level I–III and (2) the VRC does not verify Level IV. Goals: set clear expectations, give designating authorities a basis for criteria, ensure consistent access to high-quality care.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LEVEL IV: 1 minute. Stakeholder-driven from the start (survey in 2022); rural voices — the RAC — at the table; multiple public comment periods; finalized May, released July 30.</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LEVEL IV: 45 seconds. Same framework and format as the Level I–III standards so the language is familiar to state designating authorities and to higher-level partners. Chapter 3 is the biggest — staffing, facilities, equipment.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LEVEL IV: 45 seconds. Show the page. Every standard reads the same way: what is required, context, how a state or a center would measure compliance, and the resources and references behind it. These two pages are the telehealth standard and the transfer-feedback standard — both areas of focus for Level IV centers.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LEVEL IV: 2.5 minutes. Spend the most time on telehealth, pediatric readiness and the transfer-feedback loop — these are what rural centers will feel. Telehealth is not required of every Level IV center; it sets expectations for those that have it. Close: a gap-analysis tool for centers and guidance for states — not a verification program.</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Opening: 30 seconds. Introduce the Rural Trauma Community of Practice initiative and set up the problem we're solving for rural trauma engagement.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45 seconds. This sets the stage: the problem is structural, not motivational.</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45 seconds. Quick definition, then pivot straight into the five goals driving the design.</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90 seconds — this is the anchor slide. Walk clockwise: clinician, system, environment, center. Each spoke condenses design principles, strategies, and stakeholder roles into one practical opportunity area.</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30-45 seconds. Emphasize this is a phased rollout, not a single launch.</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30 seconds. Close on the five outcomes, then the one-line mission statement.</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minutes</a:t>
            </a:r>
          </a:p>
        </p:txBody>
      </p:sp>
      <p:sp>
        <p:nvSpPr>
          <p:cNvPr id="4" name="Slide Number Placeholder 3"/>
          <p:cNvSpPr>
            <a:spLocks noGrp="1"/>
          </p:cNvSpPr>
          <p:nvPr>
            <p:ph type="sldNum" sz="quarter" idx="5"/>
          </p:nvPr>
        </p:nvSpPr>
        <p:spPr/>
        <p:txBody>
          <a:bodyPr/>
          <a:lstStyle/>
          <a:p>
            <a:fld id="{75447F47-C0AC-5140-AA7A-FE9D19A65191}" type="slidenum">
              <a:rPr lang="en-US" smtClean="0"/>
              <a:t>21</a:t>
            </a:fld>
            <a:endParaRPr lang="en-US"/>
          </a:p>
        </p:txBody>
      </p:sp>
    </p:spTree>
    <p:extLst>
      <p:ext uri="{BB962C8B-B14F-4D97-AF65-F5344CB8AC3E}">
        <p14:creationId xmlns:p14="http://schemas.microsoft.com/office/powerpoint/2010/main" val="4283379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8944926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FF4AA9-8E0B-1B4F-BFD2-DB4629138A15}" type="slidenum">
              <a:rPr lang="en-US" smtClean="0"/>
              <a:t>26</a:t>
            </a:fld>
            <a:endParaRPr lang="en-US"/>
          </a:p>
        </p:txBody>
      </p:sp>
    </p:spTree>
    <p:extLst>
      <p:ext uri="{BB962C8B-B14F-4D97-AF65-F5344CB8AC3E}">
        <p14:creationId xmlns:p14="http://schemas.microsoft.com/office/powerpoint/2010/main" val="3452798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800100" lvl="1" indent="-342900">
              <a:buFont typeface="Arial" panose="020B0604020202020204" pitchFamily="34" charset="0"/>
              <a:buChar char="•"/>
            </a:pPr>
            <a:endParaRPr lang="en-US" sz="2000" dirty="0">
              <a:solidFill>
                <a:srgbClr val="0F2144"/>
              </a:solidFill>
            </a:endParaRPr>
          </a:p>
          <a:p>
            <a:endParaRPr lang="en-US" dirty="0"/>
          </a:p>
        </p:txBody>
      </p:sp>
    </p:spTree>
    <p:extLst>
      <p:ext uri="{BB962C8B-B14F-4D97-AF65-F5344CB8AC3E}">
        <p14:creationId xmlns:p14="http://schemas.microsoft.com/office/powerpoint/2010/main" val="51486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2744560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RTTDC (7 min): 1 minute. Why rename? The course was built for rural America, but the same challenges — staff, transport, equipment, time — define austere, global and military settings. Resource-variable acknowledges limitations are situational, not a deficit. The MHSSPACS partnership and Global Collaboration Chair sat on the steering committee.</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RTTDC: 1 minute. Educational foundation is ATLS 11 — xABCDE with exsanguinating hemorrhage first. All other chapters revised to align with ATLS and COT educational standards. Five things every course must include, and then flexibility to fit the site.</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RTTDC: 1 minute. The manual grew to 18 chapters in three sections. Five are new — eXsanguination up front, musculoskeletal, and a systems section with teletrauma, mass casualty and military. Every other chapter revised.</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RTTDC: 1 minute. FLEX means the course is adjusted to be relevant to the learners — half day or full day, with skill stations and the PI case review driven by the pre-course survey. Ten core modules of 15–20 minutes, then a 60-minute PI and summary block.</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RTTDC: 1 minute. Show the badges. The Iowa/West Virginia three-member team concept — physician/APP, nurse, EMS/tech/support — carried through every phase of the primary survey. Other tools: MIST handover, CUS graded assertiveness, tactical pause, team debrief.</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RTTDC: 1 minute. What did not change matters as much as what did. Four rural surgeons, a grassroots course, first taught in Sistersville, West Virginia in 2003; the relational benefit — teams knowing and trusting each other — remains its most enduring contribution.</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RTTDC: 1 minute. The ask: host a course (the Course Director is an ATLS instructor), become an instructor, and use RTTDC teams as the on-ramp to the Community of Practice Dr. Moren described. Hand off to Dr. Sakran.</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20785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07631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QUESTIONS (5 min). If the room is quiet, use the appendix prompts on the next slide. Thank the panel and COT staff.</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A4CDED4-0FEC-122A-A4DC-67C6955A6D3C}"/>
              </a:ext>
            </a:extLst>
          </p:cNvPr>
          <p:cNvSpPr>
            <a:spLocks noGrp="1"/>
          </p:cNvSpPr>
          <p:nvPr>
            <p:ph type="title" hasCustomPrompt="1"/>
          </p:nvPr>
        </p:nvSpPr>
        <p:spPr>
          <a:xfrm>
            <a:off x="457200" y="2571750"/>
            <a:ext cx="8305800" cy="993775"/>
          </a:xfrm>
          <a:prstGeom prst="rect">
            <a:avLst/>
          </a:prstGeom>
        </p:spPr>
        <p:txBody>
          <a:bodyPr vert="horz" lIns="91440" tIns="45720" rIns="91440" bIns="45720" rtlCol="0" anchor="ctr">
            <a:normAutofit/>
          </a:bodyPr>
          <a:lstStyle>
            <a:lvl1pPr>
              <a:defRPr baseline="0">
                <a:solidFill>
                  <a:schemeClr val="bg1"/>
                </a:solidFill>
              </a:defRPr>
            </a:lvl1pPr>
          </a:lstStyle>
          <a:p>
            <a:r>
              <a:rPr lang="en-US" dirty="0"/>
              <a:t>Click to edit divider title style</a:t>
            </a:r>
          </a:p>
        </p:txBody>
      </p:sp>
      <p:sp>
        <p:nvSpPr>
          <p:cNvPr id="4" name="Text Placeholder 2">
            <a:extLst>
              <a:ext uri="{FF2B5EF4-FFF2-40B4-BE49-F238E27FC236}">
                <a16:creationId xmlns:a16="http://schemas.microsoft.com/office/drawing/2014/main" id="{D68BAEC3-8D58-B374-60E5-1CDF95F2373E}"/>
              </a:ext>
            </a:extLst>
          </p:cNvPr>
          <p:cNvSpPr>
            <a:spLocks noGrp="1"/>
          </p:cNvSpPr>
          <p:nvPr>
            <p:ph idx="1" hasCustomPrompt="1"/>
          </p:nvPr>
        </p:nvSpPr>
        <p:spPr>
          <a:xfrm>
            <a:off x="457200" y="3667125"/>
            <a:ext cx="8305800" cy="1125537"/>
          </a:xfrm>
          <a:prstGeom prst="rect">
            <a:avLst/>
          </a:prstGeom>
        </p:spPr>
        <p:txBody>
          <a:bodyPr vert="horz" lIns="91440" tIns="45720" rIns="91440" bIns="45720" rtlCol="0">
            <a:normAutofit/>
          </a:bodyPr>
          <a:lstStyle>
            <a:lvl1pPr>
              <a:buNone/>
              <a:defRPr baseline="0">
                <a:solidFill>
                  <a:schemeClr val="bg1"/>
                </a:solidFill>
              </a:defRPr>
            </a:lvl1pPr>
          </a:lstStyle>
          <a:p>
            <a:pPr lvl="0"/>
            <a:r>
              <a:rPr lang="en-US" dirty="0"/>
              <a:t>Subhead</a:t>
            </a:r>
          </a:p>
        </p:txBody>
      </p:sp>
    </p:spTree>
    <p:extLst>
      <p:ext uri="{BB962C8B-B14F-4D97-AF65-F5344CB8AC3E}">
        <p14:creationId xmlns:p14="http://schemas.microsoft.com/office/powerpoint/2010/main" val="2006003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7C12-0B31-F446-A0B9-6062FDE5E8DE}"/>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1D6F3B5-036E-0B4B-A1AA-BE02DFB566BD}"/>
              </a:ext>
            </a:extLst>
          </p:cNvPr>
          <p:cNvSpPr>
            <a:spLocks noGrp="1"/>
          </p:cNvSpPr>
          <p:nvPr>
            <p:ph idx="1"/>
          </p:nvPr>
        </p:nvSpPr>
        <p:spPr>
          <a:xfrm>
            <a:off x="457200" y="1018381"/>
            <a:ext cx="8229600" cy="3106737"/>
          </a:xfrm>
          <a:prstGeom prst="rect">
            <a:avLst/>
          </a:prstGeom>
        </p:spPr>
        <p:txBody>
          <a:bodyPr/>
          <a:lstStyle>
            <a:lvl1pPr marL="0" indent="0">
              <a:buFontTx/>
              <a:buNone/>
              <a:defRPr sz="2000">
                <a:solidFill>
                  <a:srgbClr val="0F2144"/>
                </a:solidFill>
              </a:defRPr>
            </a:lvl1pPr>
            <a:lvl2pPr marL="457200" indent="0">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4" name="TextBox 3">
            <a:extLst>
              <a:ext uri="{FF2B5EF4-FFF2-40B4-BE49-F238E27FC236}">
                <a16:creationId xmlns:a16="http://schemas.microsoft.com/office/drawing/2014/main" id="{48656D5E-3972-24D7-8D59-4955955A060E}"/>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709490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4F8F2-7437-8D44-BE08-3DEE8CBC87C8}"/>
              </a:ext>
            </a:extLst>
          </p:cNvPr>
          <p:cNvSpPr>
            <a:spLocks noGrp="1"/>
          </p:cNvSpPr>
          <p:nvPr>
            <p:ph sz="half" idx="1"/>
          </p:nvPr>
        </p:nvSpPr>
        <p:spPr>
          <a:xfrm>
            <a:off x="457200" y="971550"/>
            <a:ext cx="4114800" cy="3124200"/>
          </a:xfrm>
          <a:prstGeom prst="rect">
            <a:avLst/>
          </a:prstGeom>
        </p:spPr>
        <p:txBody>
          <a:bodyPr/>
          <a:lstStyle>
            <a:lvl1pPr marL="0" indent="0">
              <a:buFontTx/>
              <a:buNone/>
              <a:defRPr sz="2100" b="1" i="0" baseline="0">
                <a:solidFill>
                  <a:srgbClr val="0F2144"/>
                </a:solidFill>
              </a:defRPr>
            </a:lvl1pPr>
            <a:lvl2pPr marL="457200"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C102F945-D9C8-4A52-2795-C679AE24452F}"/>
              </a:ext>
            </a:extLst>
          </p:cNvPr>
          <p:cNvSpPr>
            <a:spLocks noGrp="1"/>
          </p:cNvSpPr>
          <p:nvPr>
            <p:ph sz="half" idx="10"/>
          </p:nvPr>
        </p:nvSpPr>
        <p:spPr>
          <a:xfrm>
            <a:off x="4648200" y="971550"/>
            <a:ext cx="4114800" cy="3124200"/>
          </a:xfrm>
          <a:prstGeom prst="rect">
            <a:avLst/>
          </a:prstGeom>
        </p:spPr>
        <p:txBody>
          <a:bodyPr/>
          <a:lstStyle>
            <a:lvl1pPr marL="0" indent="0">
              <a:buFontTx/>
              <a:buNone/>
              <a:defRPr sz="2100" b="1" i="0" baseline="0">
                <a:solidFill>
                  <a:srgbClr val="0F2144"/>
                </a:solidFill>
              </a:defRPr>
            </a:lvl1pPr>
            <a:lvl2pPr marL="457200"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D8407728-51CB-EC80-A7F6-0AC6B84A04B4}"/>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6" name="TextBox 5">
            <a:extLst>
              <a:ext uri="{FF2B5EF4-FFF2-40B4-BE49-F238E27FC236}">
                <a16:creationId xmlns:a16="http://schemas.microsoft.com/office/drawing/2014/main" id="{9B367DBA-839E-DCDC-12F8-338987016142}"/>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776517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835C24-BC42-7E43-808D-2951DB4B7F3E}"/>
              </a:ext>
            </a:extLst>
          </p:cNvPr>
          <p:cNvSpPr>
            <a:spLocks noGrp="1"/>
          </p:cNvSpPr>
          <p:nvPr>
            <p:ph type="body" idx="1"/>
          </p:nvPr>
        </p:nvSpPr>
        <p:spPr>
          <a:xfrm>
            <a:off x="457200" y="1047750"/>
            <a:ext cx="4041775" cy="466725"/>
          </a:xfrm>
          <a:prstGeom prst="rect">
            <a:avLst/>
          </a:prstGeom>
        </p:spPr>
        <p:txBody>
          <a:bodyPr anchor="b"/>
          <a:lstStyle>
            <a:lvl1pPr marL="0" indent="0">
              <a:buNone/>
              <a:defRPr sz="2100" b="1" baseline="0">
                <a:solidFill>
                  <a:srgbClr val="0F21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A4E74CD-9D09-4643-BD85-73D84E9AB83A}"/>
              </a:ext>
            </a:extLst>
          </p:cNvPr>
          <p:cNvSpPr>
            <a:spLocks noGrp="1"/>
          </p:cNvSpPr>
          <p:nvPr>
            <p:ph sz="half" idx="2"/>
          </p:nvPr>
        </p:nvSpPr>
        <p:spPr>
          <a:xfrm>
            <a:off x="457200" y="1581150"/>
            <a:ext cx="4041775" cy="2438400"/>
          </a:xfrm>
          <a:prstGeom prst="rect">
            <a:avLst/>
          </a:prstGeom>
        </p:spPr>
        <p:txBody>
          <a:bodyPr>
            <a:normAutofit/>
          </a:bodyPr>
          <a:lstStyle>
            <a:lvl1pPr marL="0" indent="0">
              <a:buNone/>
              <a:defRPr sz="2000">
                <a:solidFill>
                  <a:srgbClr val="0F2144"/>
                </a:solidFill>
              </a:defRPr>
            </a:lvl1pPr>
            <a:lvl2pPr>
              <a:buFontTx/>
              <a:buNone/>
              <a:defRPr sz="1800">
                <a:solidFill>
                  <a:srgbClr val="0F2144"/>
                </a:solidFill>
              </a:defRPr>
            </a:lvl2pPr>
            <a:lvl3pPr>
              <a:defRPr sz="1600">
                <a:solidFill>
                  <a:srgbClr val="0F2144"/>
                </a:solidFill>
              </a:defRPr>
            </a:lvl3pPr>
            <a:lvl4pPr>
              <a:defRPr sz="1400">
                <a:solidFill>
                  <a:srgbClr val="0F2144"/>
                </a:solidFill>
              </a:defRPr>
            </a:lvl4pPr>
            <a:lvl5pPr>
              <a:defRPr sz="1400">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66D7D76-38C7-5143-8472-897199D0D7AA}"/>
              </a:ext>
            </a:extLst>
          </p:cNvPr>
          <p:cNvSpPr>
            <a:spLocks noGrp="1"/>
          </p:cNvSpPr>
          <p:nvPr>
            <p:ph type="body" sz="quarter" idx="3"/>
          </p:nvPr>
        </p:nvSpPr>
        <p:spPr>
          <a:xfrm>
            <a:off x="4629150" y="1047750"/>
            <a:ext cx="4057650" cy="466725"/>
          </a:xfrm>
          <a:prstGeom prst="rect">
            <a:avLst/>
          </a:prstGeom>
        </p:spPr>
        <p:txBody>
          <a:bodyPr anchor="b"/>
          <a:lstStyle>
            <a:lvl1pPr marL="0" indent="0">
              <a:buNone/>
              <a:defRPr sz="2100" b="1" baseline="0">
                <a:solidFill>
                  <a:srgbClr val="0F21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36169B5-0FF4-9C4E-9668-5C5D1BA1B54F}"/>
              </a:ext>
            </a:extLst>
          </p:cNvPr>
          <p:cNvSpPr>
            <a:spLocks noGrp="1"/>
          </p:cNvSpPr>
          <p:nvPr>
            <p:ph sz="quarter" idx="4"/>
          </p:nvPr>
        </p:nvSpPr>
        <p:spPr>
          <a:xfrm>
            <a:off x="4629150" y="1581150"/>
            <a:ext cx="4057650" cy="2438400"/>
          </a:xfrm>
          <a:prstGeom prst="rect">
            <a:avLst/>
          </a:prstGeom>
        </p:spPr>
        <p:txBody>
          <a:bodyPr>
            <a:normAutofit/>
          </a:bodyPr>
          <a:lstStyle>
            <a:lvl1pPr marL="0" indent="0">
              <a:buFontTx/>
              <a:buNone/>
              <a:defRPr sz="2000">
                <a:solidFill>
                  <a:srgbClr val="0F2144"/>
                </a:solidFill>
              </a:defRPr>
            </a:lvl1pPr>
            <a:lvl2pPr>
              <a:buFontTx/>
              <a:buNone/>
              <a:defRPr sz="1800">
                <a:solidFill>
                  <a:srgbClr val="0F2144"/>
                </a:solidFill>
              </a:defRPr>
            </a:lvl2pPr>
            <a:lvl3pPr>
              <a:buFontTx/>
              <a:buNone/>
              <a:defRPr sz="1600">
                <a:solidFill>
                  <a:srgbClr val="0F2144"/>
                </a:solidFill>
              </a:defRPr>
            </a:lvl3pPr>
            <a:lvl4pPr>
              <a:buFontTx/>
              <a:buNone/>
              <a:defRPr sz="1400">
                <a:solidFill>
                  <a:srgbClr val="0F2144"/>
                </a:solidFill>
              </a:defRPr>
            </a:lvl4pPr>
            <a:lvl5pPr>
              <a:buFontTx/>
              <a:buNone/>
              <a:defRPr sz="1400">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3A8443FC-C223-50F9-43A5-BE2C1ABCB7CF}"/>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8" name="TextBox 7">
            <a:extLst>
              <a:ext uri="{FF2B5EF4-FFF2-40B4-BE49-F238E27FC236}">
                <a16:creationId xmlns:a16="http://schemas.microsoft.com/office/drawing/2014/main" id="{702D6C0E-4552-80C4-C499-BF623919AD26}"/>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1050605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651D45E-64DF-9B55-E88C-484F4936B336}"/>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4" name="TextBox 3">
            <a:extLst>
              <a:ext uri="{FF2B5EF4-FFF2-40B4-BE49-F238E27FC236}">
                <a16:creationId xmlns:a16="http://schemas.microsoft.com/office/drawing/2014/main" id="{9740F420-575F-6CA6-8308-D458D518A3B2}"/>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4038615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E4E4C3-96FB-02E7-59FF-E248B38BCD1E}"/>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376420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40E05-4010-C240-9BB7-3D3546425728}"/>
              </a:ext>
            </a:extLst>
          </p:cNvPr>
          <p:cNvSpPr>
            <a:spLocks noGrp="1"/>
          </p:cNvSpPr>
          <p:nvPr>
            <p:ph idx="1"/>
          </p:nvPr>
        </p:nvSpPr>
        <p:spPr>
          <a:xfrm>
            <a:off x="3810000" y="345622"/>
            <a:ext cx="4799012" cy="3735387"/>
          </a:xfrm>
          <a:prstGeom prst="rect">
            <a:avLst/>
          </a:prstGeom>
        </p:spPr>
        <p:txBody>
          <a:bodyPr>
            <a:normAutofit/>
          </a:bodyPr>
          <a:lstStyle>
            <a:lvl1pPr marL="0" indent="0">
              <a:buFontTx/>
              <a:buNone/>
              <a:defRPr sz="2000" baseline="0">
                <a:solidFill>
                  <a:srgbClr val="0F2144"/>
                </a:solidFill>
              </a:defRPr>
            </a:lvl1pPr>
            <a:lvl2pPr>
              <a:buFontTx/>
              <a:buNone/>
              <a:defRPr sz="2400">
                <a:solidFill>
                  <a:srgbClr val="0F2144"/>
                </a:solidFill>
              </a:defRPr>
            </a:lvl2pPr>
            <a:lvl3pPr>
              <a:buFontTx/>
              <a:buNone/>
              <a:defRPr sz="2000">
                <a:solidFill>
                  <a:srgbClr val="0F2144"/>
                </a:solidFill>
              </a:defRPr>
            </a:lvl3pPr>
            <a:lvl4pPr>
              <a:buFontTx/>
              <a:buNone/>
              <a:defRPr sz="1800">
                <a:solidFill>
                  <a:srgbClr val="0F2144"/>
                </a:solidFill>
              </a:defRPr>
            </a:lvl4pPr>
            <a:lvl5pPr>
              <a:buFontTx/>
              <a:buNone/>
              <a:defRPr sz="1800">
                <a:solidFill>
                  <a:srgbClr val="0F2144"/>
                </a:solidFill>
              </a:defRPr>
            </a:lvl5pPr>
            <a:lvl6pPr>
              <a:defRPr sz="2000"/>
            </a:lvl6pPr>
            <a:lvl7pPr>
              <a:defRPr sz="2000"/>
            </a:lvl7pPr>
            <a:lvl8pPr>
              <a:defRPr sz="2000"/>
            </a:lvl8pPr>
            <a:lvl9pPr>
              <a:defRPr sz="2000"/>
            </a:lvl9pPr>
          </a:lstStyle>
          <a:p>
            <a:pPr lvl="0"/>
            <a:r>
              <a:rPr lang="en-US" dirty="0"/>
              <a:t>Click to edit Master text styles</a:t>
            </a:r>
          </a:p>
        </p:txBody>
      </p:sp>
      <p:sp>
        <p:nvSpPr>
          <p:cNvPr id="8" name="Title 1">
            <a:extLst>
              <a:ext uri="{FF2B5EF4-FFF2-40B4-BE49-F238E27FC236}">
                <a16:creationId xmlns:a16="http://schemas.microsoft.com/office/drawing/2014/main" id="{D7F011DA-ED52-174D-8273-CF94D152E2AB}"/>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chemeClr val="tx2"/>
                </a:solidFill>
              </a:defRPr>
            </a:lvl1pPr>
          </a:lstStyle>
          <a:p>
            <a:r>
              <a:rPr lang="en-US" dirty="0"/>
              <a:t>Click to edit Master title style</a:t>
            </a:r>
          </a:p>
        </p:txBody>
      </p:sp>
      <p:sp>
        <p:nvSpPr>
          <p:cNvPr id="9" name="Text Placeholder 3">
            <a:extLst>
              <a:ext uri="{FF2B5EF4-FFF2-40B4-BE49-F238E27FC236}">
                <a16:creationId xmlns:a16="http://schemas.microsoft.com/office/drawing/2014/main" id="{F1B2EB1E-BA5D-FF42-B850-90F8C392538B}"/>
              </a:ext>
            </a:extLst>
          </p:cNvPr>
          <p:cNvSpPr>
            <a:spLocks noGrp="1"/>
          </p:cNvSpPr>
          <p:nvPr>
            <p:ph type="body" sz="half" idx="2"/>
          </p:nvPr>
        </p:nvSpPr>
        <p:spPr>
          <a:xfrm>
            <a:off x="457200" y="1657350"/>
            <a:ext cx="3122613" cy="2423660"/>
          </a:xfrm>
          <a:prstGeom prst="rect">
            <a:avLst/>
          </a:prstGeom>
        </p:spPr>
        <p:txBody>
          <a:bodyPr/>
          <a:lstStyle>
            <a:lvl1pPr marL="0" indent="0">
              <a:buNone/>
              <a:defRPr sz="1600">
                <a:solidFill>
                  <a:srgbClr val="0F214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 name="TextBox 1">
            <a:extLst>
              <a:ext uri="{FF2B5EF4-FFF2-40B4-BE49-F238E27FC236}">
                <a16:creationId xmlns:a16="http://schemas.microsoft.com/office/drawing/2014/main" id="{FF32ADED-6BE1-2CA7-F04A-9F26B6E71067}"/>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1969373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48F46-DE51-2945-8A97-F95152C5D81D}"/>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CC8AC003-8764-8F4C-A73C-4DFC12EC9325}"/>
              </a:ext>
            </a:extLst>
          </p:cNvPr>
          <p:cNvSpPr>
            <a:spLocks noGrp="1"/>
          </p:cNvSpPr>
          <p:nvPr>
            <p:ph type="pic" idx="1"/>
          </p:nvPr>
        </p:nvSpPr>
        <p:spPr>
          <a:xfrm>
            <a:off x="3887788" y="342901"/>
            <a:ext cx="4799012" cy="375284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42BA6C3-7C9E-2D40-B1BA-E8B374377AA4}"/>
              </a:ext>
            </a:extLst>
          </p:cNvPr>
          <p:cNvSpPr>
            <a:spLocks noGrp="1"/>
          </p:cNvSpPr>
          <p:nvPr>
            <p:ph type="body" sz="half" idx="2"/>
          </p:nvPr>
        </p:nvSpPr>
        <p:spPr>
          <a:xfrm>
            <a:off x="457200" y="1657349"/>
            <a:ext cx="3122613" cy="246455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TextBox 4">
            <a:extLst>
              <a:ext uri="{FF2B5EF4-FFF2-40B4-BE49-F238E27FC236}">
                <a16:creationId xmlns:a16="http://schemas.microsoft.com/office/drawing/2014/main" id="{3EC28446-4C31-94B5-96F6-AC7CC57B5BFF}"/>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2440944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los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24CFF5-5EE2-0D8C-6535-D4A8E80651C9}"/>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
        <p:nvSpPr>
          <p:cNvPr id="4" name="Title 1">
            <a:extLst>
              <a:ext uri="{FF2B5EF4-FFF2-40B4-BE49-F238E27FC236}">
                <a16:creationId xmlns:a16="http://schemas.microsoft.com/office/drawing/2014/main" id="{426B34E1-EB0E-744E-0D62-6772006DB08E}"/>
              </a:ext>
            </a:extLst>
          </p:cNvPr>
          <p:cNvSpPr>
            <a:spLocks noGrp="1"/>
          </p:cNvSpPr>
          <p:nvPr>
            <p:ph type="title" hasCustomPrompt="1"/>
          </p:nvPr>
        </p:nvSpPr>
        <p:spPr>
          <a:xfrm>
            <a:off x="457200" y="274639"/>
            <a:ext cx="8229600" cy="620712"/>
          </a:xfrm>
          <a:prstGeom prst="rect">
            <a:avLst/>
          </a:prstGeom>
        </p:spPr>
        <p:txBody>
          <a:bodyPr/>
          <a:lstStyle>
            <a:lvl1pPr>
              <a:defRPr sz="3200">
                <a:solidFill>
                  <a:schemeClr val="tx1"/>
                </a:solidFill>
              </a:defRPr>
            </a:lvl1pPr>
          </a:lstStyle>
          <a:p>
            <a:r>
              <a:rPr lang="en-US" dirty="0"/>
              <a:t>Disclosure</a:t>
            </a:r>
          </a:p>
        </p:txBody>
      </p:sp>
      <p:sp>
        <p:nvSpPr>
          <p:cNvPr id="5" name="Content Placeholder 2">
            <a:extLst>
              <a:ext uri="{FF2B5EF4-FFF2-40B4-BE49-F238E27FC236}">
                <a16:creationId xmlns:a16="http://schemas.microsoft.com/office/drawing/2014/main" id="{1D6A3C23-C8A5-F62D-1023-54311E1FF888}"/>
              </a:ext>
            </a:extLst>
          </p:cNvPr>
          <p:cNvSpPr>
            <a:spLocks noGrp="1"/>
          </p:cNvSpPr>
          <p:nvPr>
            <p:ph idx="1"/>
          </p:nvPr>
        </p:nvSpPr>
        <p:spPr>
          <a:xfrm>
            <a:off x="457200" y="1018381"/>
            <a:ext cx="8229600" cy="3106737"/>
          </a:xfrm>
          <a:prstGeom prst="rect">
            <a:avLst/>
          </a:prstGeom>
        </p:spPr>
        <p:txBody>
          <a:bodyPr/>
          <a:lstStyle>
            <a:lvl1pPr marL="0" indent="0">
              <a:buFontTx/>
              <a:buNone/>
              <a:defRPr sz="2000">
                <a:solidFill>
                  <a:srgbClr val="0F2144"/>
                </a:solidFill>
              </a:defRPr>
            </a:lvl1pPr>
            <a:lvl2pPr marL="457200" indent="0">
              <a:buFontTx/>
              <a:buNone/>
              <a:defRPr/>
            </a:lvl2pPr>
            <a:lvl3pPr>
              <a:buFontTx/>
              <a:buNone/>
              <a:defRPr/>
            </a:lvl3pPr>
            <a:lvl4pPr>
              <a:buFontTx/>
              <a:buNone/>
              <a:defRPr/>
            </a:lvl4pPr>
            <a:lvl5pPr>
              <a:buFontTx/>
              <a:buNone/>
              <a:defRPr/>
            </a:lvl5pPr>
          </a:lstStyle>
          <a:p>
            <a:pPr lvl="0"/>
            <a:r>
              <a:rPr lang="en-US" dirty="0"/>
              <a:t>Click to edit Master text styles</a:t>
            </a:r>
          </a:p>
        </p:txBody>
      </p:sp>
    </p:spTree>
    <p:extLst>
      <p:ext uri="{BB962C8B-B14F-4D97-AF65-F5344CB8AC3E}">
        <p14:creationId xmlns:p14="http://schemas.microsoft.com/office/powerpoint/2010/main" val="2196616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2310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0950"/>
      </p:ext>
    </p:extLst>
  </p:cSld>
  <p:clrMap bg1="lt1" tx1="dk1" bg2="lt2" tx2="dk2" accent1="accent1" accent2="accent2" accent3="accent3" accent4="accent4" accent5="accent5" accent6="accent6" hlink="hlink" folHlink="folHlink"/>
  <p:sldLayoutIdLst>
    <p:sldLayoutId id="2147483671" r:id="rId1"/>
    <p:sldLayoutId id="2147483663" r:id="rId2"/>
    <p:sldLayoutId id="2147483665" r:id="rId3"/>
    <p:sldLayoutId id="2147483666" r:id="rId4"/>
    <p:sldLayoutId id="2147483667" r:id="rId5"/>
    <p:sldLayoutId id="2147483668" r:id="rId6"/>
    <p:sldLayoutId id="2147483669" r:id="rId7"/>
    <p:sldLayoutId id="2147483670" r:id="rId8"/>
    <p:sldLayoutId id="2147483672" r:id="rId9"/>
  </p:sldLayoutIdLst>
  <p:txStyles>
    <p:titleStyle>
      <a:lvl1pPr algn="l" defTabSz="914400" rtl="0" eaLnBrk="1" latinLnBrk="0" hangingPunct="1">
        <a:lnSpc>
          <a:spcPct val="90000"/>
        </a:lnSpc>
        <a:spcBef>
          <a:spcPct val="0"/>
        </a:spcBef>
        <a:buNone/>
        <a:defRPr sz="3600" b="1" kern="1200">
          <a:solidFill>
            <a:srgbClr val="00233D"/>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5580127"/>
      </p:ext>
    </p:extLst>
  </p:cSld>
  <p:clrMap bg1="lt1" tx1="dk1" bg2="lt2" tx2="dk2" accent1="accent1" accent2="accent2" accent3="accent3" accent4="accent4" accent5="accent5" accent6="accent6" hlink="hlink" folHlink="folHlink"/>
  <p:sldLayoutIdLst>
    <p:sldLayoutId id="2147483674" r:id="rId1"/>
  </p:sldLayoutIdLst>
  <p:hf sldNum="0" hdr="0" ftr="0" dt="0"/>
  <p:txStyles>
    <p:titleStyle>
      <a:lvl1pPr algn="ctr" defTabSz="731520" rtl="0" eaLnBrk="1" latinLnBrk="0" hangingPunct="1">
        <a:spcBef>
          <a:spcPct val="0"/>
        </a:spcBef>
        <a:buNone/>
        <a:defRPr sz="3520" kern="1200">
          <a:solidFill>
            <a:schemeClr val="tx1"/>
          </a:solidFill>
          <a:latin typeface="+mj-lt"/>
          <a:ea typeface="+mj-ea"/>
          <a:cs typeface="+mj-cs"/>
        </a:defRPr>
      </a:lvl1pPr>
    </p:titleStyle>
    <p:bodyStyle>
      <a:lvl1pPr marL="274320" indent="-274320" algn="l" defTabSz="731520" rtl="0" eaLnBrk="1" latinLnBrk="0" hangingPunct="1">
        <a:spcBef>
          <a:spcPct val="20000"/>
        </a:spcBef>
        <a:buFont typeface="Arial" pitchFamily="34" charset="0"/>
        <a:buChar char="•"/>
        <a:defRPr sz="2560" kern="1200">
          <a:solidFill>
            <a:schemeClr val="tx1"/>
          </a:solidFill>
          <a:latin typeface="+mn-lt"/>
          <a:ea typeface="+mn-ea"/>
          <a:cs typeface="+mn-cs"/>
        </a:defRPr>
      </a:lvl1pPr>
      <a:lvl2pPr marL="594360" indent="-228600" algn="l" defTabSz="731520" rtl="0" eaLnBrk="1" latinLnBrk="0" hangingPunct="1">
        <a:spcBef>
          <a:spcPct val="20000"/>
        </a:spcBef>
        <a:buFont typeface="Arial" pitchFamily="34" charset="0"/>
        <a:buChar char="–"/>
        <a:defRPr sz="2240" kern="1200">
          <a:solidFill>
            <a:schemeClr val="tx1"/>
          </a:solidFill>
          <a:latin typeface="+mn-lt"/>
          <a:ea typeface="+mn-ea"/>
          <a:cs typeface="+mn-cs"/>
        </a:defRPr>
      </a:lvl2pPr>
      <a:lvl3pPr marL="914400" indent="-182880" algn="l" defTabSz="731520" rtl="0" eaLnBrk="1" latinLnBrk="0" hangingPunct="1">
        <a:spcBef>
          <a:spcPct val="20000"/>
        </a:spcBef>
        <a:buFont typeface="Arial" pitchFamily="34" charset="0"/>
        <a:buChar char="•"/>
        <a:defRPr sz="1920" kern="1200">
          <a:solidFill>
            <a:schemeClr val="tx1"/>
          </a:solidFill>
          <a:latin typeface="+mn-lt"/>
          <a:ea typeface="+mn-ea"/>
          <a:cs typeface="+mn-cs"/>
        </a:defRPr>
      </a:lvl3pPr>
      <a:lvl4pPr marL="128016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164592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01168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37744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274320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108960" indent="-182880" algn="l" defTabSz="731520" rtl="0" eaLnBrk="1" latinLnBrk="0" hangingPunct="1">
        <a:spcBef>
          <a:spcPct val="20000"/>
        </a:spcBef>
        <a:buFont typeface="Arial" pitchFamily="34" charset="0"/>
        <a:buChar char="•"/>
        <a:defRPr sz="160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jpeg"/><Relationship Id="rId18" Type="http://schemas.openxmlformats.org/officeDocument/2006/relationships/image" Target="../media/image38.jpeg"/><Relationship Id="rId3" Type="http://schemas.openxmlformats.org/officeDocument/2006/relationships/notesSlide" Target="../notesSlides/notesSlide21.xml"/><Relationship Id="rId7" Type="http://schemas.openxmlformats.org/officeDocument/2006/relationships/image" Target="../media/image27.jpeg"/><Relationship Id="rId12" Type="http://schemas.openxmlformats.org/officeDocument/2006/relationships/image" Target="../media/image32.jpeg"/><Relationship Id="rId17" Type="http://schemas.openxmlformats.org/officeDocument/2006/relationships/image" Target="../media/image37.jpeg"/><Relationship Id="rId2" Type="http://schemas.openxmlformats.org/officeDocument/2006/relationships/slideLayout" Target="../slideLayouts/slideLayout2.xml"/><Relationship Id="rId16" Type="http://schemas.openxmlformats.org/officeDocument/2006/relationships/image" Target="../media/image36.jpeg"/><Relationship Id="rId1" Type="http://schemas.openxmlformats.org/officeDocument/2006/relationships/tags" Target="../tags/tag1.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35.jpeg"/><Relationship Id="rId10" Type="http://schemas.openxmlformats.org/officeDocument/2006/relationships/image" Target="../media/image30.jpeg"/><Relationship Id="rId19" Type="http://schemas.openxmlformats.org/officeDocument/2006/relationships/image" Target="../media/image39.png"/><Relationship Id="rId4" Type="http://schemas.openxmlformats.org/officeDocument/2006/relationships/image" Target="../media/image24.png"/><Relationship Id="rId9" Type="http://schemas.openxmlformats.org/officeDocument/2006/relationships/image" Target="../media/image29.jpeg"/><Relationship Id="rId14" Type="http://schemas.openxmlformats.org/officeDocument/2006/relationships/image" Target="../media/image34.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3.xml"/><Relationship Id="rId1" Type="http://schemas.openxmlformats.org/officeDocument/2006/relationships/slideLayout" Target="../slideLayouts/slideLayout10.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72.sv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600"/>
              <a:t>COT Rural Initiatives Session</a:t>
            </a:r>
          </a:p>
        </p:txBody>
      </p:sp>
      <p:sp>
        <p:nvSpPr>
          <p:cNvPr id="3" name="Content Placeholder 2"/>
          <p:cNvSpPr>
            <a:spLocks noGrp="1"/>
          </p:cNvSpPr>
          <p:nvPr>
            <p:ph idx="1"/>
          </p:nvPr>
        </p:nvSpPr>
        <p:spPr/>
        <p:txBody>
          <a:bodyPr wrap="square"/>
          <a:lstStyle/>
          <a:p>
            <a:pPr marL="0" indent="0">
              <a:spcAft>
                <a:spcPts val="200"/>
              </a:spcAft>
              <a:buNone/>
            </a:pPr>
            <a:r>
              <a:rPr sz="1600" b="1" i="0">
                <a:solidFill>
                  <a:srgbClr val="FFFFFF"/>
                </a:solidFill>
              </a:rPr>
              <a:t>Moderator: Michael A. Person, MD, MPH, MBA, FACS</a:t>
            </a:r>
          </a:p>
          <a:p>
            <a:pPr marL="0" indent="0">
              <a:spcAft>
                <a:spcPts val="600"/>
              </a:spcAft>
              <a:buNone/>
            </a:pPr>
            <a:r>
              <a:rPr sz="1200" b="0" i="0">
                <a:solidFill>
                  <a:srgbClr val="FFFFFF"/>
                </a:solidFill>
              </a:rPr>
              <a:t>Chair, Rural Program Area  |  Chair, RTTDC  |  RCOT Region 8 Chief</a:t>
            </a:r>
          </a:p>
          <a:p>
            <a:pPr marL="0" indent="0">
              <a:spcAft>
                <a:spcPts val="0"/>
              </a:spcAft>
              <a:buNone/>
            </a:pPr>
            <a:r>
              <a:rPr sz="1100" b="0" i="0">
                <a:solidFill>
                  <a:srgbClr val="FFFFFF"/>
                </a:solidFill>
              </a:rPr>
              <a:t>COT Member Meeting at ACS Clinical Congress  ·  Saturday, September 26, 2026  ·  9:10 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Disclosure</a:t>
            </a:r>
          </a:p>
        </p:txBody>
      </p:sp>
      <p:sp>
        <p:nvSpPr>
          <p:cNvPr id="3" name="Content Placeholder 2"/>
          <p:cNvSpPr>
            <a:spLocks noGrp="1"/>
          </p:cNvSpPr>
          <p:nvPr>
            <p:ph idx="1"/>
          </p:nvPr>
        </p:nvSpPr>
        <p:spPr/>
        <p:txBody>
          <a:bodyPr wrap="square"/>
          <a:lstStyle/>
          <a:p>
            <a:pPr marL="0" indent="0">
              <a:spcAft>
                <a:spcPts val="1000"/>
              </a:spcAft>
              <a:buNone/>
            </a:pPr>
            <a:r>
              <a:rPr sz="2000" b="1" i="0">
                <a:solidFill>
                  <a:srgbClr val="0F2144"/>
                </a:solidFill>
              </a:rPr>
              <a:t>Michael A. Person, MD, MPH, MBA, FACS</a:t>
            </a:r>
          </a:p>
          <a:p>
            <a:pPr marL="0" indent="0">
              <a:spcAft>
                <a:spcPts val="1400"/>
              </a:spcAft>
              <a:buNone/>
            </a:pPr>
            <a:r>
              <a:rPr sz="1800" b="0" i="0">
                <a:solidFill>
                  <a:srgbClr val="0F2144"/>
                </a:solidFill>
              </a:rPr>
              <a:t>No relevant financial relationships to disclose.</a:t>
            </a:r>
          </a:p>
          <a:p>
            <a:pPr marL="0" indent="0">
              <a:spcAft>
                <a:spcPts val="400"/>
              </a:spcAft>
              <a:buNone/>
            </a:pPr>
            <a:r>
              <a:rPr sz="1600" b="0" i="0">
                <a:solidFill>
                  <a:srgbClr val="6B6B6B"/>
                </a:solidFill>
              </a:rPr>
              <a:t>Volunteer leadership roles, ACS Committee on Trauma:</a:t>
            </a:r>
          </a:p>
          <a:p>
            <a:pPr marL="228600" indent="-228600">
              <a:spcAft>
                <a:spcPts val="200"/>
              </a:spcAft>
              <a:buFont typeface="Arial"/>
              <a:buChar char="•"/>
            </a:pPr>
            <a:r>
              <a:rPr sz="1600" b="0" i="0">
                <a:solidFill>
                  <a:srgbClr val="0F2144"/>
                </a:solidFill>
              </a:rPr>
              <a:t>Chair, Rural Program Area</a:t>
            </a:r>
          </a:p>
          <a:p>
            <a:pPr marL="228600" indent="-228600">
              <a:spcAft>
                <a:spcPts val="200"/>
              </a:spcAft>
              <a:buFont typeface="Arial"/>
              <a:buChar char="•"/>
            </a:pPr>
            <a:r>
              <a:rPr sz="1600" b="0" i="0">
                <a:solidFill>
                  <a:srgbClr val="0F2144"/>
                </a:solidFill>
              </a:rPr>
              <a:t>Chair, Resource-Variable Trauma Team Development Course (RTTDC)</a:t>
            </a:r>
          </a:p>
          <a:p>
            <a:pPr marL="228600" indent="-228600">
              <a:spcAft>
                <a:spcPts val="200"/>
              </a:spcAft>
              <a:buFont typeface="Arial"/>
              <a:buChar char="•"/>
            </a:pPr>
            <a:r>
              <a:rPr sz="1600" b="0" i="0">
                <a:solidFill>
                  <a:srgbClr val="0F2144"/>
                </a:solidFill>
              </a:rPr>
              <a:t>Regional Committee on Trauma – Region 8 Chief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Session Run of Show</a:t>
            </a:r>
          </a:p>
        </p:txBody>
      </p:sp>
      <p:sp>
        <p:nvSpPr>
          <p:cNvPr id="3" name="Rectangle 2"/>
          <p:cNvSpPr/>
          <p:nvPr/>
        </p:nvSpPr>
        <p:spPr>
          <a:xfrm>
            <a:off x="457200" y="1051560"/>
            <a:ext cx="822960" cy="393192"/>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300" b="1" i="0">
                <a:solidFill>
                  <a:srgbClr val="FFFFFF"/>
                </a:solidFill>
                <a:latin typeface="Helvetica"/>
              </a:rPr>
              <a:t>5 min</a:t>
            </a:r>
          </a:p>
        </p:txBody>
      </p:sp>
      <p:sp>
        <p:nvSpPr>
          <p:cNvPr id="4" name="Rectangle 3"/>
          <p:cNvSpPr/>
          <p:nvPr/>
        </p:nvSpPr>
        <p:spPr>
          <a:xfrm>
            <a:off x="1325880" y="1051560"/>
            <a:ext cx="7360920" cy="393192"/>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5" name="TextBox 4"/>
          <p:cNvSpPr txBox="1"/>
          <p:nvPr/>
        </p:nvSpPr>
        <p:spPr>
          <a:xfrm>
            <a:off x="1371600" y="1051560"/>
            <a:ext cx="4663440" cy="393192"/>
          </a:xfrm>
          <a:prstGeom prst="rect">
            <a:avLst/>
          </a:prstGeom>
          <a:noFill/>
        </p:spPr>
        <p:txBody>
          <a:bodyPr wrap="square" lIns="45720" tIns="27432" rIns="45720" bIns="27432" anchor="ctr">
            <a:spAutoFit/>
          </a:bodyPr>
          <a:lstStyle/>
          <a:p>
            <a:pPr marL="0" indent="0" algn="l">
              <a:spcAft>
                <a:spcPts val="200"/>
              </a:spcAft>
              <a:buNone/>
            </a:pPr>
            <a:r>
              <a:rPr sz="1300" b="1" i="0">
                <a:solidFill>
                  <a:srgbClr val="00233D"/>
                </a:solidFill>
                <a:latin typeface="Helvetica"/>
              </a:rPr>
              <a:t>Session Introduction — Rural Trauma Program</a:t>
            </a:r>
          </a:p>
        </p:txBody>
      </p:sp>
      <p:sp>
        <p:nvSpPr>
          <p:cNvPr id="6" name="TextBox 5"/>
          <p:cNvSpPr txBox="1"/>
          <p:nvPr/>
        </p:nvSpPr>
        <p:spPr>
          <a:xfrm>
            <a:off x="6035040" y="1051560"/>
            <a:ext cx="2606040" cy="393192"/>
          </a:xfrm>
          <a:prstGeom prst="rect">
            <a:avLst/>
          </a:prstGeom>
          <a:noFill/>
        </p:spPr>
        <p:txBody>
          <a:bodyPr wrap="square" lIns="45720" tIns="27432" rIns="45720" bIns="27432" anchor="ctr">
            <a:spAutoFit/>
          </a:bodyPr>
          <a:lstStyle/>
          <a:p>
            <a:pPr marL="0" indent="0" algn="r">
              <a:spcAft>
                <a:spcPts val="200"/>
              </a:spcAft>
              <a:buNone/>
            </a:pPr>
            <a:r>
              <a:rPr sz="1100" b="0" i="0">
                <a:solidFill>
                  <a:srgbClr val="6B6B6B"/>
                </a:solidFill>
                <a:latin typeface="Helvetica"/>
              </a:rPr>
              <a:t>Michael Person, MD, MPH, MBA, FACS</a:t>
            </a:r>
          </a:p>
        </p:txBody>
      </p:sp>
      <p:sp>
        <p:nvSpPr>
          <p:cNvPr id="7" name="Rectangle 6"/>
          <p:cNvSpPr/>
          <p:nvPr/>
        </p:nvSpPr>
        <p:spPr>
          <a:xfrm>
            <a:off x="457200" y="1481328"/>
            <a:ext cx="822960" cy="393192"/>
          </a:xfrm>
          <a:prstGeom prst="rect">
            <a:avLst/>
          </a:prstGeom>
          <a:solidFill>
            <a:srgbClr val="9B29B4"/>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300" b="1" i="0">
                <a:solidFill>
                  <a:srgbClr val="FFFFFF"/>
                </a:solidFill>
                <a:latin typeface="Helvetica"/>
              </a:rPr>
              <a:t>7 min</a:t>
            </a:r>
          </a:p>
        </p:txBody>
      </p:sp>
      <p:sp>
        <p:nvSpPr>
          <p:cNvPr id="8" name="Rectangle 7"/>
          <p:cNvSpPr/>
          <p:nvPr/>
        </p:nvSpPr>
        <p:spPr>
          <a:xfrm>
            <a:off x="1325880" y="1481328"/>
            <a:ext cx="7360920" cy="393192"/>
          </a:xfrm>
          <a:prstGeom prst="rect">
            <a:avLst/>
          </a:prstGeom>
          <a:solidFill>
            <a:srgbClr val="FAF5FC"/>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9" name="TextBox 8"/>
          <p:cNvSpPr txBox="1"/>
          <p:nvPr/>
        </p:nvSpPr>
        <p:spPr>
          <a:xfrm>
            <a:off x="1371600" y="1481328"/>
            <a:ext cx="4663440" cy="393192"/>
          </a:xfrm>
          <a:prstGeom prst="rect">
            <a:avLst/>
          </a:prstGeom>
          <a:noFill/>
        </p:spPr>
        <p:txBody>
          <a:bodyPr wrap="square" lIns="45720" tIns="27432" rIns="45720" bIns="27432" anchor="ctr">
            <a:spAutoFit/>
          </a:bodyPr>
          <a:lstStyle/>
          <a:p>
            <a:pPr marL="0" indent="0" algn="l">
              <a:spcAft>
                <a:spcPts val="200"/>
              </a:spcAft>
              <a:buNone/>
            </a:pPr>
            <a:r>
              <a:rPr sz="1300" b="1" i="0">
                <a:solidFill>
                  <a:srgbClr val="00233D"/>
                </a:solidFill>
                <a:latin typeface="Helvetica"/>
              </a:rPr>
              <a:t>Level IV Trauma Center Standards</a:t>
            </a:r>
          </a:p>
        </p:txBody>
      </p:sp>
      <p:sp>
        <p:nvSpPr>
          <p:cNvPr id="10" name="TextBox 9"/>
          <p:cNvSpPr txBox="1"/>
          <p:nvPr/>
        </p:nvSpPr>
        <p:spPr>
          <a:xfrm>
            <a:off x="6035040" y="1481328"/>
            <a:ext cx="2606040" cy="393192"/>
          </a:xfrm>
          <a:prstGeom prst="rect">
            <a:avLst/>
          </a:prstGeom>
          <a:noFill/>
        </p:spPr>
        <p:txBody>
          <a:bodyPr wrap="square" lIns="45720" tIns="27432" rIns="45720" bIns="27432" anchor="ctr">
            <a:spAutoFit/>
          </a:bodyPr>
          <a:lstStyle/>
          <a:p>
            <a:pPr marL="0" indent="0" algn="r">
              <a:spcAft>
                <a:spcPts val="200"/>
              </a:spcAft>
              <a:buNone/>
            </a:pPr>
            <a:r>
              <a:rPr sz="1100" b="0" i="0">
                <a:solidFill>
                  <a:srgbClr val="6B6B6B"/>
                </a:solidFill>
                <a:latin typeface="Helvetica"/>
              </a:rPr>
              <a:t>Michael Person, MD, MPH, MBA, FACS</a:t>
            </a:r>
          </a:p>
        </p:txBody>
      </p:sp>
      <p:sp>
        <p:nvSpPr>
          <p:cNvPr id="11" name="Rectangle 10"/>
          <p:cNvSpPr/>
          <p:nvPr/>
        </p:nvSpPr>
        <p:spPr>
          <a:xfrm>
            <a:off x="457200" y="1911095"/>
            <a:ext cx="822960" cy="393192"/>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300" b="1" i="0">
                <a:solidFill>
                  <a:srgbClr val="FFFFFF"/>
                </a:solidFill>
                <a:latin typeface="Helvetica"/>
              </a:rPr>
              <a:t>7 min</a:t>
            </a:r>
          </a:p>
        </p:txBody>
      </p:sp>
      <p:sp>
        <p:nvSpPr>
          <p:cNvPr id="12" name="Rectangle 11"/>
          <p:cNvSpPr/>
          <p:nvPr/>
        </p:nvSpPr>
        <p:spPr>
          <a:xfrm>
            <a:off x="1325880" y="1911095"/>
            <a:ext cx="7360920" cy="393192"/>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3" name="TextBox 12"/>
          <p:cNvSpPr txBox="1"/>
          <p:nvPr/>
        </p:nvSpPr>
        <p:spPr>
          <a:xfrm>
            <a:off x="1371600" y="1911095"/>
            <a:ext cx="4663440" cy="393192"/>
          </a:xfrm>
          <a:prstGeom prst="rect">
            <a:avLst/>
          </a:prstGeom>
          <a:noFill/>
        </p:spPr>
        <p:txBody>
          <a:bodyPr wrap="square" lIns="45720" tIns="27432" rIns="45720" bIns="27432" anchor="ctr">
            <a:spAutoFit/>
          </a:bodyPr>
          <a:lstStyle/>
          <a:p>
            <a:pPr marL="0" indent="0" algn="l">
              <a:spcAft>
                <a:spcPts val="200"/>
              </a:spcAft>
              <a:buNone/>
            </a:pPr>
            <a:r>
              <a:rPr sz="1300" b="1" i="0">
                <a:solidFill>
                  <a:srgbClr val="00233D"/>
                </a:solidFill>
                <a:latin typeface="Helvetica"/>
              </a:rPr>
              <a:t>Community of Practice</a:t>
            </a:r>
          </a:p>
        </p:txBody>
      </p:sp>
      <p:sp>
        <p:nvSpPr>
          <p:cNvPr id="14" name="TextBox 13"/>
          <p:cNvSpPr txBox="1"/>
          <p:nvPr/>
        </p:nvSpPr>
        <p:spPr>
          <a:xfrm>
            <a:off x="6035040" y="1911095"/>
            <a:ext cx="2606040" cy="393192"/>
          </a:xfrm>
          <a:prstGeom prst="rect">
            <a:avLst/>
          </a:prstGeom>
          <a:noFill/>
        </p:spPr>
        <p:txBody>
          <a:bodyPr wrap="square" lIns="45720" tIns="27432" rIns="45720" bIns="27432" anchor="ctr">
            <a:spAutoFit/>
          </a:bodyPr>
          <a:lstStyle/>
          <a:p>
            <a:pPr marL="0" indent="0" algn="r">
              <a:spcAft>
                <a:spcPts val="200"/>
              </a:spcAft>
              <a:buNone/>
            </a:pPr>
            <a:r>
              <a:rPr sz="1100" b="0" i="0">
                <a:solidFill>
                  <a:srgbClr val="6B6B6B"/>
                </a:solidFill>
                <a:latin typeface="Helvetica"/>
              </a:rPr>
              <a:t>Alexis Moren, MD, MPH, FACS</a:t>
            </a:r>
          </a:p>
        </p:txBody>
      </p:sp>
      <p:sp>
        <p:nvSpPr>
          <p:cNvPr id="15" name="Rectangle 14"/>
          <p:cNvSpPr/>
          <p:nvPr/>
        </p:nvSpPr>
        <p:spPr>
          <a:xfrm>
            <a:off x="457200" y="2340863"/>
            <a:ext cx="822960" cy="393192"/>
          </a:xfrm>
          <a:prstGeom prst="rect">
            <a:avLst/>
          </a:prstGeom>
          <a:solidFill>
            <a:srgbClr val="9B29B4"/>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300" b="1" i="0">
                <a:solidFill>
                  <a:srgbClr val="FFFFFF"/>
                </a:solidFill>
                <a:latin typeface="Helvetica"/>
              </a:rPr>
              <a:t>7 min</a:t>
            </a:r>
          </a:p>
        </p:txBody>
      </p:sp>
      <p:sp>
        <p:nvSpPr>
          <p:cNvPr id="16" name="Rectangle 15"/>
          <p:cNvSpPr/>
          <p:nvPr/>
        </p:nvSpPr>
        <p:spPr>
          <a:xfrm>
            <a:off x="1325880" y="2340863"/>
            <a:ext cx="7360920" cy="393192"/>
          </a:xfrm>
          <a:prstGeom prst="rect">
            <a:avLst/>
          </a:prstGeom>
          <a:solidFill>
            <a:srgbClr val="FAF5FC"/>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7" name="TextBox 16"/>
          <p:cNvSpPr txBox="1"/>
          <p:nvPr/>
        </p:nvSpPr>
        <p:spPr>
          <a:xfrm>
            <a:off x="1371600" y="2340863"/>
            <a:ext cx="4663440" cy="393192"/>
          </a:xfrm>
          <a:prstGeom prst="rect">
            <a:avLst/>
          </a:prstGeom>
          <a:noFill/>
        </p:spPr>
        <p:txBody>
          <a:bodyPr wrap="square" lIns="45720" tIns="27432" rIns="45720" bIns="27432" anchor="ctr">
            <a:spAutoFit/>
          </a:bodyPr>
          <a:lstStyle/>
          <a:p>
            <a:pPr marL="0" indent="0" algn="l">
              <a:spcAft>
                <a:spcPts val="200"/>
              </a:spcAft>
              <a:buNone/>
            </a:pPr>
            <a:r>
              <a:rPr sz="1300" b="1" i="0">
                <a:solidFill>
                  <a:srgbClr val="00233D"/>
                </a:solidFill>
                <a:latin typeface="Helvetica"/>
              </a:rPr>
              <a:t>Rural Trauma Education</a:t>
            </a:r>
          </a:p>
        </p:txBody>
      </p:sp>
      <p:sp>
        <p:nvSpPr>
          <p:cNvPr id="18" name="TextBox 17"/>
          <p:cNvSpPr txBox="1"/>
          <p:nvPr/>
        </p:nvSpPr>
        <p:spPr>
          <a:xfrm>
            <a:off x="6035040" y="2340863"/>
            <a:ext cx="2606040" cy="393192"/>
          </a:xfrm>
          <a:prstGeom prst="rect">
            <a:avLst/>
          </a:prstGeom>
          <a:noFill/>
        </p:spPr>
        <p:txBody>
          <a:bodyPr wrap="square" lIns="45720" tIns="27432" rIns="45720" bIns="27432" anchor="ctr">
            <a:spAutoFit/>
          </a:bodyPr>
          <a:lstStyle/>
          <a:p>
            <a:pPr marL="0" indent="0" algn="r">
              <a:spcAft>
                <a:spcPts val="200"/>
              </a:spcAft>
              <a:buNone/>
            </a:pPr>
            <a:r>
              <a:rPr sz="1100" b="0" i="0">
                <a:solidFill>
                  <a:srgbClr val="6B6B6B"/>
                </a:solidFill>
                <a:latin typeface="Helvetica"/>
              </a:rPr>
              <a:t>Alexandra Briggs, MD, FACS</a:t>
            </a:r>
          </a:p>
        </p:txBody>
      </p:sp>
      <p:sp>
        <p:nvSpPr>
          <p:cNvPr id="19" name="Rectangle 18"/>
          <p:cNvSpPr/>
          <p:nvPr/>
        </p:nvSpPr>
        <p:spPr>
          <a:xfrm>
            <a:off x="457200" y="2770632"/>
            <a:ext cx="822960" cy="393192"/>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300" b="1" i="0">
                <a:solidFill>
                  <a:srgbClr val="FFFFFF"/>
                </a:solidFill>
                <a:latin typeface="Helvetica"/>
              </a:rPr>
              <a:t>7 min</a:t>
            </a:r>
          </a:p>
        </p:txBody>
      </p:sp>
      <p:sp>
        <p:nvSpPr>
          <p:cNvPr id="20" name="Rectangle 19"/>
          <p:cNvSpPr/>
          <p:nvPr/>
        </p:nvSpPr>
        <p:spPr>
          <a:xfrm>
            <a:off x="1325880" y="2770632"/>
            <a:ext cx="7360920" cy="393192"/>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21" name="TextBox 20"/>
          <p:cNvSpPr txBox="1"/>
          <p:nvPr/>
        </p:nvSpPr>
        <p:spPr>
          <a:xfrm>
            <a:off x="1371600" y="2770632"/>
            <a:ext cx="4663440" cy="393192"/>
          </a:xfrm>
          <a:prstGeom prst="rect">
            <a:avLst/>
          </a:prstGeom>
          <a:noFill/>
        </p:spPr>
        <p:txBody>
          <a:bodyPr wrap="square" lIns="45720" tIns="27432" rIns="45720" bIns="27432" anchor="ctr">
            <a:spAutoFit/>
          </a:bodyPr>
          <a:lstStyle/>
          <a:p>
            <a:pPr marL="0" indent="0" algn="l">
              <a:spcAft>
                <a:spcPts val="200"/>
              </a:spcAft>
              <a:buNone/>
            </a:pPr>
            <a:r>
              <a:rPr sz="1300" b="1" i="0">
                <a:solidFill>
                  <a:srgbClr val="00233D"/>
                </a:solidFill>
                <a:latin typeface="Helvetica"/>
              </a:rPr>
              <a:t>RTTDC – 5th Edition</a:t>
            </a:r>
          </a:p>
        </p:txBody>
      </p:sp>
      <p:sp>
        <p:nvSpPr>
          <p:cNvPr id="22" name="TextBox 21"/>
          <p:cNvSpPr txBox="1"/>
          <p:nvPr/>
        </p:nvSpPr>
        <p:spPr>
          <a:xfrm>
            <a:off x="6035040" y="2770632"/>
            <a:ext cx="2606040" cy="393192"/>
          </a:xfrm>
          <a:prstGeom prst="rect">
            <a:avLst/>
          </a:prstGeom>
          <a:noFill/>
        </p:spPr>
        <p:txBody>
          <a:bodyPr wrap="square" lIns="45720" tIns="27432" rIns="45720" bIns="27432" anchor="ctr">
            <a:spAutoFit/>
          </a:bodyPr>
          <a:lstStyle/>
          <a:p>
            <a:pPr marL="0" indent="0" algn="r">
              <a:spcAft>
                <a:spcPts val="200"/>
              </a:spcAft>
              <a:buNone/>
            </a:pPr>
            <a:r>
              <a:rPr sz="1100" b="0" i="0">
                <a:solidFill>
                  <a:srgbClr val="6B6B6B"/>
                </a:solidFill>
                <a:latin typeface="Helvetica"/>
              </a:rPr>
              <a:t>Michael Person, MD, MPH, MBA, FACS</a:t>
            </a:r>
          </a:p>
        </p:txBody>
      </p:sp>
      <p:sp>
        <p:nvSpPr>
          <p:cNvPr id="23" name="Rectangle 22"/>
          <p:cNvSpPr/>
          <p:nvPr/>
        </p:nvSpPr>
        <p:spPr>
          <a:xfrm>
            <a:off x="457200" y="3200399"/>
            <a:ext cx="822960" cy="393192"/>
          </a:xfrm>
          <a:prstGeom prst="rect">
            <a:avLst/>
          </a:prstGeom>
          <a:solidFill>
            <a:srgbClr val="9B29B4"/>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300" b="1" i="0">
                <a:solidFill>
                  <a:srgbClr val="FFFFFF"/>
                </a:solidFill>
                <a:latin typeface="Helvetica"/>
              </a:rPr>
              <a:t>7 min</a:t>
            </a:r>
          </a:p>
        </p:txBody>
      </p:sp>
      <p:sp>
        <p:nvSpPr>
          <p:cNvPr id="24" name="Rectangle 23"/>
          <p:cNvSpPr/>
          <p:nvPr/>
        </p:nvSpPr>
        <p:spPr>
          <a:xfrm>
            <a:off x="1325880" y="3200399"/>
            <a:ext cx="7360920" cy="393192"/>
          </a:xfrm>
          <a:prstGeom prst="rect">
            <a:avLst/>
          </a:prstGeom>
          <a:solidFill>
            <a:srgbClr val="FAF5FC"/>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25" name="TextBox 24"/>
          <p:cNvSpPr txBox="1"/>
          <p:nvPr/>
        </p:nvSpPr>
        <p:spPr>
          <a:xfrm>
            <a:off x="1371600" y="3200399"/>
            <a:ext cx="4663440" cy="393192"/>
          </a:xfrm>
          <a:prstGeom prst="rect">
            <a:avLst/>
          </a:prstGeom>
          <a:noFill/>
        </p:spPr>
        <p:txBody>
          <a:bodyPr wrap="square" lIns="45720" tIns="27432" rIns="45720" bIns="27432" anchor="ctr">
            <a:spAutoFit/>
          </a:bodyPr>
          <a:lstStyle/>
          <a:p>
            <a:pPr marL="0" indent="0" algn="l">
              <a:spcAft>
                <a:spcPts val="200"/>
              </a:spcAft>
              <a:buNone/>
            </a:pPr>
            <a:r>
              <a:rPr sz="1300" b="1" i="0">
                <a:solidFill>
                  <a:srgbClr val="00233D"/>
                </a:solidFill>
                <a:latin typeface="Helvetica"/>
              </a:rPr>
              <a:t>Funding / Advocacy</a:t>
            </a:r>
          </a:p>
        </p:txBody>
      </p:sp>
      <p:sp>
        <p:nvSpPr>
          <p:cNvPr id="26" name="TextBox 25"/>
          <p:cNvSpPr txBox="1"/>
          <p:nvPr/>
        </p:nvSpPr>
        <p:spPr>
          <a:xfrm>
            <a:off x="6035040" y="3200399"/>
            <a:ext cx="2606040" cy="393192"/>
          </a:xfrm>
          <a:prstGeom prst="rect">
            <a:avLst/>
          </a:prstGeom>
          <a:noFill/>
        </p:spPr>
        <p:txBody>
          <a:bodyPr wrap="square" lIns="45720" tIns="27432" rIns="45720" bIns="27432" anchor="ctr">
            <a:spAutoFit/>
          </a:bodyPr>
          <a:lstStyle/>
          <a:p>
            <a:pPr marL="0" indent="0" algn="r">
              <a:spcAft>
                <a:spcPts val="200"/>
              </a:spcAft>
              <a:buNone/>
            </a:pPr>
            <a:r>
              <a:rPr sz="1100" b="0" i="0">
                <a:solidFill>
                  <a:srgbClr val="6B6B6B"/>
                </a:solidFill>
                <a:latin typeface="Helvetica"/>
              </a:rPr>
              <a:t>Joseph Sakran, MD, MPH, MPA, FACS</a:t>
            </a:r>
          </a:p>
        </p:txBody>
      </p:sp>
      <p:sp>
        <p:nvSpPr>
          <p:cNvPr id="27" name="Rectangle 26"/>
          <p:cNvSpPr/>
          <p:nvPr/>
        </p:nvSpPr>
        <p:spPr>
          <a:xfrm>
            <a:off x="457200" y="3630168"/>
            <a:ext cx="822960" cy="393192"/>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300" b="1" i="0">
                <a:solidFill>
                  <a:srgbClr val="FFFFFF"/>
                </a:solidFill>
                <a:latin typeface="Helvetica"/>
              </a:rPr>
              <a:t>5 min</a:t>
            </a:r>
          </a:p>
        </p:txBody>
      </p:sp>
      <p:sp>
        <p:nvSpPr>
          <p:cNvPr id="28" name="Rectangle 27"/>
          <p:cNvSpPr/>
          <p:nvPr/>
        </p:nvSpPr>
        <p:spPr>
          <a:xfrm>
            <a:off x="1325880" y="3630168"/>
            <a:ext cx="7360920" cy="393192"/>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29" name="TextBox 28"/>
          <p:cNvSpPr txBox="1"/>
          <p:nvPr/>
        </p:nvSpPr>
        <p:spPr>
          <a:xfrm>
            <a:off x="1371600" y="3630168"/>
            <a:ext cx="4663440" cy="393192"/>
          </a:xfrm>
          <a:prstGeom prst="rect">
            <a:avLst/>
          </a:prstGeom>
          <a:noFill/>
        </p:spPr>
        <p:txBody>
          <a:bodyPr wrap="square" lIns="45720" tIns="27432" rIns="45720" bIns="27432" anchor="ctr">
            <a:spAutoFit/>
          </a:bodyPr>
          <a:lstStyle/>
          <a:p>
            <a:pPr marL="0" indent="0" algn="l">
              <a:spcAft>
                <a:spcPts val="200"/>
              </a:spcAft>
              <a:buNone/>
            </a:pPr>
            <a:r>
              <a:rPr sz="1300" b="1" i="0">
                <a:solidFill>
                  <a:srgbClr val="00233D"/>
                </a:solidFill>
                <a:latin typeface="Helvetica"/>
              </a:rPr>
              <a:t>Questions and Discussion</a:t>
            </a:r>
          </a:p>
        </p:txBody>
      </p:sp>
      <p:sp>
        <p:nvSpPr>
          <p:cNvPr id="30" name="TextBox 29"/>
          <p:cNvSpPr txBox="1"/>
          <p:nvPr/>
        </p:nvSpPr>
        <p:spPr>
          <a:xfrm>
            <a:off x="6035040" y="3630168"/>
            <a:ext cx="2606040" cy="393192"/>
          </a:xfrm>
          <a:prstGeom prst="rect">
            <a:avLst/>
          </a:prstGeom>
          <a:noFill/>
        </p:spPr>
        <p:txBody>
          <a:bodyPr wrap="square" lIns="45720" tIns="27432" rIns="45720" bIns="27432" anchor="ctr">
            <a:spAutoFit/>
          </a:bodyPr>
          <a:lstStyle/>
          <a:p>
            <a:pPr marL="0" indent="0" algn="r">
              <a:spcAft>
                <a:spcPts val="200"/>
              </a:spcAft>
              <a:buNone/>
            </a:pPr>
            <a:r>
              <a:rPr sz="1100" b="0" i="0">
                <a:solidFill>
                  <a:srgbClr val="6B6B6B"/>
                </a:solidFill>
                <a:latin typeface="Helvetica"/>
              </a:rPr>
              <a:t>Panel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Rural trauma reality</a:t>
            </a:r>
          </a:p>
        </p:txBody>
      </p:sp>
      <p:sp>
        <p:nvSpPr>
          <p:cNvPr id="3" name="Rounded Rectangle 2"/>
          <p:cNvSpPr/>
          <p:nvPr/>
        </p:nvSpPr>
        <p:spPr>
          <a:xfrm>
            <a:off x="457200" y="1097280"/>
            <a:ext cx="1920240" cy="1737360"/>
          </a:xfrm>
          <a:prstGeom prst="roundRect">
            <a:avLst>
              <a:gd name="adj" fmla="val 6000"/>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600"/>
              </a:spcAft>
              <a:buNone/>
            </a:pPr>
            <a:r>
              <a:rPr sz="3000" b="1" i="0">
                <a:solidFill>
                  <a:srgbClr val="FFFFFF"/>
                </a:solidFill>
                <a:latin typeface="Helvetica"/>
              </a:rPr>
              <a:t>~20%</a:t>
            </a:r>
          </a:p>
          <a:p>
            <a:pPr marL="0" indent="0" algn="ctr">
              <a:spcAft>
                <a:spcPts val="0"/>
              </a:spcAft>
              <a:buNone/>
            </a:pPr>
            <a:r>
              <a:rPr sz="1100" b="0" i="0">
                <a:solidFill>
                  <a:srgbClr val="FFFFFF"/>
                </a:solidFill>
                <a:latin typeface="Helvetica"/>
              </a:rPr>
              <a:t>of Americans live in rural communities — 97% of U.S. land mass</a:t>
            </a:r>
          </a:p>
        </p:txBody>
      </p:sp>
      <p:sp>
        <p:nvSpPr>
          <p:cNvPr id="4" name="Rounded Rectangle 3"/>
          <p:cNvSpPr/>
          <p:nvPr/>
        </p:nvSpPr>
        <p:spPr>
          <a:xfrm>
            <a:off x="2560320" y="1097280"/>
            <a:ext cx="1920240" cy="1737360"/>
          </a:xfrm>
          <a:prstGeom prst="roundRect">
            <a:avLst>
              <a:gd name="adj" fmla="val 6000"/>
            </a:avLst>
          </a:prstGeom>
          <a:solidFill>
            <a:srgbClr val="9B29B4"/>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600"/>
              </a:spcAft>
              <a:buNone/>
            </a:pPr>
            <a:r>
              <a:rPr sz="3000" b="1" i="0">
                <a:solidFill>
                  <a:srgbClr val="FFFFFF"/>
                </a:solidFill>
                <a:latin typeface="Helvetica"/>
              </a:rPr>
              <a:t>Up to 5×</a:t>
            </a:r>
          </a:p>
          <a:p>
            <a:pPr marL="0" indent="0" algn="ctr">
              <a:spcAft>
                <a:spcPts val="0"/>
              </a:spcAft>
              <a:buNone/>
            </a:pPr>
            <a:r>
              <a:rPr sz="1100" b="0" i="0">
                <a:solidFill>
                  <a:srgbClr val="FFFFFF"/>
                </a:solidFill>
                <a:latin typeface="Helvetica"/>
              </a:rPr>
              <a:t>greater injury-related mortality in rural communities</a:t>
            </a:r>
          </a:p>
        </p:txBody>
      </p:sp>
      <p:sp>
        <p:nvSpPr>
          <p:cNvPr id="5" name="Rounded Rectangle 4"/>
          <p:cNvSpPr/>
          <p:nvPr/>
        </p:nvSpPr>
        <p:spPr>
          <a:xfrm>
            <a:off x="4663440" y="1097280"/>
            <a:ext cx="1920240" cy="1737360"/>
          </a:xfrm>
          <a:prstGeom prst="roundRect">
            <a:avLst>
              <a:gd name="adj" fmla="val 6000"/>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600"/>
              </a:spcAft>
              <a:buNone/>
            </a:pPr>
            <a:r>
              <a:rPr sz="3000" b="1" i="0">
                <a:solidFill>
                  <a:srgbClr val="FFFFFF"/>
                </a:solidFill>
                <a:latin typeface="Helvetica"/>
              </a:rPr>
              <a:t>40%</a:t>
            </a:r>
          </a:p>
          <a:p>
            <a:pPr marL="0" indent="0" algn="ctr">
              <a:spcAft>
                <a:spcPts val="0"/>
              </a:spcAft>
              <a:buNone/>
            </a:pPr>
            <a:r>
              <a:rPr sz="1100" b="0" i="0">
                <a:solidFill>
                  <a:srgbClr val="FFFFFF"/>
                </a:solidFill>
                <a:latin typeface="Helvetica"/>
              </a:rPr>
              <a:t>more likely to die within the first 24 hours after injury</a:t>
            </a:r>
          </a:p>
        </p:txBody>
      </p:sp>
      <p:sp>
        <p:nvSpPr>
          <p:cNvPr id="6" name="Rounded Rectangle 5"/>
          <p:cNvSpPr/>
          <p:nvPr/>
        </p:nvSpPr>
        <p:spPr>
          <a:xfrm>
            <a:off x="6766560" y="1097280"/>
            <a:ext cx="1920240" cy="1737360"/>
          </a:xfrm>
          <a:prstGeom prst="roundRect">
            <a:avLst>
              <a:gd name="adj" fmla="val 6000"/>
            </a:avLst>
          </a:prstGeom>
          <a:solidFill>
            <a:srgbClr val="9B29B4"/>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600"/>
              </a:spcAft>
              <a:buNone/>
            </a:pPr>
            <a:r>
              <a:rPr sz="3000" b="1" i="0">
                <a:solidFill>
                  <a:srgbClr val="FFFFFF"/>
                </a:solidFill>
                <a:latin typeface="Helvetica"/>
              </a:rPr>
              <a:t>40% vs 90%</a:t>
            </a:r>
          </a:p>
          <a:p>
            <a:pPr marL="0" indent="0" algn="ctr">
              <a:spcAft>
                <a:spcPts val="0"/>
              </a:spcAft>
              <a:buNone/>
            </a:pPr>
            <a:r>
              <a:rPr sz="1100" b="0" i="0">
                <a:solidFill>
                  <a:srgbClr val="FFFFFF"/>
                </a:solidFill>
                <a:latin typeface="Helvetica"/>
              </a:rPr>
              <a:t>rural vs urban patients who receive care in a trauma center</a:t>
            </a:r>
          </a:p>
        </p:txBody>
      </p:sp>
      <p:sp>
        <p:nvSpPr>
          <p:cNvPr id="7" name="TextBox 6"/>
          <p:cNvSpPr txBox="1"/>
          <p:nvPr/>
        </p:nvSpPr>
        <p:spPr>
          <a:xfrm>
            <a:off x="457200" y="3017520"/>
            <a:ext cx="8229600" cy="457200"/>
          </a:xfrm>
          <a:prstGeom prst="rect">
            <a:avLst/>
          </a:prstGeom>
          <a:noFill/>
        </p:spPr>
        <p:txBody>
          <a:bodyPr wrap="square" lIns="45720" tIns="27432" rIns="45720" bIns="27432" anchor="t">
            <a:spAutoFit/>
          </a:bodyPr>
          <a:lstStyle/>
          <a:p>
            <a:pPr marL="0" indent="0" algn="ctr">
              <a:spcAft>
                <a:spcPts val="200"/>
              </a:spcAft>
              <a:buNone/>
            </a:pPr>
            <a:r>
              <a:rPr sz="1600" b="1" i="1">
                <a:solidFill>
                  <a:srgbClr val="7C1398"/>
                </a:solidFill>
                <a:latin typeface="Helvetica"/>
              </a:rPr>
              <a:t>“Where you live determines whether you live or die after injury.”</a:t>
            </a:r>
          </a:p>
        </p:txBody>
      </p:sp>
      <p:sp>
        <p:nvSpPr>
          <p:cNvPr id="8" name="TextBox 7"/>
          <p:cNvSpPr txBox="1"/>
          <p:nvPr/>
        </p:nvSpPr>
        <p:spPr>
          <a:xfrm>
            <a:off x="457200" y="3474720"/>
            <a:ext cx="8229600" cy="548640"/>
          </a:xfrm>
          <a:prstGeom prst="rect">
            <a:avLst/>
          </a:prstGeom>
          <a:noFill/>
        </p:spPr>
        <p:txBody>
          <a:bodyPr wrap="square" lIns="45720" tIns="27432" rIns="45720" bIns="27432" anchor="t">
            <a:spAutoFit/>
          </a:bodyPr>
          <a:lstStyle/>
          <a:p>
            <a:pPr marL="0" indent="0" algn="ctr">
              <a:spcAft>
                <a:spcPts val="200"/>
              </a:spcAft>
              <a:buNone/>
            </a:pPr>
            <a:r>
              <a:rPr sz="1100" b="0" i="0">
                <a:solidFill>
                  <a:srgbClr val="6B6B6B"/>
                </a:solidFill>
                <a:latin typeface="Helvetica"/>
              </a:rPr>
              <a:t>Delays in care are frequent — 3 hours in a referring facility before transport is common.  A rural child is twice as likely to die from injury as an urban child.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How we got here</a:t>
            </a:r>
          </a:p>
        </p:txBody>
      </p:sp>
      <p:cxnSp>
        <p:nvCxnSpPr>
          <p:cNvPr id="3" name="Connector 2"/>
          <p:cNvCxnSpPr/>
          <p:nvPr/>
        </p:nvCxnSpPr>
        <p:spPr>
          <a:xfrm>
            <a:off x="1234440" y="1600200"/>
            <a:ext cx="6675120" cy="0"/>
          </a:xfrm>
          <a:prstGeom prst="line">
            <a:avLst/>
          </a:prstGeom>
          <a:ln w="38100">
            <a:solidFill>
              <a:srgbClr val="C075D1"/>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1088136" y="1453896"/>
            <a:ext cx="292608" cy="29260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5" name="TextBox 4"/>
          <p:cNvSpPr txBox="1"/>
          <p:nvPr/>
        </p:nvSpPr>
        <p:spPr>
          <a:xfrm>
            <a:off x="457200" y="1033271"/>
            <a:ext cx="1554480" cy="365760"/>
          </a:xfrm>
          <a:prstGeom prst="rect">
            <a:avLst/>
          </a:prstGeom>
          <a:noFill/>
        </p:spPr>
        <p:txBody>
          <a:bodyPr wrap="square" lIns="45720" tIns="27432" rIns="45720" bIns="27432" anchor="t">
            <a:spAutoFit/>
          </a:bodyPr>
          <a:lstStyle/>
          <a:p>
            <a:pPr marL="0" indent="0" algn="ctr">
              <a:spcAft>
                <a:spcPts val="200"/>
              </a:spcAft>
              <a:buNone/>
            </a:pPr>
            <a:r>
              <a:rPr sz="1200" b="1" i="0">
                <a:solidFill>
                  <a:srgbClr val="7C1398"/>
                </a:solidFill>
                <a:latin typeface="Helvetica"/>
              </a:rPr>
              <a:t>Jan 2022</a:t>
            </a:r>
          </a:p>
        </p:txBody>
      </p:sp>
      <p:sp>
        <p:nvSpPr>
          <p:cNvPr id="6" name="TextBox 5"/>
          <p:cNvSpPr txBox="1"/>
          <p:nvPr/>
        </p:nvSpPr>
        <p:spPr>
          <a:xfrm>
            <a:off x="429768" y="1856232"/>
            <a:ext cx="1609344" cy="1828800"/>
          </a:xfrm>
          <a:prstGeom prst="rect">
            <a:avLst/>
          </a:prstGeom>
          <a:noFill/>
        </p:spPr>
        <p:txBody>
          <a:bodyPr wrap="square" lIns="45720" tIns="27432" rIns="45720" bIns="27432" anchor="t">
            <a:spAutoFit/>
          </a:bodyPr>
          <a:lstStyle/>
          <a:p>
            <a:pPr marL="0" indent="0" algn="ctr">
              <a:spcAft>
                <a:spcPts val="400"/>
              </a:spcAft>
              <a:buNone/>
            </a:pPr>
            <a:r>
              <a:rPr sz="1200" b="1" i="0">
                <a:solidFill>
                  <a:srgbClr val="00233D"/>
                </a:solidFill>
                <a:latin typeface="Helvetica"/>
              </a:rPr>
              <a:t>Rural Advisory Council (RAC) created</a:t>
            </a:r>
          </a:p>
          <a:p>
            <a:pPr marL="0" indent="0" algn="ctr">
              <a:spcAft>
                <a:spcPts val="200"/>
              </a:spcAft>
              <a:buNone/>
            </a:pPr>
            <a:r>
              <a:rPr sz="1000" b="0" i="0">
                <a:solidFill>
                  <a:srgbClr val="0F2144"/>
                </a:solidFill>
                <a:latin typeface="Helvetica"/>
              </a:rPr>
              <a:t>14 members; first rural provider voice at the COT</a:t>
            </a:r>
          </a:p>
        </p:txBody>
      </p:sp>
      <p:sp>
        <p:nvSpPr>
          <p:cNvPr id="7" name="Oval 6"/>
          <p:cNvSpPr/>
          <p:nvPr/>
        </p:nvSpPr>
        <p:spPr>
          <a:xfrm>
            <a:off x="2756916" y="1453896"/>
            <a:ext cx="292608" cy="29260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8" name="TextBox 7"/>
          <p:cNvSpPr txBox="1"/>
          <p:nvPr/>
        </p:nvSpPr>
        <p:spPr>
          <a:xfrm>
            <a:off x="2125980" y="1033271"/>
            <a:ext cx="1554480" cy="365760"/>
          </a:xfrm>
          <a:prstGeom prst="rect">
            <a:avLst/>
          </a:prstGeom>
          <a:noFill/>
        </p:spPr>
        <p:txBody>
          <a:bodyPr wrap="square" lIns="45720" tIns="27432" rIns="45720" bIns="27432" anchor="t">
            <a:spAutoFit/>
          </a:bodyPr>
          <a:lstStyle/>
          <a:p>
            <a:pPr marL="0" indent="0" algn="ctr">
              <a:spcAft>
                <a:spcPts val="200"/>
              </a:spcAft>
              <a:buNone/>
            </a:pPr>
            <a:r>
              <a:rPr sz="1200" b="1" i="0">
                <a:solidFill>
                  <a:srgbClr val="7C1398"/>
                </a:solidFill>
                <a:latin typeface="Helvetica"/>
              </a:rPr>
              <a:t>Mar 2023</a:t>
            </a:r>
          </a:p>
        </p:txBody>
      </p:sp>
      <p:sp>
        <p:nvSpPr>
          <p:cNvPr id="9" name="TextBox 8"/>
          <p:cNvSpPr txBox="1"/>
          <p:nvPr/>
        </p:nvSpPr>
        <p:spPr>
          <a:xfrm>
            <a:off x="2098548" y="1856232"/>
            <a:ext cx="1609344" cy="1828800"/>
          </a:xfrm>
          <a:prstGeom prst="rect">
            <a:avLst/>
          </a:prstGeom>
          <a:noFill/>
        </p:spPr>
        <p:txBody>
          <a:bodyPr wrap="square" lIns="45720" tIns="27432" rIns="45720" bIns="27432" anchor="t">
            <a:spAutoFit/>
          </a:bodyPr>
          <a:lstStyle/>
          <a:p>
            <a:pPr marL="0" indent="0" algn="ctr">
              <a:spcAft>
                <a:spcPts val="400"/>
              </a:spcAft>
              <a:buNone/>
            </a:pPr>
            <a:r>
              <a:rPr sz="1200" b="1" i="0">
                <a:solidFill>
                  <a:srgbClr val="00233D"/>
                </a:solidFill>
                <a:latin typeface="Helvetica"/>
              </a:rPr>
              <a:t>Rural Special Session at the COT</a:t>
            </a:r>
          </a:p>
          <a:p>
            <a:pPr marL="0" indent="0" algn="ctr">
              <a:spcAft>
                <a:spcPts val="200"/>
              </a:spcAft>
              <a:buNone/>
            </a:pPr>
            <a:r>
              <a:rPr sz="1000" b="0" i="0">
                <a:solidFill>
                  <a:srgbClr val="0F2144"/>
                </a:solidFill>
                <a:latin typeface="Helvetica"/>
              </a:rPr>
              <a:t>Rural vs urban perspectives on transfer, staffing, education, mentorship</a:t>
            </a:r>
          </a:p>
        </p:txBody>
      </p:sp>
      <p:sp>
        <p:nvSpPr>
          <p:cNvPr id="10" name="Oval 9"/>
          <p:cNvSpPr/>
          <p:nvPr/>
        </p:nvSpPr>
        <p:spPr>
          <a:xfrm>
            <a:off x="4425696" y="1453896"/>
            <a:ext cx="292608" cy="29260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1" name="TextBox 10"/>
          <p:cNvSpPr txBox="1"/>
          <p:nvPr/>
        </p:nvSpPr>
        <p:spPr>
          <a:xfrm>
            <a:off x="3794760" y="1033271"/>
            <a:ext cx="1554480" cy="365760"/>
          </a:xfrm>
          <a:prstGeom prst="rect">
            <a:avLst/>
          </a:prstGeom>
          <a:noFill/>
        </p:spPr>
        <p:txBody>
          <a:bodyPr wrap="square" lIns="45720" tIns="27432" rIns="45720" bIns="27432" anchor="t">
            <a:spAutoFit/>
          </a:bodyPr>
          <a:lstStyle/>
          <a:p>
            <a:pPr marL="0" indent="0" algn="ctr">
              <a:spcAft>
                <a:spcPts val="200"/>
              </a:spcAft>
              <a:buNone/>
            </a:pPr>
            <a:r>
              <a:rPr sz="1200" b="1" i="0">
                <a:solidFill>
                  <a:srgbClr val="7C1398"/>
                </a:solidFill>
                <a:latin typeface="Helvetica"/>
              </a:rPr>
              <a:t>Aug 2024</a:t>
            </a:r>
          </a:p>
        </p:txBody>
      </p:sp>
      <p:sp>
        <p:nvSpPr>
          <p:cNvPr id="12" name="TextBox 11"/>
          <p:cNvSpPr txBox="1"/>
          <p:nvPr/>
        </p:nvSpPr>
        <p:spPr>
          <a:xfrm>
            <a:off x="3767328" y="1856232"/>
            <a:ext cx="1609344" cy="1828800"/>
          </a:xfrm>
          <a:prstGeom prst="rect">
            <a:avLst/>
          </a:prstGeom>
          <a:noFill/>
        </p:spPr>
        <p:txBody>
          <a:bodyPr wrap="square" lIns="45720" tIns="27432" rIns="45720" bIns="27432" anchor="t">
            <a:spAutoFit/>
          </a:bodyPr>
          <a:lstStyle/>
          <a:p>
            <a:pPr marL="0" indent="0" algn="ctr">
              <a:spcAft>
                <a:spcPts val="400"/>
              </a:spcAft>
              <a:buNone/>
            </a:pPr>
            <a:r>
              <a:rPr sz="1200" b="1" i="0">
                <a:solidFill>
                  <a:srgbClr val="00233D"/>
                </a:solidFill>
                <a:latin typeface="Helvetica"/>
              </a:rPr>
              <a:t>RAC v2.0 — 36 members</a:t>
            </a:r>
          </a:p>
          <a:p>
            <a:pPr marL="0" indent="0" algn="ctr">
              <a:spcAft>
                <a:spcPts val="200"/>
              </a:spcAft>
              <a:buNone/>
            </a:pPr>
            <a:r>
              <a:rPr sz="1000" b="0" i="0">
                <a:solidFill>
                  <a:srgbClr val="0F2144"/>
                </a:solidFill>
                <a:latin typeface="Helvetica"/>
              </a:rPr>
              <a:t>Whole blood, Rural Program design, Level IV standards</a:t>
            </a:r>
          </a:p>
        </p:txBody>
      </p:sp>
      <p:sp>
        <p:nvSpPr>
          <p:cNvPr id="13" name="Oval 12"/>
          <p:cNvSpPr/>
          <p:nvPr/>
        </p:nvSpPr>
        <p:spPr>
          <a:xfrm>
            <a:off x="6094476" y="1453896"/>
            <a:ext cx="292608" cy="29260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4" name="TextBox 13"/>
          <p:cNvSpPr txBox="1"/>
          <p:nvPr/>
        </p:nvSpPr>
        <p:spPr>
          <a:xfrm>
            <a:off x="5463540" y="1033271"/>
            <a:ext cx="1554480" cy="365760"/>
          </a:xfrm>
          <a:prstGeom prst="rect">
            <a:avLst/>
          </a:prstGeom>
          <a:noFill/>
        </p:spPr>
        <p:txBody>
          <a:bodyPr wrap="square" lIns="45720" tIns="27432" rIns="45720" bIns="27432" anchor="t">
            <a:spAutoFit/>
          </a:bodyPr>
          <a:lstStyle/>
          <a:p>
            <a:pPr marL="0" indent="0" algn="ctr">
              <a:spcAft>
                <a:spcPts val="200"/>
              </a:spcAft>
              <a:buNone/>
            </a:pPr>
            <a:r>
              <a:rPr sz="1200" b="1" i="0">
                <a:solidFill>
                  <a:srgbClr val="7C1398"/>
                </a:solidFill>
                <a:latin typeface="Helvetica"/>
              </a:rPr>
              <a:t>Jun 2025</a:t>
            </a:r>
          </a:p>
        </p:txBody>
      </p:sp>
      <p:sp>
        <p:nvSpPr>
          <p:cNvPr id="15" name="TextBox 14"/>
          <p:cNvSpPr txBox="1"/>
          <p:nvPr/>
        </p:nvSpPr>
        <p:spPr>
          <a:xfrm>
            <a:off x="5436108" y="1856232"/>
            <a:ext cx="1609344" cy="1828800"/>
          </a:xfrm>
          <a:prstGeom prst="rect">
            <a:avLst/>
          </a:prstGeom>
          <a:noFill/>
        </p:spPr>
        <p:txBody>
          <a:bodyPr wrap="square" lIns="45720" tIns="27432" rIns="45720" bIns="27432" anchor="t">
            <a:spAutoFit/>
          </a:bodyPr>
          <a:lstStyle/>
          <a:p>
            <a:pPr marL="0" indent="0" algn="ctr">
              <a:spcAft>
                <a:spcPts val="400"/>
              </a:spcAft>
              <a:buNone/>
            </a:pPr>
            <a:r>
              <a:rPr sz="1200" b="1" i="0">
                <a:solidFill>
                  <a:srgbClr val="00233D"/>
                </a:solidFill>
                <a:latin typeface="Helvetica"/>
              </a:rPr>
              <a:t>Needs Assessment Report</a:t>
            </a:r>
          </a:p>
          <a:p>
            <a:pPr marL="0" indent="0" algn="ctr">
              <a:spcAft>
                <a:spcPts val="200"/>
              </a:spcAft>
              <a:buNone/>
            </a:pPr>
            <a:r>
              <a:rPr sz="1000" b="0" i="0">
                <a:solidFill>
                  <a:srgbClr val="0F2144"/>
                </a:solidFill>
                <a:latin typeface="Helvetica"/>
              </a:rPr>
              <a:t>Ascendient: 13 key-informant interviews, 5 focus groups (52 participants, 28 states), survey n=272</a:t>
            </a:r>
          </a:p>
        </p:txBody>
      </p:sp>
      <p:sp>
        <p:nvSpPr>
          <p:cNvPr id="16" name="Oval 15"/>
          <p:cNvSpPr/>
          <p:nvPr/>
        </p:nvSpPr>
        <p:spPr>
          <a:xfrm>
            <a:off x="7763256" y="1453896"/>
            <a:ext cx="292608" cy="292608"/>
          </a:xfrm>
          <a:prstGeom prst="ellipse">
            <a:avLst/>
          </a:prstGeom>
          <a:solidFill>
            <a:srgbClr val="9B29B4"/>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7" name="TextBox 16"/>
          <p:cNvSpPr txBox="1"/>
          <p:nvPr/>
        </p:nvSpPr>
        <p:spPr>
          <a:xfrm>
            <a:off x="7132320" y="1033271"/>
            <a:ext cx="1554480" cy="365760"/>
          </a:xfrm>
          <a:prstGeom prst="rect">
            <a:avLst/>
          </a:prstGeom>
          <a:noFill/>
        </p:spPr>
        <p:txBody>
          <a:bodyPr wrap="square" lIns="45720" tIns="27432" rIns="45720" bIns="27432" anchor="t">
            <a:spAutoFit/>
          </a:bodyPr>
          <a:lstStyle/>
          <a:p>
            <a:pPr marL="0" indent="0" algn="ctr">
              <a:spcAft>
                <a:spcPts val="200"/>
              </a:spcAft>
              <a:buNone/>
            </a:pPr>
            <a:r>
              <a:rPr sz="1200" b="1" i="0">
                <a:solidFill>
                  <a:srgbClr val="7C1398"/>
                </a:solidFill>
                <a:latin typeface="Helvetica"/>
              </a:rPr>
              <a:t>2026</a:t>
            </a:r>
          </a:p>
        </p:txBody>
      </p:sp>
      <p:sp>
        <p:nvSpPr>
          <p:cNvPr id="18" name="TextBox 17"/>
          <p:cNvSpPr txBox="1"/>
          <p:nvPr/>
        </p:nvSpPr>
        <p:spPr>
          <a:xfrm>
            <a:off x="7104888" y="1856232"/>
            <a:ext cx="1609344" cy="1828800"/>
          </a:xfrm>
          <a:prstGeom prst="rect">
            <a:avLst/>
          </a:prstGeom>
          <a:noFill/>
        </p:spPr>
        <p:txBody>
          <a:bodyPr wrap="square" lIns="45720" tIns="27432" rIns="45720" bIns="27432" anchor="t">
            <a:spAutoFit/>
          </a:bodyPr>
          <a:lstStyle/>
          <a:p>
            <a:pPr marL="0" indent="0" algn="ctr">
              <a:spcAft>
                <a:spcPts val="400"/>
              </a:spcAft>
              <a:buNone/>
            </a:pPr>
            <a:r>
              <a:rPr sz="1200" b="1" i="0">
                <a:solidFill>
                  <a:srgbClr val="00233D"/>
                </a:solidFill>
                <a:latin typeface="Helvetica"/>
              </a:rPr>
              <a:t>Rural Trauma Program approved</a:t>
            </a:r>
          </a:p>
          <a:p>
            <a:pPr marL="0" indent="0" algn="ctr">
              <a:spcAft>
                <a:spcPts val="200"/>
              </a:spcAft>
              <a:buNone/>
            </a:pPr>
            <a:r>
              <a:rPr sz="1000" b="0" i="0">
                <a:solidFill>
                  <a:srgbClr val="0F2144"/>
                </a:solidFill>
                <a:latin typeface="Helvetica"/>
              </a:rPr>
              <a:t>Steering Committee in place; program moving from planning into products</a:t>
            </a:r>
          </a:p>
        </p:txBody>
      </p:sp>
      <p:sp>
        <p:nvSpPr>
          <p:cNvPr id="19" name="TextBox 18"/>
          <p:cNvSpPr txBox="1"/>
          <p:nvPr/>
        </p:nvSpPr>
        <p:spPr>
          <a:xfrm>
            <a:off x="457200" y="3611880"/>
            <a:ext cx="8229600" cy="209288"/>
          </a:xfrm>
          <a:prstGeom prst="rect">
            <a:avLst/>
          </a:prstGeom>
          <a:noFill/>
        </p:spPr>
        <p:txBody>
          <a:bodyPr wrap="square" lIns="45720" tIns="27432" rIns="45720" bIns="27432" anchor="t">
            <a:spAutoFit/>
          </a:bodyPr>
          <a:lstStyle/>
          <a:p>
            <a:pPr marL="0" indent="0" algn="ctr">
              <a:spcAft>
                <a:spcPts val="200"/>
              </a:spcAft>
              <a:buNone/>
            </a:pPr>
            <a:r>
              <a:rPr sz="1000" b="0" i="1" dirty="0">
                <a:solidFill>
                  <a:srgbClr val="6B6B6B"/>
                </a:solidFill>
                <a:latin typeface="Helvetica"/>
              </a:rPr>
              <a:t>Rural Program Steering Committee: M. Person (Chair) · A. Nathens · J. Kerby · A. Nagler · M. Neal · H. </a:t>
            </a:r>
            <a:r>
              <a:rPr sz="1000" b="0" i="1">
                <a:solidFill>
                  <a:srgbClr val="6B6B6B"/>
                </a:solidFill>
                <a:latin typeface="Helvetica"/>
              </a:rPr>
              <a:t>Michaels </a:t>
            </a:r>
            <a:endParaRPr sz="1000" b="0" i="1" dirty="0">
              <a:solidFill>
                <a:srgbClr val="6B6B6B"/>
              </a:solidFill>
              <a:latin typeface="Helvetic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wrap="square"/>
          <a:lstStyle/>
          <a:p>
            <a:pPr marL="0" indent="0">
              <a:spcAft>
                <a:spcPts val="0"/>
              </a:spcAft>
              <a:buNone/>
            </a:pPr>
            <a:r>
              <a:rPr sz="1600" b="1" i="0">
                <a:solidFill>
                  <a:srgbClr val="7C1398"/>
                </a:solidFill>
              </a:rPr>
              <a:t>OBJECTIVE</a:t>
            </a:r>
          </a:p>
        </p:txBody>
      </p:sp>
      <p:sp>
        <p:nvSpPr>
          <p:cNvPr id="3" name="Content Placeholder 2"/>
          <p:cNvSpPr>
            <a:spLocks noGrp="1"/>
          </p:cNvSpPr>
          <p:nvPr>
            <p:ph sz="half" idx="2"/>
          </p:nvPr>
        </p:nvSpPr>
        <p:spPr/>
        <p:txBody>
          <a:bodyPr wrap="square"/>
          <a:lstStyle/>
          <a:p>
            <a:pPr marL="0" indent="0">
              <a:spcAft>
                <a:spcPts val="1000"/>
              </a:spcAft>
              <a:buNone/>
            </a:pPr>
            <a:r>
              <a:rPr sz="1500" b="0" i="0">
                <a:solidFill>
                  <a:srgbClr val="0F2144"/>
                </a:solidFill>
              </a:rPr>
              <a:t>Reduce disparities in outcomes between patients injured in rural vs. urban environments through enhancements of current programs and development of new, low-cost and scalable initiatives.</a:t>
            </a:r>
          </a:p>
          <a:p>
            <a:pPr marL="228600" indent="-228600">
              <a:spcAft>
                <a:spcPts val="400"/>
              </a:spcAft>
              <a:buFont typeface="Arial"/>
              <a:buChar char="•"/>
            </a:pPr>
            <a:r>
              <a:rPr sz="1300" b="0" i="0">
                <a:solidFill>
                  <a:srgbClr val="0F2144"/>
                </a:solidFill>
              </a:rPr>
              <a:t>Improve quality of and access to trauma care for </a:t>
            </a:r>
            <a:r>
              <a:rPr sz="1300" b="1" i="0">
                <a:solidFill>
                  <a:srgbClr val="0F2144"/>
                </a:solidFill>
              </a:rPr>
              <a:t>47 million Americans</a:t>
            </a:r>
          </a:p>
          <a:p>
            <a:pPr marL="228600" indent="-228600">
              <a:spcAft>
                <a:spcPts val="600"/>
              </a:spcAft>
              <a:buFont typeface="Arial"/>
              <a:buChar char="•"/>
            </a:pPr>
            <a:r>
              <a:rPr sz="1300" b="0" i="0">
                <a:solidFill>
                  <a:srgbClr val="0F2144"/>
                </a:solidFill>
              </a:rPr>
              <a:t>Support the </a:t>
            </a:r>
            <a:r>
              <a:rPr sz="1300" b="1" i="0">
                <a:solidFill>
                  <a:srgbClr val="0F2144"/>
                </a:solidFill>
              </a:rPr>
              <a:t>~10% of ACS Fellows</a:t>
            </a:r>
            <a:r>
              <a:rPr sz="1300" b="0" i="0">
                <a:solidFill>
                  <a:srgbClr val="0F2144"/>
                </a:solidFill>
              </a:rPr>
              <a:t> working in rural communities</a:t>
            </a:r>
          </a:p>
        </p:txBody>
      </p:sp>
      <p:sp>
        <p:nvSpPr>
          <p:cNvPr id="4" name="Text Placeholder 3"/>
          <p:cNvSpPr>
            <a:spLocks noGrp="1"/>
          </p:cNvSpPr>
          <p:nvPr>
            <p:ph type="body" sz="quarter" idx="3"/>
          </p:nvPr>
        </p:nvSpPr>
        <p:spPr/>
        <p:txBody>
          <a:bodyPr wrap="square"/>
          <a:lstStyle/>
          <a:p>
            <a:pPr marL="0" indent="0">
              <a:spcAft>
                <a:spcPts val="0"/>
              </a:spcAft>
              <a:buNone/>
            </a:pPr>
            <a:r>
              <a:rPr sz="1600" b="1" i="0">
                <a:solidFill>
                  <a:srgbClr val="7C1398"/>
                </a:solidFill>
              </a:rPr>
              <a:t>DELIVERABLE</a:t>
            </a:r>
          </a:p>
        </p:txBody>
      </p:sp>
      <p:sp>
        <p:nvSpPr>
          <p:cNvPr id="5" name="Content Placeholder 4"/>
          <p:cNvSpPr>
            <a:spLocks noGrp="1"/>
          </p:cNvSpPr>
          <p:nvPr>
            <p:ph sz="quarter" idx="4"/>
          </p:nvPr>
        </p:nvSpPr>
        <p:spPr/>
        <p:txBody>
          <a:bodyPr wrap="square"/>
          <a:lstStyle/>
          <a:p>
            <a:pPr marL="0" indent="0">
              <a:spcAft>
                <a:spcPts val="1000"/>
              </a:spcAft>
              <a:buNone/>
            </a:pPr>
            <a:r>
              <a:rPr sz="1500" b="0" i="0">
                <a:solidFill>
                  <a:srgbClr val="0F2144"/>
                </a:solidFill>
              </a:rPr>
              <a:t>A suite of products that, in aggregate, is the “ACS COT Rural Trauma Program.”</a:t>
            </a:r>
          </a:p>
          <a:p>
            <a:pPr marL="0" indent="0">
              <a:spcAft>
                <a:spcPts val="400"/>
              </a:spcAft>
              <a:buNone/>
            </a:pPr>
            <a:r>
              <a:rPr sz="1300" b="0" i="0">
                <a:solidFill>
                  <a:srgbClr val="0F2144"/>
                </a:solidFill>
              </a:rPr>
              <a:t>Built on what rural stakeholders told us would have the most impact:</a:t>
            </a:r>
          </a:p>
          <a:p>
            <a:pPr marL="228600" indent="-228600">
              <a:spcAft>
                <a:spcPts val="200"/>
              </a:spcAft>
              <a:buFont typeface="Arial"/>
              <a:buChar char="•"/>
            </a:pPr>
            <a:r>
              <a:rPr sz="1300" b="0" i="0">
                <a:solidFill>
                  <a:srgbClr val="0F2144"/>
                </a:solidFill>
              </a:rPr>
              <a:t>Educational and training resources</a:t>
            </a:r>
          </a:p>
          <a:p>
            <a:pPr marL="228600" indent="-228600">
              <a:spcAft>
                <a:spcPts val="200"/>
              </a:spcAft>
              <a:buFont typeface="Arial"/>
              <a:buChar char="•"/>
            </a:pPr>
            <a:r>
              <a:rPr sz="1300" b="0" i="0">
                <a:solidFill>
                  <a:srgbClr val="0F2144"/>
                </a:solidFill>
              </a:rPr>
              <a:t>Care standardization and quality assurance</a:t>
            </a:r>
          </a:p>
          <a:p>
            <a:pPr marL="228600" indent="-228600">
              <a:spcAft>
                <a:spcPts val="600"/>
              </a:spcAft>
              <a:buFont typeface="Arial"/>
              <a:buChar char="•"/>
            </a:pPr>
            <a:r>
              <a:rPr sz="1300" b="0" i="0">
                <a:solidFill>
                  <a:srgbClr val="0F2144"/>
                </a:solidFill>
              </a:rPr>
              <a:t>Community-building infrastructure</a:t>
            </a:r>
          </a:p>
        </p:txBody>
      </p:sp>
      <p:sp>
        <p:nvSpPr>
          <p:cNvPr id="6" name="Title 5"/>
          <p:cNvSpPr>
            <a:spLocks noGrp="1"/>
          </p:cNvSpPr>
          <p:nvPr>
            <p:ph type="title"/>
          </p:nvPr>
        </p:nvSpPr>
        <p:spPr/>
        <p:txBody>
          <a:bodyPr/>
          <a:lstStyle/>
          <a:p>
            <a:r>
              <a:t>ACS COT Rural Trauma Program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800"/>
              <a:t>Three pillars: Education · Quality · Community</a:t>
            </a:r>
          </a:p>
        </p:txBody>
      </p:sp>
      <p:sp>
        <p:nvSpPr>
          <p:cNvPr id="3" name="Rectangle 2"/>
          <p:cNvSpPr/>
          <p:nvPr/>
        </p:nvSpPr>
        <p:spPr>
          <a:xfrm>
            <a:off x="457200" y="1051560"/>
            <a:ext cx="2624328"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500" b="1" i="0">
                <a:solidFill>
                  <a:srgbClr val="FFFFFF"/>
                </a:solidFill>
                <a:latin typeface="Helvetica"/>
              </a:rPr>
              <a:t>EDUCATION</a:t>
            </a:r>
          </a:p>
          <a:p>
            <a:pPr marL="0" indent="0" algn="ctr">
              <a:spcAft>
                <a:spcPts val="0"/>
              </a:spcAft>
              <a:buNone/>
            </a:pPr>
            <a:r>
              <a:rPr sz="1000" b="0" i="0">
                <a:solidFill>
                  <a:srgbClr val="FFFFFF"/>
                </a:solidFill>
                <a:latin typeface="Helvetica"/>
              </a:rPr>
              <a:t>Content and delivery</a:t>
            </a:r>
          </a:p>
        </p:txBody>
      </p:sp>
      <p:sp>
        <p:nvSpPr>
          <p:cNvPr id="4" name="Rectangle 3"/>
          <p:cNvSpPr/>
          <p:nvPr/>
        </p:nvSpPr>
        <p:spPr>
          <a:xfrm>
            <a:off x="457200" y="1618488"/>
            <a:ext cx="2624328"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indent="-228600" algn="l">
              <a:spcAft>
                <a:spcPts val="400"/>
              </a:spcAft>
              <a:buFont typeface="Arial"/>
              <a:buChar char="•"/>
            </a:pPr>
            <a:r>
              <a:rPr sz="1100" b="0" i="0">
                <a:solidFill>
                  <a:srgbClr val="0F2144"/>
                </a:solidFill>
                <a:latin typeface="Helvetica"/>
              </a:rPr>
              <a:t>RTTDC 5th Edition — flexible, team-based, on-site</a:t>
            </a:r>
          </a:p>
          <a:p>
            <a:pPr marL="228600" indent="-228600" algn="l">
              <a:spcAft>
                <a:spcPts val="400"/>
              </a:spcAft>
              <a:buFont typeface="Arial"/>
              <a:buChar char="•"/>
            </a:pPr>
            <a:r>
              <a:rPr sz="1100" b="0" i="0">
                <a:solidFill>
                  <a:srgbClr val="0F2144"/>
                </a:solidFill>
                <a:latin typeface="Helvetica"/>
              </a:rPr>
              <a:t>Just-in-time, microlearning and longitudinal learning</a:t>
            </a:r>
          </a:p>
          <a:p>
            <a:pPr marL="228600" indent="-228600" algn="l">
              <a:spcAft>
                <a:spcPts val="400"/>
              </a:spcAft>
              <a:buFont typeface="Arial"/>
              <a:buChar char="•"/>
            </a:pPr>
            <a:r>
              <a:rPr sz="1100" b="0" i="0">
                <a:solidFill>
                  <a:srgbClr val="0F2144"/>
                </a:solidFill>
                <a:latin typeface="Helvetica"/>
              </a:rPr>
              <a:t>Skills maintenance for critical procedures</a:t>
            </a:r>
          </a:p>
          <a:p>
            <a:pPr marL="228600" indent="-228600" algn="l">
              <a:spcAft>
                <a:spcPts val="400"/>
              </a:spcAft>
              <a:buFont typeface="Arial"/>
              <a:buChar char="•"/>
            </a:pPr>
            <a:r>
              <a:rPr sz="1100" b="0" i="0">
                <a:solidFill>
                  <a:srgbClr val="0F2144"/>
                </a:solidFill>
                <a:latin typeface="Helvetica"/>
              </a:rPr>
              <a:t>Rural content at the TQIP Annual Conference</a:t>
            </a:r>
          </a:p>
        </p:txBody>
      </p:sp>
      <p:sp>
        <p:nvSpPr>
          <p:cNvPr id="5" name="Rectangle 4"/>
          <p:cNvSpPr/>
          <p:nvPr/>
        </p:nvSpPr>
        <p:spPr>
          <a:xfrm>
            <a:off x="3264408" y="1051560"/>
            <a:ext cx="2624328"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500" b="1" i="0">
                <a:solidFill>
                  <a:srgbClr val="FFFFFF"/>
                </a:solidFill>
                <a:latin typeface="Helvetica"/>
              </a:rPr>
              <a:t>QUALITY</a:t>
            </a:r>
          </a:p>
          <a:p>
            <a:pPr marL="0" indent="0" algn="ctr">
              <a:spcAft>
                <a:spcPts val="0"/>
              </a:spcAft>
              <a:buNone/>
            </a:pPr>
            <a:r>
              <a:rPr sz="1000" b="0" i="0">
                <a:solidFill>
                  <a:srgbClr val="FFFFFF"/>
                </a:solidFill>
                <a:latin typeface="Helvetica"/>
              </a:rPr>
              <a:t>Care and standards</a:t>
            </a:r>
          </a:p>
        </p:txBody>
      </p:sp>
      <p:sp>
        <p:nvSpPr>
          <p:cNvPr id="6" name="Rectangle 5"/>
          <p:cNvSpPr/>
          <p:nvPr/>
        </p:nvSpPr>
        <p:spPr>
          <a:xfrm>
            <a:off x="3264408" y="1618488"/>
            <a:ext cx="2624328"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indent="-228600" algn="l">
              <a:spcAft>
                <a:spcPts val="400"/>
              </a:spcAft>
              <a:buFont typeface="Arial"/>
              <a:buChar char="•"/>
            </a:pPr>
            <a:r>
              <a:rPr sz="1100" b="0" i="0">
                <a:solidFill>
                  <a:srgbClr val="0F2144"/>
                </a:solidFill>
                <a:latin typeface="Helvetica"/>
              </a:rPr>
              <a:t>Level IV Trauma Center Standards (2026)</a:t>
            </a:r>
          </a:p>
          <a:p>
            <a:pPr marL="228600" indent="-228600" algn="l">
              <a:spcAft>
                <a:spcPts val="400"/>
              </a:spcAft>
              <a:buFont typeface="Arial"/>
              <a:buChar char="•"/>
            </a:pPr>
            <a:r>
              <a:rPr sz="1100" b="0" i="0">
                <a:solidFill>
                  <a:srgbClr val="0F2144"/>
                </a:solidFill>
                <a:latin typeface="Helvetica"/>
              </a:rPr>
              <a:t>Standardized transfer criteria and protocols</a:t>
            </a:r>
          </a:p>
          <a:p>
            <a:pPr marL="228600" indent="-228600" algn="l">
              <a:spcAft>
                <a:spcPts val="400"/>
              </a:spcAft>
              <a:buFont typeface="Arial"/>
              <a:buChar char="•"/>
            </a:pPr>
            <a:r>
              <a:rPr sz="1100" b="0" i="0">
                <a:solidFill>
                  <a:srgbClr val="0F2144"/>
                </a:solidFill>
                <a:latin typeface="Helvetica"/>
              </a:rPr>
              <a:t>PI / patient-safety framework for low-volume centers</a:t>
            </a:r>
          </a:p>
          <a:p>
            <a:pPr marL="228600" indent="-228600" algn="l">
              <a:spcAft>
                <a:spcPts val="400"/>
              </a:spcAft>
              <a:buFont typeface="Arial"/>
              <a:buChar char="•"/>
            </a:pPr>
            <a:r>
              <a:rPr sz="1100" b="0" i="0">
                <a:solidFill>
                  <a:srgbClr val="0F2144"/>
                </a:solidFill>
                <a:latin typeface="Helvetica"/>
              </a:rPr>
              <a:t>Rural-specific metrics; structured feedback after transfer</a:t>
            </a:r>
          </a:p>
        </p:txBody>
      </p:sp>
      <p:sp>
        <p:nvSpPr>
          <p:cNvPr id="7" name="Rectangle 6"/>
          <p:cNvSpPr/>
          <p:nvPr/>
        </p:nvSpPr>
        <p:spPr>
          <a:xfrm>
            <a:off x="6071616" y="1051560"/>
            <a:ext cx="2624328"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500" b="1" i="0">
                <a:solidFill>
                  <a:srgbClr val="FFFFFF"/>
                </a:solidFill>
                <a:latin typeface="Helvetica"/>
              </a:rPr>
              <a:t>COMMUNITY</a:t>
            </a:r>
          </a:p>
          <a:p>
            <a:pPr marL="0" indent="0" algn="ctr">
              <a:spcAft>
                <a:spcPts val="0"/>
              </a:spcAft>
              <a:buNone/>
            </a:pPr>
            <a:r>
              <a:rPr sz="1000" b="0" i="0">
                <a:solidFill>
                  <a:srgbClr val="FFFFFF"/>
                </a:solidFill>
                <a:latin typeface="Helvetica"/>
              </a:rPr>
              <a:t>Community of Practice</a:t>
            </a:r>
          </a:p>
        </p:txBody>
      </p:sp>
      <p:sp>
        <p:nvSpPr>
          <p:cNvPr id="8" name="Rectangle 7"/>
          <p:cNvSpPr/>
          <p:nvPr/>
        </p:nvSpPr>
        <p:spPr>
          <a:xfrm>
            <a:off x="6071616" y="1618488"/>
            <a:ext cx="2624328"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indent="-228600" algn="l">
              <a:spcAft>
                <a:spcPts val="400"/>
              </a:spcAft>
              <a:buFont typeface="Arial"/>
              <a:buChar char="•"/>
            </a:pPr>
            <a:r>
              <a:rPr sz="1100" b="0" i="0">
                <a:solidFill>
                  <a:srgbClr val="0F2144"/>
                </a:solidFill>
                <a:latin typeface="Helvetica"/>
              </a:rPr>
              <a:t>Regional discussions facilitated by Level I/II centers and state partners</a:t>
            </a:r>
          </a:p>
          <a:p>
            <a:pPr marL="228600" indent="-228600" algn="l">
              <a:spcAft>
                <a:spcPts val="400"/>
              </a:spcAft>
              <a:buFont typeface="Arial"/>
              <a:buChar char="•"/>
            </a:pPr>
            <a:r>
              <a:rPr sz="1100" b="0" i="0">
                <a:solidFill>
                  <a:srgbClr val="0F2144"/>
                </a:solidFill>
                <a:latin typeface="Helvetica"/>
              </a:rPr>
              <a:t>Virtual, case-based rural case reviews</a:t>
            </a:r>
          </a:p>
          <a:p>
            <a:pPr marL="228600" indent="-228600" algn="l">
              <a:spcAft>
                <a:spcPts val="400"/>
              </a:spcAft>
              <a:buFont typeface="Arial"/>
              <a:buChar char="•"/>
            </a:pPr>
            <a:r>
              <a:rPr sz="1100" b="0" i="0">
                <a:solidFill>
                  <a:srgbClr val="0F2144"/>
                </a:solidFill>
                <a:latin typeface="Helvetica"/>
              </a:rPr>
              <a:t>Rural trauma champions and leadership development</a:t>
            </a:r>
          </a:p>
          <a:p>
            <a:pPr marL="228600" indent="-228600" algn="l">
              <a:spcAft>
                <a:spcPts val="400"/>
              </a:spcAft>
              <a:buFont typeface="Arial"/>
              <a:buChar char="•"/>
            </a:pPr>
            <a:r>
              <a:rPr sz="1100" b="0" i="0">
                <a:solidFill>
                  <a:srgbClr val="0F2144"/>
                </a:solidFill>
                <a:latin typeface="Helvetica"/>
              </a:rPr>
              <a:t>Best-practice exchange and transfer feedback loops</a:t>
            </a:r>
          </a:p>
        </p:txBody>
      </p:sp>
      <p:sp>
        <p:nvSpPr>
          <p:cNvPr id="9" name="TextBox 8"/>
          <p:cNvSpPr txBox="1"/>
          <p:nvPr/>
        </p:nvSpPr>
        <p:spPr>
          <a:xfrm>
            <a:off x="457200" y="3584448"/>
            <a:ext cx="8229600" cy="457200"/>
          </a:xfrm>
          <a:prstGeom prst="rect">
            <a:avLst/>
          </a:prstGeom>
          <a:noFill/>
        </p:spPr>
        <p:txBody>
          <a:bodyPr wrap="square" lIns="45720" tIns="27432" rIns="45720" bIns="27432" anchor="t">
            <a:spAutoFit/>
          </a:bodyPr>
          <a:lstStyle/>
          <a:p>
            <a:pPr marL="0" indent="0" algn="ctr">
              <a:spcAft>
                <a:spcPts val="200"/>
              </a:spcAft>
              <a:buNone/>
            </a:pPr>
            <a:r>
              <a:rPr sz="1100" b="0" i="1">
                <a:solidFill>
                  <a:srgbClr val="6B6B6B"/>
                </a:solidFill>
                <a:latin typeface="Helvetica"/>
              </a:rPr>
              <a:t>Advocacy and funding are essential to rural trauma and cut across all three pillars — they are addressed as a dedicated topic later in this session.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971550"/>
            <a:ext cx="4251960" cy="3124200"/>
          </a:xfrm>
        </p:spPr>
        <p:txBody>
          <a:bodyPr wrap="square"/>
          <a:lstStyle/>
          <a:p>
            <a:pPr marL="228600" indent="-228600">
              <a:spcAft>
                <a:spcPts val="800"/>
              </a:spcAft>
              <a:buFont typeface="Arial"/>
              <a:buChar char="•"/>
            </a:pPr>
            <a:r>
              <a:rPr sz="1300" b="1" i="0" dirty="0">
                <a:solidFill>
                  <a:srgbClr val="0F2144"/>
                </a:solidFill>
              </a:rPr>
              <a:t>RTTDC 5th Edition</a:t>
            </a:r>
            <a:r>
              <a:rPr sz="1300" b="0" i="0" dirty="0">
                <a:solidFill>
                  <a:srgbClr val="0F2144"/>
                </a:solidFill>
              </a:rPr>
              <a:t> — released spring 2026</a:t>
            </a:r>
          </a:p>
          <a:p>
            <a:pPr marL="228600" indent="-228600">
              <a:spcAft>
                <a:spcPts val="800"/>
              </a:spcAft>
              <a:buFont typeface="Arial"/>
              <a:buChar char="•"/>
            </a:pPr>
            <a:r>
              <a:rPr sz="1300" b="1" i="0" dirty="0">
                <a:solidFill>
                  <a:srgbClr val="0F2144"/>
                </a:solidFill>
              </a:rPr>
              <a:t>Level IV Trauma Center Standards</a:t>
            </a:r>
            <a:r>
              <a:rPr sz="1300" b="0" i="0" dirty="0">
                <a:solidFill>
                  <a:srgbClr val="0F2144"/>
                </a:solidFill>
              </a:rPr>
              <a:t> — released July 2026</a:t>
            </a:r>
          </a:p>
          <a:p>
            <a:pPr marL="228600" indent="-228600">
              <a:spcAft>
                <a:spcPts val="800"/>
              </a:spcAft>
              <a:buFont typeface="Arial"/>
              <a:buChar char="•"/>
            </a:pPr>
            <a:r>
              <a:rPr sz="1300" b="1" i="0" dirty="0">
                <a:solidFill>
                  <a:srgbClr val="0F2144"/>
                </a:solidFill>
              </a:rPr>
              <a:t>Community of Practice</a:t>
            </a:r>
            <a:r>
              <a:rPr sz="1300" b="0" i="0" dirty="0">
                <a:solidFill>
                  <a:srgbClr val="0F2144"/>
                </a:solidFill>
              </a:rPr>
              <a:t> — in development</a:t>
            </a:r>
          </a:p>
          <a:p>
            <a:pPr marL="228600" indent="-228600">
              <a:spcAft>
                <a:spcPts val="800"/>
              </a:spcAft>
              <a:buFont typeface="Arial"/>
              <a:buChar char="•"/>
            </a:pPr>
            <a:r>
              <a:rPr sz="1300" b="1" i="0" dirty="0">
                <a:solidFill>
                  <a:srgbClr val="0F2144"/>
                </a:solidFill>
              </a:rPr>
              <a:t>ACS Rural Definition Project</a:t>
            </a:r>
            <a:r>
              <a:rPr sz="1300" b="0" i="0" dirty="0">
                <a:solidFill>
                  <a:srgbClr val="0F2144"/>
                </a:solidFill>
              </a:rPr>
              <a:t> — college-wide rurality tool</a:t>
            </a:r>
            <a:r>
              <a:rPr lang="en-US" sz="1300" b="0" i="0" dirty="0">
                <a:solidFill>
                  <a:srgbClr val="0F2144"/>
                </a:solidFill>
              </a:rPr>
              <a:t>; to the ACS Board of Regents, September 2026</a:t>
            </a:r>
            <a:endParaRPr sz="1300" b="0" i="0" dirty="0">
              <a:solidFill>
                <a:srgbClr val="0F2144"/>
              </a:solidFill>
            </a:endParaRPr>
          </a:p>
          <a:p>
            <a:pPr marL="228600" indent="-228600">
              <a:spcAft>
                <a:spcPts val="600"/>
              </a:spcAft>
              <a:buFont typeface="Arial"/>
              <a:buChar char="•"/>
            </a:pPr>
            <a:r>
              <a:rPr sz="1300" b="1" i="0" dirty="0">
                <a:solidFill>
                  <a:srgbClr val="0F2144"/>
                </a:solidFill>
              </a:rPr>
              <a:t>Rural Trauma Program</a:t>
            </a:r>
            <a:r>
              <a:rPr sz="1300" b="0" i="0" dirty="0">
                <a:solidFill>
                  <a:srgbClr val="0F2144"/>
                </a:solidFill>
              </a:rPr>
              <a:t> — approved;</a:t>
            </a:r>
            <a:r>
              <a:rPr lang="en-US" sz="1300" b="0" dirty="0"/>
              <a:t> </a:t>
            </a:r>
            <a:r>
              <a:rPr lang="en-US" sz="1300" b="0" i="0" dirty="0">
                <a:solidFill>
                  <a:srgbClr val="0F2144"/>
                </a:solidFill>
              </a:rPr>
              <a:t>started July 1</a:t>
            </a:r>
            <a:endParaRPr sz="1300" b="0" i="0" dirty="0">
              <a:solidFill>
                <a:srgbClr val="0F2144"/>
              </a:solidFill>
            </a:endParaRPr>
          </a:p>
        </p:txBody>
      </p:sp>
      <p:sp>
        <p:nvSpPr>
          <p:cNvPr id="4" name="Title 3"/>
          <p:cNvSpPr>
            <a:spLocks noGrp="1"/>
          </p:cNvSpPr>
          <p:nvPr>
            <p:ph type="title"/>
          </p:nvPr>
        </p:nvSpPr>
        <p:spPr/>
        <p:txBody>
          <a:bodyPr/>
          <a:lstStyle/>
          <a:p>
            <a:r>
              <a:t>2026: from planning to products</a:t>
            </a:r>
          </a:p>
        </p:txBody>
      </p:sp>
      <p:pic>
        <p:nvPicPr>
          <p:cNvPr id="5" name="Picture 4" descr="rttdccover-001.png"/>
          <p:cNvPicPr>
            <a:picLocks noChangeAspect="1"/>
          </p:cNvPicPr>
          <p:nvPr/>
        </p:nvPicPr>
        <p:blipFill>
          <a:blip r:embed="rId3"/>
          <a:stretch>
            <a:fillRect/>
          </a:stretch>
        </p:blipFill>
        <p:spPr>
          <a:xfrm>
            <a:off x="4709160" y="1051560"/>
            <a:ext cx="2107406" cy="2697480"/>
          </a:xfrm>
          <a:prstGeom prst="rect">
            <a:avLst/>
          </a:prstGeom>
          <a:ln w="9525">
            <a:solidFill>
              <a:srgbClr val="C075D1"/>
            </a:solidFill>
          </a:ln>
        </p:spPr>
      </p:pic>
      <p:pic>
        <p:nvPicPr>
          <p:cNvPr id="6" name="Picture 5" descr="l4cover-01.png"/>
          <p:cNvPicPr>
            <a:picLocks noChangeAspect="1"/>
          </p:cNvPicPr>
          <p:nvPr/>
        </p:nvPicPr>
        <p:blipFill>
          <a:blip r:embed="rId4"/>
          <a:stretch>
            <a:fillRect/>
          </a:stretch>
        </p:blipFill>
        <p:spPr>
          <a:xfrm>
            <a:off x="6812280" y="1051560"/>
            <a:ext cx="2084416" cy="2697480"/>
          </a:xfrm>
          <a:prstGeom prst="rect">
            <a:avLst/>
          </a:prstGeom>
          <a:ln w="9525">
            <a:solidFill>
              <a:srgbClr val="C075D1"/>
            </a:solidFill>
          </a:ln>
        </p:spPr>
      </p:pic>
      <p:sp>
        <p:nvSpPr>
          <p:cNvPr id="7" name="TextBox 6"/>
          <p:cNvSpPr txBox="1"/>
          <p:nvPr/>
        </p:nvSpPr>
        <p:spPr>
          <a:xfrm>
            <a:off x="4663440" y="3767328"/>
            <a:ext cx="4023360" cy="320040"/>
          </a:xfrm>
          <a:prstGeom prst="rect">
            <a:avLst/>
          </a:prstGeom>
          <a:noFill/>
        </p:spPr>
        <p:txBody>
          <a:bodyPr wrap="square" lIns="45720" tIns="27432" rIns="45720" bIns="27432" anchor="t">
            <a:spAutoFit/>
          </a:bodyPr>
          <a:lstStyle/>
          <a:p>
            <a:pPr marL="0" indent="0" algn="ctr">
              <a:spcAft>
                <a:spcPts val="200"/>
              </a:spcAft>
              <a:buNone/>
            </a:pPr>
            <a:r>
              <a:rPr sz="950" b="0" i="1">
                <a:solidFill>
                  <a:srgbClr val="6B6B6B"/>
                </a:solidFill>
                <a:latin typeface="Helvetica"/>
              </a:rPr>
              <a:t>RTTDC 5th Edition course manual  ·  Level IV Trauma Center 2026 Standards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3600"/>
              <a:t>Resources for Optimal Care of the Injured Patient</a:t>
            </a:r>
          </a:p>
        </p:txBody>
      </p:sp>
      <p:sp>
        <p:nvSpPr>
          <p:cNvPr id="3" name="Content Placeholder 2"/>
          <p:cNvSpPr>
            <a:spLocks noGrp="1"/>
          </p:cNvSpPr>
          <p:nvPr>
            <p:ph idx="1"/>
          </p:nvPr>
        </p:nvSpPr>
        <p:spPr/>
        <p:txBody>
          <a:bodyPr wrap="square"/>
          <a:lstStyle/>
          <a:p>
            <a:pPr marL="0" indent="0">
              <a:spcAft>
                <a:spcPts val="0"/>
              </a:spcAft>
              <a:buNone/>
            </a:pPr>
            <a:r>
              <a:rPr sz="1600" b="0" i="0">
                <a:solidFill>
                  <a:srgbClr val="FFFFFF"/>
                </a:solidFill>
              </a:rPr>
              <a:t>Level IV Trauma Center Standards  ·  2026  ·  Released July 2026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400"/>
              <a:t>Why a stand-alone Level IV document?</a:t>
            </a:r>
          </a:p>
        </p:txBody>
      </p:sp>
      <p:sp>
        <p:nvSpPr>
          <p:cNvPr id="4" name="Text Placeholder 3"/>
          <p:cNvSpPr>
            <a:spLocks noGrp="1"/>
          </p:cNvSpPr>
          <p:nvPr>
            <p:ph type="body" sz="half" idx="2"/>
          </p:nvPr>
        </p:nvSpPr>
        <p:spPr>
          <a:xfrm>
            <a:off x="457200" y="1657349"/>
            <a:ext cx="4038600" cy="2514601"/>
          </a:xfrm>
        </p:spPr>
        <p:txBody>
          <a:bodyPr wrap="square"/>
          <a:lstStyle/>
          <a:p>
            <a:pPr marL="228600" indent="-228600">
              <a:spcAft>
                <a:spcPts val="800"/>
              </a:spcAft>
              <a:buFont typeface="Arial"/>
              <a:buChar char="•"/>
            </a:pPr>
            <a:r>
              <a:rPr sz="1200" b="0" i="0" dirty="0">
                <a:solidFill>
                  <a:srgbClr val="0F2144"/>
                </a:solidFill>
              </a:rPr>
              <a:t>Rural practice is different from Level I–III</a:t>
            </a:r>
          </a:p>
          <a:p>
            <a:pPr marL="228600" indent="-228600">
              <a:spcAft>
                <a:spcPts val="800"/>
              </a:spcAft>
              <a:buFont typeface="Arial"/>
              <a:buChar char="•"/>
            </a:pPr>
            <a:r>
              <a:rPr sz="1200" b="0" i="0" dirty="0">
                <a:solidFill>
                  <a:srgbClr val="0F2144"/>
                </a:solidFill>
              </a:rPr>
              <a:t>No ACS verification for Level IV — complements state designation</a:t>
            </a:r>
          </a:p>
          <a:p>
            <a:pPr marL="228600" indent="-228600">
              <a:spcAft>
                <a:spcPts val="800"/>
              </a:spcAft>
              <a:buFont typeface="Arial"/>
              <a:buChar char="•"/>
            </a:pPr>
            <a:r>
              <a:rPr sz="1200" b="0" i="0" dirty="0">
                <a:solidFill>
                  <a:srgbClr val="0F2144"/>
                </a:solidFill>
              </a:rPr>
              <a:t>Framework, not checklist</a:t>
            </a:r>
          </a:p>
          <a:p>
            <a:pPr marL="228600" indent="-228600">
              <a:spcAft>
                <a:spcPts val="1200"/>
              </a:spcAft>
              <a:buFont typeface="Arial"/>
              <a:buChar char="•"/>
            </a:pPr>
            <a:r>
              <a:rPr sz="1200" b="0" i="0" dirty="0">
                <a:solidFill>
                  <a:srgbClr val="0F2144"/>
                </a:solidFill>
              </a:rPr>
              <a:t>Guidance for states and a gap-analysis tool for centers</a:t>
            </a:r>
          </a:p>
          <a:p>
            <a:pPr marL="0" indent="0">
              <a:spcAft>
                <a:spcPts val="600"/>
              </a:spcAft>
              <a:buNone/>
            </a:pPr>
            <a:r>
              <a:rPr sz="1100" b="0" i="1" dirty="0">
                <a:solidFill>
                  <a:srgbClr val="7C1398"/>
                </a:solidFill>
              </a:rPr>
              <a:t>Different resources — the same commitment to quality</a:t>
            </a:r>
          </a:p>
        </p:txBody>
      </p:sp>
      <p:pic>
        <p:nvPicPr>
          <p:cNvPr id="5" name="Picture 4" descr="l4cover-01.png"/>
          <p:cNvPicPr>
            <a:picLocks noChangeAspect="1"/>
          </p:cNvPicPr>
          <p:nvPr/>
        </p:nvPicPr>
        <p:blipFill>
          <a:blip r:embed="rId3"/>
          <a:stretch>
            <a:fillRect/>
          </a:stretch>
        </p:blipFill>
        <p:spPr>
          <a:xfrm>
            <a:off x="4892040" y="411480"/>
            <a:ext cx="2790998" cy="3611880"/>
          </a:xfrm>
          <a:prstGeom prst="rect">
            <a:avLst/>
          </a:prstGeom>
          <a:ln w="9525">
            <a:solidFill>
              <a:srgbClr val="C075D1"/>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“revision” process</a:t>
            </a:r>
          </a:p>
        </p:txBody>
      </p:sp>
      <p:sp>
        <p:nvSpPr>
          <p:cNvPr id="3" name="Pentagon 2"/>
          <p:cNvSpPr/>
          <p:nvPr/>
        </p:nvSpPr>
        <p:spPr>
          <a:xfrm>
            <a:off x="457200" y="1097280"/>
            <a:ext cx="1554480" cy="685800"/>
          </a:xfrm>
          <a:prstGeom prst="homePlat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000" b="1" i="0">
                <a:solidFill>
                  <a:srgbClr val="FFFFFF"/>
                </a:solidFill>
                <a:latin typeface="Helvetica"/>
              </a:rPr>
              <a:t>Oct 2022 – Mar 2023</a:t>
            </a:r>
          </a:p>
        </p:txBody>
      </p:sp>
      <p:sp>
        <p:nvSpPr>
          <p:cNvPr id="4" name="TextBox 3"/>
          <p:cNvSpPr txBox="1"/>
          <p:nvPr/>
        </p:nvSpPr>
        <p:spPr>
          <a:xfrm>
            <a:off x="457200" y="1874519"/>
            <a:ext cx="1554480" cy="1097280"/>
          </a:xfrm>
          <a:prstGeom prst="rect">
            <a:avLst/>
          </a:prstGeom>
          <a:noFill/>
        </p:spPr>
        <p:txBody>
          <a:bodyPr wrap="square" lIns="45720" tIns="27432" rIns="45720" bIns="27432" anchor="t">
            <a:spAutoFit/>
          </a:bodyPr>
          <a:lstStyle/>
          <a:p>
            <a:pPr marL="0" indent="0" algn="l">
              <a:spcAft>
                <a:spcPts val="400"/>
              </a:spcAft>
              <a:buNone/>
            </a:pPr>
            <a:r>
              <a:rPr sz="1300" b="1" i="0">
                <a:solidFill>
                  <a:srgbClr val="00233D"/>
                </a:solidFill>
                <a:latin typeface="Helvetica"/>
              </a:rPr>
              <a:t>Stakeholder survey</a:t>
            </a:r>
          </a:p>
          <a:p>
            <a:pPr marL="0" indent="0" algn="l">
              <a:spcAft>
                <a:spcPts val="200"/>
              </a:spcAft>
              <a:buNone/>
            </a:pPr>
            <a:r>
              <a:rPr sz="1000" b="0" i="0">
                <a:solidFill>
                  <a:srgbClr val="0F2144"/>
                </a:solidFill>
                <a:latin typeface="Helvetica"/>
              </a:rPr>
              <a:t>COT programs and stakeholder groups</a:t>
            </a:r>
          </a:p>
        </p:txBody>
      </p:sp>
      <p:sp>
        <p:nvSpPr>
          <p:cNvPr id="5" name="Chevron 4"/>
          <p:cNvSpPr/>
          <p:nvPr/>
        </p:nvSpPr>
        <p:spPr>
          <a:xfrm>
            <a:off x="2125980" y="1097280"/>
            <a:ext cx="1554480" cy="685800"/>
          </a:xfrm>
          <a:prstGeom prst="chevron">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000" b="1" i="0">
                <a:solidFill>
                  <a:srgbClr val="FFFFFF"/>
                </a:solidFill>
                <a:latin typeface="Helvetica"/>
              </a:rPr>
              <a:t>Mar 2024</a:t>
            </a:r>
          </a:p>
        </p:txBody>
      </p:sp>
      <p:sp>
        <p:nvSpPr>
          <p:cNvPr id="6" name="TextBox 5"/>
          <p:cNvSpPr txBox="1"/>
          <p:nvPr/>
        </p:nvSpPr>
        <p:spPr>
          <a:xfrm>
            <a:off x="2125980" y="1874519"/>
            <a:ext cx="1554480" cy="1097280"/>
          </a:xfrm>
          <a:prstGeom prst="rect">
            <a:avLst/>
          </a:prstGeom>
          <a:noFill/>
        </p:spPr>
        <p:txBody>
          <a:bodyPr wrap="square" lIns="45720" tIns="27432" rIns="45720" bIns="27432" anchor="t">
            <a:spAutoFit/>
          </a:bodyPr>
          <a:lstStyle/>
          <a:p>
            <a:pPr marL="0" indent="0" algn="l">
              <a:spcAft>
                <a:spcPts val="400"/>
              </a:spcAft>
              <a:buNone/>
            </a:pPr>
            <a:r>
              <a:rPr sz="1300" b="1" i="0">
                <a:solidFill>
                  <a:srgbClr val="00233D"/>
                </a:solidFill>
                <a:latin typeface="Helvetica"/>
              </a:rPr>
              <a:t>Leadership meeting</a:t>
            </a:r>
          </a:p>
          <a:p>
            <a:pPr marL="0" indent="0" algn="l">
              <a:spcAft>
                <a:spcPts val="200"/>
              </a:spcAft>
              <a:buNone/>
            </a:pPr>
            <a:r>
              <a:rPr sz="1000" b="0" i="0">
                <a:solidFill>
                  <a:srgbClr val="0F2144"/>
                </a:solidFill>
                <a:latin typeface="Helvetica"/>
              </a:rPr>
              <a:t>Workgroup formed</a:t>
            </a:r>
          </a:p>
        </p:txBody>
      </p:sp>
      <p:sp>
        <p:nvSpPr>
          <p:cNvPr id="7" name="Chevron 6"/>
          <p:cNvSpPr/>
          <p:nvPr/>
        </p:nvSpPr>
        <p:spPr>
          <a:xfrm>
            <a:off x="3794760" y="1097280"/>
            <a:ext cx="1554480" cy="685800"/>
          </a:xfrm>
          <a:prstGeom prst="chevron">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000" b="1" i="0">
                <a:solidFill>
                  <a:srgbClr val="FFFFFF"/>
                </a:solidFill>
                <a:latin typeface="Helvetica"/>
              </a:rPr>
              <a:t>2024 – 2025</a:t>
            </a:r>
          </a:p>
        </p:txBody>
      </p:sp>
      <p:sp>
        <p:nvSpPr>
          <p:cNvPr id="8" name="TextBox 7"/>
          <p:cNvSpPr txBox="1"/>
          <p:nvPr/>
        </p:nvSpPr>
        <p:spPr>
          <a:xfrm>
            <a:off x="3794760" y="1874519"/>
            <a:ext cx="1554480" cy="1097280"/>
          </a:xfrm>
          <a:prstGeom prst="rect">
            <a:avLst/>
          </a:prstGeom>
          <a:noFill/>
        </p:spPr>
        <p:txBody>
          <a:bodyPr wrap="square" lIns="45720" tIns="27432" rIns="45720" bIns="27432" anchor="t">
            <a:spAutoFit/>
          </a:bodyPr>
          <a:lstStyle/>
          <a:p>
            <a:pPr marL="0" indent="0" algn="l">
              <a:spcAft>
                <a:spcPts val="400"/>
              </a:spcAft>
              <a:buNone/>
            </a:pPr>
            <a:r>
              <a:rPr sz="1300" b="1" i="0">
                <a:solidFill>
                  <a:srgbClr val="00233D"/>
                </a:solidFill>
                <a:latin typeface="Helvetica"/>
              </a:rPr>
              <a:t>Draft and comment</a:t>
            </a:r>
          </a:p>
          <a:p>
            <a:pPr marL="0" indent="0" algn="l">
              <a:spcAft>
                <a:spcPts val="200"/>
              </a:spcAft>
              <a:buNone/>
            </a:pPr>
            <a:r>
              <a:rPr sz="1000" b="0" i="0">
                <a:solidFill>
                  <a:srgbClr val="0F2144"/>
                </a:solidFill>
                <a:latin typeface="Helvetica"/>
              </a:rPr>
              <a:t>Multiple feedback periods</a:t>
            </a:r>
          </a:p>
        </p:txBody>
      </p:sp>
      <p:sp>
        <p:nvSpPr>
          <p:cNvPr id="9" name="Chevron 8"/>
          <p:cNvSpPr/>
          <p:nvPr/>
        </p:nvSpPr>
        <p:spPr>
          <a:xfrm>
            <a:off x="5463540" y="1097280"/>
            <a:ext cx="1554480" cy="685800"/>
          </a:xfrm>
          <a:prstGeom prst="chevron">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000" b="1" i="0">
                <a:solidFill>
                  <a:srgbClr val="FFFFFF"/>
                </a:solidFill>
                <a:latin typeface="Helvetica"/>
              </a:rPr>
              <a:t>May 2026</a:t>
            </a:r>
          </a:p>
        </p:txBody>
      </p:sp>
      <p:sp>
        <p:nvSpPr>
          <p:cNvPr id="10" name="TextBox 9"/>
          <p:cNvSpPr txBox="1"/>
          <p:nvPr/>
        </p:nvSpPr>
        <p:spPr>
          <a:xfrm>
            <a:off x="5463540" y="1874519"/>
            <a:ext cx="1554480" cy="1097280"/>
          </a:xfrm>
          <a:prstGeom prst="rect">
            <a:avLst/>
          </a:prstGeom>
          <a:noFill/>
        </p:spPr>
        <p:txBody>
          <a:bodyPr wrap="square" lIns="45720" tIns="27432" rIns="45720" bIns="27432" anchor="t">
            <a:spAutoFit/>
          </a:bodyPr>
          <a:lstStyle/>
          <a:p>
            <a:pPr marL="0" indent="0" algn="l">
              <a:spcAft>
                <a:spcPts val="400"/>
              </a:spcAft>
              <a:buNone/>
            </a:pPr>
            <a:r>
              <a:rPr sz="1300" b="1" i="0">
                <a:solidFill>
                  <a:srgbClr val="00233D"/>
                </a:solidFill>
                <a:latin typeface="Helvetica"/>
              </a:rPr>
              <a:t>Finalized</a:t>
            </a:r>
          </a:p>
          <a:p>
            <a:pPr marL="0" indent="0" algn="l">
              <a:spcAft>
                <a:spcPts val="200"/>
              </a:spcAft>
              <a:buNone/>
            </a:pPr>
            <a:endParaRPr sz="1300" b="1" i="0">
              <a:solidFill>
                <a:srgbClr val="00233D"/>
              </a:solidFill>
              <a:latin typeface="Helvetica"/>
            </a:endParaRPr>
          </a:p>
        </p:txBody>
      </p:sp>
      <p:sp>
        <p:nvSpPr>
          <p:cNvPr id="11" name="Chevron 10"/>
          <p:cNvSpPr/>
          <p:nvPr/>
        </p:nvSpPr>
        <p:spPr>
          <a:xfrm>
            <a:off x="7132320" y="1097280"/>
            <a:ext cx="1554480" cy="685800"/>
          </a:xfrm>
          <a:prstGeom prst="chevron">
            <a:avLst/>
          </a:prstGeom>
          <a:solidFill>
            <a:srgbClr val="9B29B4"/>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000" b="1" i="0">
                <a:solidFill>
                  <a:srgbClr val="FFFFFF"/>
                </a:solidFill>
                <a:latin typeface="Helvetica"/>
              </a:rPr>
              <a:t>Jul 2026</a:t>
            </a:r>
          </a:p>
        </p:txBody>
      </p:sp>
      <p:sp>
        <p:nvSpPr>
          <p:cNvPr id="12" name="TextBox 11"/>
          <p:cNvSpPr txBox="1"/>
          <p:nvPr/>
        </p:nvSpPr>
        <p:spPr>
          <a:xfrm>
            <a:off x="7132320" y="1874519"/>
            <a:ext cx="1554480" cy="1097280"/>
          </a:xfrm>
          <a:prstGeom prst="rect">
            <a:avLst/>
          </a:prstGeom>
          <a:noFill/>
        </p:spPr>
        <p:txBody>
          <a:bodyPr wrap="square" lIns="45720" tIns="27432" rIns="45720" bIns="27432" anchor="t">
            <a:spAutoFit/>
          </a:bodyPr>
          <a:lstStyle/>
          <a:p>
            <a:pPr marL="0" indent="0" algn="l">
              <a:spcAft>
                <a:spcPts val="400"/>
              </a:spcAft>
              <a:buNone/>
            </a:pPr>
            <a:r>
              <a:rPr sz="1300" b="1" i="0">
                <a:solidFill>
                  <a:srgbClr val="00233D"/>
                </a:solidFill>
                <a:latin typeface="Helvetica"/>
              </a:rPr>
              <a:t>Released</a:t>
            </a:r>
          </a:p>
          <a:p>
            <a:pPr marL="0" indent="0" algn="l">
              <a:spcAft>
                <a:spcPts val="200"/>
              </a:spcAft>
              <a:buNone/>
            </a:pPr>
            <a:r>
              <a:rPr sz="1000" b="0" i="0">
                <a:solidFill>
                  <a:srgbClr val="0F2144"/>
                </a:solidFill>
                <a:latin typeface="Helvetica"/>
              </a:rPr>
              <a:t>facs.org/vrc</a:t>
            </a:r>
          </a:p>
        </p:txBody>
      </p:sp>
      <p:sp>
        <p:nvSpPr>
          <p:cNvPr id="13" name="Rounded Rectangle 12"/>
          <p:cNvSpPr/>
          <p:nvPr/>
        </p:nvSpPr>
        <p:spPr>
          <a:xfrm>
            <a:off x="457200" y="3063240"/>
            <a:ext cx="8229600" cy="868680"/>
          </a:xfrm>
          <a:prstGeom prst="roundRect">
            <a:avLst>
              <a:gd name="adj" fmla="val 8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200"/>
              </a:spcAft>
              <a:buNone/>
            </a:pPr>
            <a:r>
              <a:rPr sz="1000" b="1" i="0">
                <a:solidFill>
                  <a:srgbClr val="7C1398"/>
                </a:solidFill>
                <a:latin typeface="Helvetica"/>
              </a:rPr>
              <a:t>Workgroup</a:t>
            </a:r>
          </a:p>
          <a:p>
            <a:pPr marL="0" indent="0" algn="ctr">
              <a:spcAft>
                <a:spcPts val="300"/>
              </a:spcAft>
              <a:buNone/>
            </a:pPr>
            <a:r>
              <a:rPr sz="1000" b="0" i="0">
                <a:solidFill>
                  <a:srgbClr val="0F2144"/>
                </a:solidFill>
                <a:latin typeface="Helvetica"/>
              </a:rPr>
              <a:t>Avery Nathens (Lead) · Scott Sagraves · John Perlstein · Michael Person · Riordan Azam</a:t>
            </a:r>
          </a:p>
          <a:p>
            <a:pPr marL="0" indent="0" algn="ctr">
              <a:spcAft>
                <a:spcPts val="0"/>
              </a:spcAft>
              <a:buNone/>
            </a:pPr>
            <a:r>
              <a:rPr sz="1000" b="0" i="1">
                <a:solidFill>
                  <a:srgbClr val="6B6B6B"/>
                </a:solidFill>
                <a:latin typeface="Helvetica"/>
              </a:rPr>
              <a:t>Rural Advisory Council and rural stakeholders engaged throughout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30 standards across 7 chapters</a:t>
            </a:r>
          </a:p>
        </p:txBody>
      </p:sp>
      <p:sp>
        <p:nvSpPr>
          <p:cNvPr id="3" name="Rounded Rectangle 2"/>
          <p:cNvSpPr/>
          <p:nvPr/>
        </p:nvSpPr>
        <p:spPr>
          <a:xfrm>
            <a:off x="457200" y="1051560"/>
            <a:ext cx="1920240" cy="1234440"/>
          </a:xfrm>
          <a:prstGeom prst="roundRect">
            <a:avLst>
              <a:gd name="adj" fmla="val 6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4" name="Oval 3"/>
          <p:cNvSpPr/>
          <p:nvPr/>
        </p:nvSpPr>
        <p:spPr>
          <a:xfrm>
            <a:off x="566928" y="1161288"/>
            <a:ext cx="384048" cy="38404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400" b="1" i="0">
                <a:solidFill>
                  <a:srgbClr val="FFFFFF"/>
                </a:solidFill>
                <a:latin typeface="Helvetica"/>
              </a:rPr>
              <a:t>1</a:t>
            </a:r>
          </a:p>
        </p:txBody>
      </p:sp>
      <p:sp>
        <p:nvSpPr>
          <p:cNvPr id="5" name="TextBox 4"/>
          <p:cNvSpPr txBox="1"/>
          <p:nvPr/>
        </p:nvSpPr>
        <p:spPr>
          <a:xfrm>
            <a:off x="1005840" y="1143000"/>
            <a:ext cx="1298448" cy="457200"/>
          </a:xfrm>
          <a:prstGeom prst="rect">
            <a:avLst/>
          </a:prstGeom>
          <a:noFill/>
        </p:spPr>
        <p:txBody>
          <a:bodyPr wrap="square" lIns="45720" tIns="27432" rIns="45720" bIns="27432" anchor="ctr">
            <a:spAutoFit/>
          </a:bodyPr>
          <a:lstStyle/>
          <a:p>
            <a:pPr marL="0" indent="0" algn="l">
              <a:spcAft>
                <a:spcPts val="200"/>
              </a:spcAft>
              <a:buNone/>
            </a:pPr>
            <a:r>
              <a:rPr sz="1000" b="1" i="0">
                <a:solidFill>
                  <a:srgbClr val="6B6B6B"/>
                </a:solidFill>
                <a:latin typeface="Helvetica"/>
              </a:rPr>
              <a:t>1 standard</a:t>
            </a:r>
          </a:p>
        </p:txBody>
      </p:sp>
      <p:sp>
        <p:nvSpPr>
          <p:cNvPr id="6" name="TextBox 5"/>
          <p:cNvSpPr txBox="1"/>
          <p:nvPr/>
        </p:nvSpPr>
        <p:spPr>
          <a:xfrm>
            <a:off x="548640" y="1600200"/>
            <a:ext cx="1737360" cy="685800"/>
          </a:xfrm>
          <a:prstGeom prst="rect">
            <a:avLst/>
          </a:prstGeom>
          <a:noFill/>
        </p:spPr>
        <p:txBody>
          <a:bodyPr wrap="square" lIns="45720" tIns="27432" rIns="45720" bIns="27432" anchor="t">
            <a:spAutoFit/>
          </a:bodyPr>
          <a:lstStyle/>
          <a:p>
            <a:pPr marL="0" indent="0" algn="l">
              <a:spcAft>
                <a:spcPts val="200"/>
              </a:spcAft>
              <a:buNone/>
            </a:pPr>
            <a:r>
              <a:rPr sz="1100" b="1" i="0">
                <a:solidFill>
                  <a:srgbClr val="00233D"/>
                </a:solidFill>
                <a:latin typeface="Helvetica"/>
              </a:rPr>
              <a:t>Institutional Administrative Commitment</a:t>
            </a:r>
          </a:p>
        </p:txBody>
      </p:sp>
      <p:sp>
        <p:nvSpPr>
          <p:cNvPr id="7" name="Rounded Rectangle 6"/>
          <p:cNvSpPr/>
          <p:nvPr/>
        </p:nvSpPr>
        <p:spPr>
          <a:xfrm>
            <a:off x="2560320" y="1051560"/>
            <a:ext cx="1920240" cy="1234440"/>
          </a:xfrm>
          <a:prstGeom prst="roundRect">
            <a:avLst>
              <a:gd name="adj" fmla="val 6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8" name="Oval 7"/>
          <p:cNvSpPr/>
          <p:nvPr/>
        </p:nvSpPr>
        <p:spPr>
          <a:xfrm>
            <a:off x="2670048" y="1161288"/>
            <a:ext cx="384048" cy="38404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400" b="1" i="0">
                <a:solidFill>
                  <a:srgbClr val="FFFFFF"/>
                </a:solidFill>
                <a:latin typeface="Helvetica"/>
              </a:rPr>
              <a:t>2</a:t>
            </a:r>
          </a:p>
        </p:txBody>
      </p:sp>
      <p:sp>
        <p:nvSpPr>
          <p:cNvPr id="9" name="TextBox 8"/>
          <p:cNvSpPr txBox="1"/>
          <p:nvPr/>
        </p:nvSpPr>
        <p:spPr>
          <a:xfrm>
            <a:off x="3108960" y="1143000"/>
            <a:ext cx="1298448" cy="457200"/>
          </a:xfrm>
          <a:prstGeom prst="rect">
            <a:avLst/>
          </a:prstGeom>
          <a:noFill/>
        </p:spPr>
        <p:txBody>
          <a:bodyPr wrap="square" lIns="45720" tIns="27432" rIns="45720" bIns="27432" anchor="ctr">
            <a:spAutoFit/>
          </a:bodyPr>
          <a:lstStyle/>
          <a:p>
            <a:pPr marL="0" indent="0" algn="l">
              <a:spcAft>
                <a:spcPts val="200"/>
              </a:spcAft>
              <a:buNone/>
            </a:pPr>
            <a:r>
              <a:rPr sz="1000" b="1" i="0">
                <a:solidFill>
                  <a:srgbClr val="6B6B6B"/>
                </a:solidFill>
                <a:latin typeface="Helvetica"/>
              </a:rPr>
              <a:t>6 standards</a:t>
            </a:r>
          </a:p>
        </p:txBody>
      </p:sp>
      <p:sp>
        <p:nvSpPr>
          <p:cNvPr id="10" name="TextBox 9"/>
          <p:cNvSpPr txBox="1"/>
          <p:nvPr/>
        </p:nvSpPr>
        <p:spPr>
          <a:xfrm>
            <a:off x="2651760" y="1600200"/>
            <a:ext cx="1737360" cy="685800"/>
          </a:xfrm>
          <a:prstGeom prst="rect">
            <a:avLst/>
          </a:prstGeom>
          <a:noFill/>
        </p:spPr>
        <p:txBody>
          <a:bodyPr wrap="square" lIns="45720" tIns="27432" rIns="45720" bIns="27432" anchor="t">
            <a:spAutoFit/>
          </a:bodyPr>
          <a:lstStyle/>
          <a:p>
            <a:pPr marL="0" indent="0" algn="l">
              <a:spcAft>
                <a:spcPts val="200"/>
              </a:spcAft>
              <a:buNone/>
            </a:pPr>
            <a:r>
              <a:rPr sz="1100" b="1" i="0">
                <a:solidFill>
                  <a:srgbClr val="00233D"/>
                </a:solidFill>
                <a:latin typeface="Helvetica"/>
              </a:rPr>
              <a:t>Program Scope and Governance</a:t>
            </a:r>
          </a:p>
        </p:txBody>
      </p:sp>
      <p:sp>
        <p:nvSpPr>
          <p:cNvPr id="11" name="Rounded Rectangle 10"/>
          <p:cNvSpPr/>
          <p:nvPr/>
        </p:nvSpPr>
        <p:spPr>
          <a:xfrm>
            <a:off x="4663440" y="1051560"/>
            <a:ext cx="1920240" cy="1234440"/>
          </a:xfrm>
          <a:prstGeom prst="roundRect">
            <a:avLst>
              <a:gd name="adj" fmla="val 6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2" name="Oval 11"/>
          <p:cNvSpPr/>
          <p:nvPr/>
        </p:nvSpPr>
        <p:spPr>
          <a:xfrm>
            <a:off x="4773168" y="1161288"/>
            <a:ext cx="384048" cy="38404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400" b="1" i="0">
                <a:solidFill>
                  <a:srgbClr val="FFFFFF"/>
                </a:solidFill>
                <a:latin typeface="Helvetica"/>
              </a:rPr>
              <a:t>3</a:t>
            </a:r>
          </a:p>
        </p:txBody>
      </p:sp>
      <p:sp>
        <p:nvSpPr>
          <p:cNvPr id="13" name="TextBox 12"/>
          <p:cNvSpPr txBox="1"/>
          <p:nvPr/>
        </p:nvSpPr>
        <p:spPr>
          <a:xfrm>
            <a:off x="5212080" y="1143000"/>
            <a:ext cx="1298448" cy="457200"/>
          </a:xfrm>
          <a:prstGeom prst="rect">
            <a:avLst/>
          </a:prstGeom>
          <a:noFill/>
        </p:spPr>
        <p:txBody>
          <a:bodyPr wrap="square" lIns="45720" tIns="27432" rIns="45720" bIns="27432" anchor="ctr">
            <a:spAutoFit/>
          </a:bodyPr>
          <a:lstStyle/>
          <a:p>
            <a:pPr marL="0" indent="0" algn="l">
              <a:spcAft>
                <a:spcPts val="200"/>
              </a:spcAft>
              <a:buNone/>
            </a:pPr>
            <a:r>
              <a:rPr sz="1000" b="1" i="0">
                <a:solidFill>
                  <a:srgbClr val="6B6B6B"/>
                </a:solidFill>
                <a:latin typeface="Helvetica"/>
              </a:rPr>
              <a:t>13 standards</a:t>
            </a:r>
          </a:p>
        </p:txBody>
      </p:sp>
      <p:sp>
        <p:nvSpPr>
          <p:cNvPr id="14" name="TextBox 13"/>
          <p:cNvSpPr txBox="1"/>
          <p:nvPr/>
        </p:nvSpPr>
        <p:spPr>
          <a:xfrm>
            <a:off x="4754880" y="1600200"/>
            <a:ext cx="1737360" cy="685800"/>
          </a:xfrm>
          <a:prstGeom prst="rect">
            <a:avLst/>
          </a:prstGeom>
          <a:noFill/>
        </p:spPr>
        <p:txBody>
          <a:bodyPr wrap="square" lIns="45720" tIns="27432" rIns="45720" bIns="27432" anchor="t">
            <a:spAutoFit/>
          </a:bodyPr>
          <a:lstStyle/>
          <a:p>
            <a:pPr marL="0" indent="0" algn="l">
              <a:spcAft>
                <a:spcPts val="200"/>
              </a:spcAft>
              <a:buNone/>
            </a:pPr>
            <a:r>
              <a:rPr sz="1100" b="1" i="0">
                <a:solidFill>
                  <a:srgbClr val="00233D"/>
                </a:solidFill>
                <a:latin typeface="Helvetica"/>
              </a:rPr>
              <a:t>Staffing, Facilities, and Equipment</a:t>
            </a:r>
          </a:p>
        </p:txBody>
      </p:sp>
      <p:sp>
        <p:nvSpPr>
          <p:cNvPr id="15" name="Rounded Rectangle 14"/>
          <p:cNvSpPr/>
          <p:nvPr/>
        </p:nvSpPr>
        <p:spPr>
          <a:xfrm>
            <a:off x="6766560" y="1051560"/>
            <a:ext cx="1920240" cy="1234440"/>
          </a:xfrm>
          <a:prstGeom prst="roundRect">
            <a:avLst>
              <a:gd name="adj" fmla="val 6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6" name="Oval 15"/>
          <p:cNvSpPr/>
          <p:nvPr/>
        </p:nvSpPr>
        <p:spPr>
          <a:xfrm>
            <a:off x="6876288" y="1161288"/>
            <a:ext cx="384048" cy="38404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400" b="1" i="0">
                <a:solidFill>
                  <a:srgbClr val="FFFFFF"/>
                </a:solidFill>
                <a:latin typeface="Helvetica"/>
              </a:rPr>
              <a:t>4</a:t>
            </a:r>
          </a:p>
        </p:txBody>
      </p:sp>
      <p:sp>
        <p:nvSpPr>
          <p:cNvPr id="17" name="TextBox 16"/>
          <p:cNvSpPr txBox="1"/>
          <p:nvPr/>
        </p:nvSpPr>
        <p:spPr>
          <a:xfrm>
            <a:off x="7315200" y="1143000"/>
            <a:ext cx="1298448" cy="457200"/>
          </a:xfrm>
          <a:prstGeom prst="rect">
            <a:avLst/>
          </a:prstGeom>
          <a:noFill/>
        </p:spPr>
        <p:txBody>
          <a:bodyPr wrap="square" lIns="45720" tIns="27432" rIns="45720" bIns="27432" anchor="ctr">
            <a:spAutoFit/>
          </a:bodyPr>
          <a:lstStyle/>
          <a:p>
            <a:pPr marL="0" indent="0" algn="l">
              <a:spcAft>
                <a:spcPts val="200"/>
              </a:spcAft>
              <a:buNone/>
            </a:pPr>
            <a:r>
              <a:rPr sz="1000" b="1" i="0">
                <a:solidFill>
                  <a:srgbClr val="6B6B6B"/>
                </a:solidFill>
                <a:latin typeface="Helvetica"/>
              </a:rPr>
              <a:t>4 standards</a:t>
            </a:r>
          </a:p>
        </p:txBody>
      </p:sp>
      <p:sp>
        <p:nvSpPr>
          <p:cNvPr id="18" name="TextBox 17"/>
          <p:cNvSpPr txBox="1"/>
          <p:nvPr/>
        </p:nvSpPr>
        <p:spPr>
          <a:xfrm>
            <a:off x="6858000" y="1600200"/>
            <a:ext cx="1737360" cy="685800"/>
          </a:xfrm>
          <a:prstGeom prst="rect">
            <a:avLst/>
          </a:prstGeom>
          <a:noFill/>
        </p:spPr>
        <p:txBody>
          <a:bodyPr wrap="square" lIns="45720" tIns="27432" rIns="45720" bIns="27432" anchor="t">
            <a:spAutoFit/>
          </a:bodyPr>
          <a:lstStyle/>
          <a:p>
            <a:pPr marL="0" indent="0" algn="l">
              <a:spcAft>
                <a:spcPts val="200"/>
              </a:spcAft>
              <a:buNone/>
            </a:pPr>
            <a:r>
              <a:rPr sz="1100" b="1" i="0">
                <a:solidFill>
                  <a:srgbClr val="00233D"/>
                </a:solidFill>
                <a:latin typeface="Helvetica"/>
              </a:rPr>
              <a:t>Patient Care: Expectations and Protocols</a:t>
            </a:r>
          </a:p>
        </p:txBody>
      </p:sp>
      <p:sp>
        <p:nvSpPr>
          <p:cNvPr id="19" name="Rounded Rectangle 18"/>
          <p:cNvSpPr/>
          <p:nvPr/>
        </p:nvSpPr>
        <p:spPr>
          <a:xfrm>
            <a:off x="1508760" y="2450591"/>
            <a:ext cx="1920240" cy="1234440"/>
          </a:xfrm>
          <a:prstGeom prst="roundRect">
            <a:avLst>
              <a:gd name="adj" fmla="val 6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20" name="Oval 19"/>
          <p:cNvSpPr/>
          <p:nvPr/>
        </p:nvSpPr>
        <p:spPr>
          <a:xfrm>
            <a:off x="1618488" y="2560320"/>
            <a:ext cx="384048" cy="38404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400" b="1" i="0">
                <a:solidFill>
                  <a:srgbClr val="FFFFFF"/>
                </a:solidFill>
                <a:latin typeface="Helvetica"/>
              </a:rPr>
              <a:t>5</a:t>
            </a:r>
          </a:p>
        </p:txBody>
      </p:sp>
      <p:sp>
        <p:nvSpPr>
          <p:cNvPr id="21" name="TextBox 20"/>
          <p:cNvSpPr txBox="1"/>
          <p:nvPr/>
        </p:nvSpPr>
        <p:spPr>
          <a:xfrm>
            <a:off x="2057400" y="2542032"/>
            <a:ext cx="1298448" cy="457200"/>
          </a:xfrm>
          <a:prstGeom prst="rect">
            <a:avLst/>
          </a:prstGeom>
          <a:noFill/>
        </p:spPr>
        <p:txBody>
          <a:bodyPr wrap="square" lIns="45720" tIns="27432" rIns="45720" bIns="27432" anchor="ctr">
            <a:spAutoFit/>
          </a:bodyPr>
          <a:lstStyle/>
          <a:p>
            <a:pPr marL="0" indent="0" algn="l">
              <a:spcAft>
                <a:spcPts val="200"/>
              </a:spcAft>
              <a:buNone/>
            </a:pPr>
            <a:r>
              <a:rPr sz="1000" b="1" i="0">
                <a:solidFill>
                  <a:srgbClr val="6B6B6B"/>
                </a:solidFill>
                <a:latin typeface="Helvetica"/>
              </a:rPr>
              <a:t>1 standard</a:t>
            </a:r>
          </a:p>
        </p:txBody>
      </p:sp>
      <p:sp>
        <p:nvSpPr>
          <p:cNvPr id="22" name="TextBox 21"/>
          <p:cNvSpPr txBox="1"/>
          <p:nvPr/>
        </p:nvSpPr>
        <p:spPr>
          <a:xfrm>
            <a:off x="1600200" y="2999232"/>
            <a:ext cx="1737360" cy="685800"/>
          </a:xfrm>
          <a:prstGeom prst="rect">
            <a:avLst/>
          </a:prstGeom>
          <a:noFill/>
        </p:spPr>
        <p:txBody>
          <a:bodyPr wrap="square" lIns="45720" tIns="27432" rIns="45720" bIns="27432" anchor="t">
            <a:spAutoFit/>
          </a:bodyPr>
          <a:lstStyle/>
          <a:p>
            <a:pPr marL="0" indent="0" algn="l">
              <a:spcAft>
                <a:spcPts val="200"/>
              </a:spcAft>
              <a:buNone/>
            </a:pPr>
            <a:r>
              <a:rPr sz="1100" b="1" i="0">
                <a:solidFill>
                  <a:srgbClr val="00233D"/>
                </a:solidFill>
                <a:latin typeface="Helvetica"/>
              </a:rPr>
              <a:t>Data Surveillance and Systems</a:t>
            </a:r>
          </a:p>
        </p:txBody>
      </p:sp>
      <p:sp>
        <p:nvSpPr>
          <p:cNvPr id="23" name="Rounded Rectangle 22"/>
          <p:cNvSpPr/>
          <p:nvPr/>
        </p:nvSpPr>
        <p:spPr>
          <a:xfrm>
            <a:off x="3611880" y="2450591"/>
            <a:ext cx="1920240" cy="1234440"/>
          </a:xfrm>
          <a:prstGeom prst="roundRect">
            <a:avLst>
              <a:gd name="adj" fmla="val 6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24" name="Oval 23"/>
          <p:cNvSpPr/>
          <p:nvPr/>
        </p:nvSpPr>
        <p:spPr>
          <a:xfrm>
            <a:off x="3721608" y="2560320"/>
            <a:ext cx="384048" cy="38404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400" b="1" i="0">
                <a:solidFill>
                  <a:srgbClr val="FFFFFF"/>
                </a:solidFill>
                <a:latin typeface="Helvetica"/>
              </a:rPr>
              <a:t>6</a:t>
            </a:r>
          </a:p>
        </p:txBody>
      </p:sp>
      <p:sp>
        <p:nvSpPr>
          <p:cNvPr id="25" name="TextBox 24"/>
          <p:cNvSpPr txBox="1"/>
          <p:nvPr/>
        </p:nvSpPr>
        <p:spPr>
          <a:xfrm>
            <a:off x="4160520" y="2542032"/>
            <a:ext cx="1298448" cy="457200"/>
          </a:xfrm>
          <a:prstGeom prst="rect">
            <a:avLst/>
          </a:prstGeom>
          <a:noFill/>
        </p:spPr>
        <p:txBody>
          <a:bodyPr wrap="square" lIns="45720" tIns="27432" rIns="45720" bIns="27432" anchor="ctr">
            <a:spAutoFit/>
          </a:bodyPr>
          <a:lstStyle/>
          <a:p>
            <a:pPr marL="0" indent="0" algn="l">
              <a:spcAft>
                <a:spcPts val="200"/>
              </a:spcAft>
              <a:buNone/>
            </a:pPr>
            <a:r>
              <a:rPr sz="1000" b="1" i="0">
                <a:solidFill>
                  <a:srgbClr val="6B6B6B"/>
                </a:solidFill>
                <a:latin typeface="Helvetica"/>
              </a:rPr>
              <a:t>4 standards</a:t>
            </a:r>
          </a:p>
        </p:txBody>
      </p:sp>
      <p:sp>
        <p:nvSpPr>
          <p:cNvPr id="26" name="TextBox 25"/>
          <p:cNvSpPr txBox="1"/>
          <p:nvPr/>
        </p:nvSpPr>
        <p:spPr>
          <a:xfrm>
            <a:off x="3703320" y="2999232"/>
            <a:ext cx="1737360" cy="685800"/>
          </a:xfrm>
          <a:prstGeom prst="rect">
            <a:avLst/>
          </a:prstGeom>
          <a:noFill/>
        </p:spPr>
        <p:txBody>
          <a:bodyPr wrap="square" lIns="45720" tIns="27432" rIns="45720" bIns="27432" anchor="t">
            <a:spAutoFit/>
          </a:bodyPr>
          <a:lstStyle/>
          <a:p>
            <a:pPr marL="0" indent="0" algn="l">
              <a:spcAft>
                <a:spcPts val="200"/>
              </a:spcAft>
              <a:buNone/>
            </a:pPr>
            <a:r>
              <a:rPr sz="1100" b="1" i="0">
                <a:solidFill>
                  <a:srgbClr val="00233D"/>
                </a:solidFill>
                <a:latin typeface="Helvetica"/>
              </a:rPr>
              <a:t>Performance Improvement and Patient Safety</a:t>
            </a:r>
          </a:p>
        </p:txBody>
      </p:sp>
      <p:sp>
        <p:nvSpPr>
          <p:cNvPr id="27" name="Rounded Rectangle 26"/>
          <p:cNvSpPr/>
          <p:nvPr/>
        </p:nvSpPr>
        <p:spPr>
          <a:xfrm>
            <a:off x="5715000" y="2450591"/>
            <a:ext cx="1920240" cy="1234440"/>
          </a:xfrm>
          <a:prstGeom prst="roundRect">
            <a:avLst>
              <a:gd name="adj" fmla="val 6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28" name="Oval 27"/>
          <p:cNvSpPr/>
          <p:nvPr/>
        </p:nvSpPr>
        <p:spPr>
          <a:xfrm>
            <a:off x="5824728" y="2560320"/>
            <a:ext cx="384048" cy="38404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400" b="1" i="0">
                <a:solidFill>
                  <a:srgbClr val="FFFFFF"/>
                </a:solidFill>
                <a:latin typeface="Helvetica"/>
              </a:rPr>
              <a:t>7</a:t>
            </a:r>
          </a:p>
        </p:txBody>
      </p:sp>
      <p:sp>
        <p:nvSpPr>
          <p:cNvPr id="29" name="TextBox 28"/>
          <p:cNvSpPr txBox="1"/>
          <p:nvPr/>
        </p:nvSpPr>
        <p:spPr>
          <a:xfrm>
            <a:off x="6263640" y="2542032"/>
            <a:ext cx="1298448" cy="457200"/>
          </a:xfrm>
          <a:prstGeom prst="rect">
            <a:avLst/>
          </a:prstGeom>
          <a:noFill/>
        </p:spPr>
        <p:txBody>
          <a:bodyPr wrap="square" lIns="45720" tIns="27432" rIns="45720" bIns="27432" anchor="ctr">
            <a:spAutoFit/>
          </a:bodyPr>
          <a:lstStyle/>
          <a:p>
            <a:pPr marL="0" indent="0" algn="l">
              <a:spcAft>
                <a:spcPts val="200"/>
              </a:spcAft>
              <a:buNone/>
            </a:pPr>
            <a:r>
              <a:rPr sz="1000" b="1" i="0">
                <a:solidFill>
                  <a:srgbClr val="6B6B6B"/>
                </a:solidFill>
                <a:latin typeface="Helvetica"/>
              </a:rPr>
              <a:t>1 standard</a:t>
            </a:r>
          </a:p>
        </p:txBody>
      </p:sp>
      <p:sp>
        <p:nvSpPr>
          <p:cNvPr id="30" name="TextBox 29"/>
          <p:cNvSpPr txBox="1"/>
          <p:nvPr/>
        </p:nvSpPr>
        <p:spPr>
          <a:xfrm>
            <a:off x="5806440" y="2999232"/>
            <a:ext cx="1737360" cy="685800"/>
          </a:xfrm>
          <a:prstGeom prst="rect">
            <a:avLst/>
          </a:prstGeom>
          <a:noFill/>
        </p:spPr>
        <p:txBody>
          <a:bodyPr wrap="square" lIns="45720" tIns="27432" rIns="45720" bIns="27432" anchor="t">
            <a:spAutoFit/>
          </a:bodyPr>
          <a:lstStyle/>
          <a:p>
            <a:pPr marL="0" indent="0" algn="l">
              <a:spcAft>
                <a:spcPts val="200"/>
              </a:spcAft>
              <a:buNone/>
            </a:pPr>
            <a:r>
              <a:rPr sz="1100" b="1" i="0">
                <a:solidFill>
                  <a:srgbClr val="00233D"/>
                </a:solidFill>
                <a:latin typeface="Helvetica"/>
              </a:rPr>
              <a:t>Education: Professional and Community Outreach</a:t>
            </a:r>
          </a:p>
        </p:txBody>
      </p:sp>
      <p:sp>
        <p:nvSpPr>
          <p:cNvPr id="31" name="TextBox 30"/>
          <p:cNvSpPr txBox="1"/>
          <p:nvPr/>
        </p:nvSpPr>
        <p:spPr>
          <a:xfrm>
            <a:off x="457200" y="3840480"/>
            <a:ext cx="8229600" cy="320040"/>
          </a:xfrm>
          <a:prstGeom prst="rect">
            <a:avLst/>
          </a:prstGeom>
          <a:noFill/>
        </p:spPr>
        <p:txBody>
          <a:bodyPr wrap="square" lIns="45720" tIns="27432" rIns="45720" bIns="27432" anchor="t">
            <a:spAutoFit/>
          </a:bodyPr>
          <a:lstStyle/>
          <a:p>
            <a:pPr marL="0" indent="0" algn="ctr">
              <a:spcAft>
                <a:spcPts val="200"/>
              </a:spcAft>
              <a:buNone/>
            </a:pPr>
            <a:r>
              <a:rPr sz="950" b="0" i="1">
                <a:solidFill>
                  <a:srgbClr val="6B6B6B"/>
                </a:solidFill>
                <a:latin typeface="Helvetica"/>
              </a:rPr>
              <a:t>Same chapter framework and standard format as the Level I–III Resources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a standard looks like</a:t>
            </a:r>
          </a:p>
        </p:txBody>
      </p:sp>
      <p:pic>
        <p:nvPicPr>
          <p:cNvPr id="3" name="Picture 2" descr="l4p39_crop.png"/>
          <p:cNvPicPr>
            <a:picLocks noChangeAspect="1"/>
          </p:cNvPicPr>
          <p:nvPr/>
        </p:nvPicPr>
        <p:blipFill>
          <a:blip r:embed="rId3"/>
          <a:stretch>
            <a:fillRect/>
          </a:stretch>
        </p:blipFill>
        <p:spPr>
          <a:xfrm>
            <a:off x="4754880" y="960120"/>
            <a:ext cx="3657600" cy="2799410"/>
          </a:xfrm>
          <a:prstGeom prst="rect">
            <a:avLst/>
          </a:prstGeom>
          <a:ln w="9525">
            <a:solidFill>
              <a:srgbClr val="C075D1"/>
            </a:solidFill>
          </a:ln>
        </p:spPr>
      </p:pic>
      <p:sp>
        <p:nvSpPr>
          <p:cNvPr id="4" name="TextBox 3"/>
          <p:cNvSpPr txBox="1"/>
          <p:nvPr/>
        </p:nvSpPr>
        <p:spPr>
          <a:xfrm>
            <a:off x="4754880" y="3794760"/>
            <a:ext cx="3657600" cy="320040"/>
          </a:xfrm>
          <a:prstGeom prst="rect">
            <a:avLst/>
          </a:prstGeom>
          <a:noFill/>
        </p:spPr>
        <p:txBody>
          <a:bodyPr wrap="square" lIns="45720" tIns="27432" rIns="45720" bIns="27432" anchor="t">
            <a:spAutoFit/>
          </a:bodyPr>
          <a:lstStyle/>
          <a:p>
            <a:pPr marL="0" indent="0" algn="ctr">
              <a:spcAft>
                <a:spcPts val="200"/>
              </a:spcAft>
              <a:buNone/>
            </a:pPr>
            <a:r>
              <a:rPr sz="950" b="0" i="1">
                <a:solidFill>
                  <a:srgbClr val="6B6B6B"/>
                </a:solidFill>
                <a:latin typeface="Helvetica"/>
              </a:rPr>
              <a:t>3.13 Telehealth Capability (page excerpt)</a:t>
            </a:r>
          </a:p>
        </p:txBody>
      </p:sp>
      <p:sp>
        <p:nvSpPr>
          <p:cNvPr id="5" name="TextBox 4"/>
          <p:cNvSpPr txBox="1"/>
          <p:nvPr/>
        </p:nvSpPr>
        <p:spPr>
          <a:xfrm>
            <a:off x="457200" y="1005840"/>
            <a:ext cx="3291840" cy="320040"/>
          </a:xfrm>
          <a:prstGeom prst="rect">
            <a:avLst/>
          </a:prstGeom>
          <a:noFill/>
        </p:spPr>
        <p:txBody>
          <a:bodyPr wrap="square" lIns="45720" tIns="27432" rIns="45720" bIns="27432" anchor="t">
            <a:spAutoFit/>
          </a:bodyPr>
          <a:lstStyle/>
          <a:p>
            <a:pPr marL="0" indent="0" algn="l">
              <a:spcAft>
                <a:spcPts val="200"/>
              </a:spcAft>
              <a:buNone/>
            </a:pPr>
            <a:r>
              <a:rPr sz="1300" b="1" i="0">
                <a:solidFill>
                  <a:srgbClr val="7C1398"/>
                </a:solidFill>
                <a:latin typeface="Helvetica"/>
              </a:rPr>
              <a:t>Every standard, five parts</a:t>
            </a:r>
          </a:p>
        </p:txBody>
      </p:sp>
      <p:sp>
        <p:nvSpPr>
          <p:cNvPr id="6" name="Oval 5"/>
          <p:cNvSpPr/>
          <p:nvPr/>
        </p:nvSpPr>
        <p:spPr>
          <a:xfrm>
            <a:off x="502920" y="1417320"/>
            <a:ext cx="329184" cy="329184"/>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100" b="1" i="0">
                <a:solidFill>
                  <a:srgbClr val="FFFFFF"/>
                </a:solidFill>
                <a:latin typeface="Helvetica"/>
              </a:rPr>
              <a:t>1</a:t>
            </a:r>
          </a:p>
        </p:txBody>
      </p:sp>
      <p:sp>
        <p:nvSpPr>
          <p:cNvPr id="7" name="TextBox 6"/>
          <p:cNvSpPr txBox="1"/>
          <p:nvPr/>
        </p:nvSpPr>
        <p:spPr>
          <a:xfrm>
            <a:off x="914400" y="1399032"/>
            <a:ext cx="2834640" cy="384048"/>
          </a:xfrm>
          <a:prstGeom prst="rect">
            <a:avLst/>
          </a:prstGeom>
          <a:noFill/>
        </p:spPr>
        <p:txBody>
          <a:bodyPr wrap="square" lIns="45720" tIns="27432" rIns="45720" bIns="27432" anchor="ctr">
            <a:spAutoFit/>
          </a:bodyPr>
          <a:lstStyle/>
          <a:p>
            <a:pPr marL="0" indent="0" algn="l">
              <a:spcAft>
                <a:spcPts val="200"/>
              </a:spcAft>
              <a:buNone/>
            </a:pPr>
            <a:r>
              <a:rPr sz="1200" b="1" i="0">
                <a:solidFill>
                  <a:srgbClr val="00233D"/>
                </a:solidFill>
                <a:latin typeface="Helvetica"/>
              </a:rPr>
              <a:t>Definition and Requirements</a:t>
            </a:r>
          </a:p>
        </p:txBody>
      </p:sp>
      <p:sp>
        <p:nvSpPr>
          <p:cNvPr id="8" name="Oval 7"/>
          <p:cNvSpPr/>
          <p:nvPr/>
        </p:nvSpPr>
        <p:spPr>
          <a:xfrm>
            <a:off x="502920" y="1892808"/>
            <a:ext cx="329184" cy="329184"/>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100" b="1" i="0">
                <a:solidFill>
                  <a:srgbClr val="FFFFFF"/>
                </a:solidFill>
                <a:latin typeface="Helvetica"/>
              </a:rPr>
              <a:t>2</a:t>
            </a:r>
          </a:p>
        </p:txBody>
      </p:sp>
      <p:sp>
        <p:nvSpPr>
          <p:cNvPr id="9" name="TextBox 8"/>
          <p:cNvSpPr txBox="1"/>
          <p:nvPr/>
        </p:nvSpPr>
        <p:spPr>
          <a:xfrm>
            <a:off x="914400" y="1874520"/>
            <a:ext cx="2834640" cy="384048"/>
          </a:xfrm>
          <a:prstGeom prst="rect">
            <a:avLst/>
          </a:prstGeom>
          <a:noFill/>
        </p:spPr>
        <p:txBody>
          <a:bodyPr wrap="square" lIns="45720" tIns="27432" rIns="45720" bIns="27432" anchor="ctr">
            <a:spAutoFit/>
          </a:bodyPr>
          <a:lstStyle/>
          <a:p>
            <a:pPr marL="0" indent="0" algn="l">
              <a:spcAft>
                <a:spcPts val="200"/>
              </a:spcAft>
              <a:buNone/>
            </a:pPr>
            <a:r>
              <a:rPr sz="1200" b="1" i="0">
                <a:solidFill>
                  <a:srgbClr val="00233D"/>
                </a:solidFill>
                <a:latin typeface="Helvetica"/>
              </a:rPr>
              <a:t>Additional Information</a:t>
            </a:r>
          </a:p>
        </p:txBody>
      </p:sp>
      <p:sp>
        <p:nvSpPr>
          <p:cNvPr id="10" name="Oval 9"/>
          <p:cNvSpPr/>
          <p:nvPr/>
        </p:nvSpPr>
        <p:spPr>
          <a:xfrm>
            <a:off x="502920" y="2368296"/>
            <a:ext cx="329184" cy="329184"/>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100" b="1" i="0">
                <a:solidFill>
                  <a:srgbClr val="FFFFFF"/>
                </a:solidFill>
                <a:latin typeface="Helvetica"/>
              </a:rPr>
              <a:t>3</a:t>
            </a:r>
          </a:p>
        </p:txBody>
      </p:sp>
      <p:sp>
        <p:nvSpPr>
          <p:cNvPr id="11" name="TextBox 10"/>
          <p:cNvSpPr txBox="1"/>
          <p:nvPr/>
        </p:nvSpPr>
        <p:spPr>
          <a:xfrm>
            <a:off x="914400" y="2350008"/>
            <a:ext cx="2834640" cy="384048"/>
          </a:xfrm>
          <a:prstGeom prst="rect">
            <a:avLst/>
          </a:prstGeom>
          <a:noFill/>
        </p:spPr>
        <p:txBody>
          <a:bodyPr wrap="square" lIns="45720" tIns="27432" rIns="45720" bIns="27432" anchor="ctr">
            <a:spAutoFit/>
          </a:bodyPr>
          <a:lstStyle/>
          <a:p>
            <a:pPr marL="0" indent="0" algn="l">
              <a:spcAft>
                <a:spcPts val="200"/>
              </a:spcAft>
              <a:buNone/>
            </a:pPr>
            <a:r>
              <a:rPr sz="1200" b="1" i="0">
                <a:solidFill>
                  <a:srgbClr val="00233D"/>
                </a:solidFill>
                <a:latin typeface="Helvetica"/>
              </a:rPr>
              <a:t>Measures of Compliance</a:t>
            </a:r>
          </a:p>
        </p:txBody>
      </p:sp>
      <p:sp>
        <p:nvSpPr>
          <p:cNvPr id="12" name="Oval 11"/>
          <p:cNvSpPr/>
          <p:nvPr/>
        </p:nvSpPr>
        <p:spPr>
          <a:xfrm>
            <a:off x="502920" y="2843784"/>
            <a:ext cx="329184" cy="329184"/>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100" b="1" i="0">
                <a:solidFill>
                  <a:srgbClr val="FFFFFF"/>
                </a:solidFill>
                <a:latin typeface="Helvetica"/>
              </a:rPr>
              <a:t>4</a:t>
            </a:r>
          </a:p>
        </p:txBody>
      </p:sp>
      <p:sp>
        <p:nvSpPr>
          <p:cNvPr id="13" name="TextBox 12"/>
          <p:cNvSpPr txBox="1"/>
          <p:nvPr/>
        </p:nvSpPr>
        <p:spPr>
          <a:xfrm>
            <a:off x="914400" y="2825496"/>
            <a:ext cx="2834640" cy="384048"/>
          </a:xfrm>
          <a:prstGeom prst="rect">
            <a:avLst/>
          </a:prstGeom>
          <a:noFill/>
        </p:spPr>
        <p:txBody>
          <a:bodyPr wrap="square" lIns="45720" tIns="27432" rIns="45720" bIns="27432" anchor="ctr">
            <a:spAutoFit/>
          </a:bodyPr>
          <a:lstStyle/>
          <a:p>
            <a:pPr marL="0" indent="0" algn="l">
              <a:spcAft>
                <a:spcPts val="200"/>
              </a:spcAft>
              <a:buNone/>
            </a:pPr>
            <a:r>
              <a:rPr sz="1200" b="1" i="0">
                <a:solidFill>
                  <a:srgbClr val="00233D"/>
                </a:solidFill>
                <a:latin typeface="Helvetica"/>
              </a:rPr>
              <a:t>Resources</a:t>
            </a:r>
          </a:p>
        </p:txBody>
      </p:sp>
      <p:sp>
        <p:nvSpPr>
          <p:cNvPr id="14" name="Oval 13"/>
          <p:cNvSpPr/>
          <p:nvPr/>
        </p:nvSpPr>
        <p:spPr>
          <a:xfrm>
            <a:off x="502920" y="3319272"/>
            <a:ext cx="329184" cy="329184"/>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sz="1100" b="1" i="0">
                <a:solidFill>
                  <a:srgbClr val="FFFFFF"/>
                </a:solidFill>
                <a:latin typeface="Helvetica"/>
              </a:rPr>
              <a:t>5</a:t>
            </a:r>
          </a:p>
        </p:txBody>
      </p:sp>
      <p:sp>
        <p:nvSpPr>
          <p:cNvPr id="15" name="TextBox 14"/>
          <p:cNvSpPr txBox="1"/>
          <p:nvPr/>
        </p:nvSpPr>
        <p:spPr>
          <a:xfrm>
            <a:off x="914400" y="3300984"/>
            <a:ext cx="2834640" cy="384048"/>
          </a:xfrm>
          <a:prstGeom prst="rect">
            <a:avLst/>
          </a:prstGeom>
          <a:noFill/>
        </p:spPr>
        <p:txBody>
          <a:bodyPr wrap="square" lIns="45720" tIns="27432" rIns="45720" bIns="27432" anchor="ctr">
            <a:spAutoFit/>
          </a:bodyPr>
          <a:lstStyle/>
          <a:p>
            <a:pPr marL="0" indent="0" algn="l">
              <a:spcAft>
                <a:spcPts val="200"/>
              </a:spcAft>
              <a:buNone/>
            </a:pPr>
            <a:r>
              <a:rPr sz="1200" b="1" i="0">
                <a:solidFill>
                  <a:srgbClr val="00233D"/>
                </a:solidFill>
                <a:latin typeface="Helvetica"/>
              </a:rPr>
              <a:t>References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wrap="square"/>
          <a:lstStyle/>
          <a:p>
            <a:pPr marL="0" indent="0">
              <a:spcAft>
                <a:spcPts val="600"/>
              </a:spcAft>
              <a:buNone/>
            </a:pPr>
            <a:r>
              <a:rPr sz="1300" b="1" i="0">
                <a:solidFill>
                  <a:srgbClr val="7C1398"/>
                </a:solidFill>
              </a:rPr>
              <a:t>FOCUS IN THIS EDITION</a:t>
            </a:r>
          </a:p>
          <a:p>
            <a:pPr marL="228600" indent="-228600">
              <a:spcAft>
                <a:spcPts val="600"/>
              </a:spcAft>
              <a:buFont typeface="Arial"/>
              <a:buChar char="•"/>
            </a:pPr>
            <a:r>
              <a:rPr sz="1100" b="1" i="0">
                <a:solidFill>
                  <a:srgbClr val="0F2144"/>
                </a:solidFill>
              </a:rPr>
              <a:t>3.13 Telehealth Capability</a:t>
            </a:r>
            <a:r>
              <a:rPr sz="1100" b="0" i="0">
                <a:solidFill>
                  <a:srgbClr val="0F2144"/>
                </a:solidFill>
              </a:rPr>
              <a:t> — expectations for centers that use remote support</a:t>
            </a:r>
          </a:p>
          <a:p>
            <a:pPr marL="228600" indent="-228600">
              <a:spcAft>
                <a:spcPts val="600"/>
              </a:spcAft>
              <a:buFont typeface="Arial"/>
              <a:buChar char="•"/>
            </a:pPr>
            <a:r>
              <a:rPr sz="1100" b="1" i="0">
                <a:solidFill>
                  <a:srgbClr val="0F2144"/>
                </a:solidFill>
              </a:rPr>
              <a:t>3.5 Pediatric Readiness</a:t>
            </a:r>
            <a:r>
              <a:rPr sz="1100" b="0" i="0">
                <a:solidFill>
                  <a:srgbClr val="0F2144"/>
                </a:solidFill>
              </a:rPr>
              <a:t> — assessment each cycle plus seven high-priority elements</a:t>
            </a:r>
          </a:p>
          <a:p>
            <a:pPr marL="228600" indent="-228600">
              <a:spcAft>
                <a:spcPts val="600"/>
              </a:spcAft>
              <a:buFont typeface="Arial"/>
              <a:buChar char="•"/>
            </a:pPr>
            <a:r>
              <a:rPr sz="1100" b="1" i="0">
                <a:solidFill>
                  <a:srgbClr val="0F2144"/>
                </a:solidFill>
              </a:rPr>
              <a:t>6.4 Feedback from higher-level centers</a:t>
            </a:r>
            <a:r>
              <a:rPr sz="1100" b="0" i="0">
                <a:solidFill>
                  <a:srgbClr val="0F2144"/>
                </a:solidFill>
              </a:rPr>
              <a:t> — injuries, outcomes and opportunities after transfer</a:t>
            </a:r>
          </a:p>
          <a:p>
            <a:pPr marL="228600" indent="-228600">
              <a:spcAft>
                <a:spcPts val="600"/>
              </a:spcAft>
              <a:buFont typeface="Arial"/>
              <a:buChar char="•"/>
            </a:pPr>
            <a:r>
              <a:rPr sz="1100" b="1" i="0">
                <a:solidFill>
                  <a:srgbClr val="0F2144"/>
                </a:solidFill>
              </a:rPr>
              <a:t>3.9 Blood Products</a:t>
            </a:r>
            <a:r>
              <a:rPr sz="1100" b="0" i="0">
                <a:solidFill>
                  <a:srgbClr val="0F2144"/>
                </a:solidFill>
              </a:rPr>
              <a:t> — supply on site, contingency plan where storage is limited</a:t>
            </a:r>
          </a:p>
        </p:txBody>
      </p:sp>
      <p:sp>
        <p:nvSpPr>
          <p:cNvPr id="3" name="Content Placeholder 2"/>
          <p:cNvSpPr>
            <a:spLocks noGrp="1"/>
          </p:cNvSpPr>
          <p:nvPr>
            <p:ph sz="half" idx="10"/>
          </p:nvPr>
        </p:nvSpPr>
        <p:spPr/>
        <p:txBody>
          <a:bodyPr wrap="square"/>
          <a:lstStyle/>
          <a:p>
            <a:pPr marL="0" indent="0">
              <a:spcAft>
                <a:spcPts val="600"/>
              </a:spcAft>
              <a:buNone/>
            </a:pPr>
            <a:r>
              <a:rPr sz="1300" b="1" i="0">
                <a:solidFill>
                  <a:srgbClr val="7C1398"/>
                </a:solidFill>
              </a:rPr>
              <a:t>EMPHASIZED</a:t>
            </a:r>
          </a:p>
          <a:p>
            <a:pPr marL="228600" indent="-228600">
              <a:spcAft>
                <a:spcPts val="500"/>
              </a:spcAft>
              <a:buFont typeface="Arial"/>
              <a:buChar char="•"/>
            </a:pPr>
            <a:r>
              <a:rPr sz="1100" b="0" i="0">
                <a:solidFill>
                  <a:srgbClr val="0F2144"/>
                </a:solidFill>
              </a:rPr>
              <a:t>24/7/365 ED physician coverage — EM board-certified or current ATLS</a:t>
            </a:r>
          </a:p>
          <a:p>
            <a:pPr marL="228600" indent="-228600">
              <a:spcAft>
                <a:spcPts val="500"/>
              </a:spcAft>
              <a:buFont typeface="Arial"/>
              <a:buChar char="•"/>
            </a:pPr>
            <a:r>
              <a:rPr sz="1100" b="0" i="0">
                <a:solidFill>
                  <a:srgbClr val="0F2144"/>
                </a:solidFill>
              </a:rPr>
              <a:t>Emergency airway management policy</a:t>
            </a:r>
          </a:p>
          <a:p>
            <a:pPr marL="228600" indent="-228600">
              <a:spcAft>
                <a:spcPts val="500"/>
              </a:spcAft>
              <a:buFont typeface="Arial"/>
              <a:buChar char="•"/>
            </a:pPr>
            <a:r>
              <a:rPr sz="1100" b="0" i="0">
                <a:solidFill>
                  <a:srgbClr val="0F2144"/>
                </a:solidFill>
              </a:rPr>
              <a:t>Transfer protocols and predetermined referral relationships</a:t>
            </a:r>
          </a:p>
          <a:p>
            <a:pPr marL="228600" indent="-228600">
              <a:spcAft>
                <a:spcPts val="500"/>
              </a:spcAft>
              <a:buFont typeface="Arial"/>
              <a:buChar char="•"/>
            </a:pPr>
            <a:r>
              <a:rPr sz="1100" b="0" i="0">
                <a:solidFill>
                  <a:srgbClr val="0F2144"/>
                </a:solidFill>
              </a:rPr>
              <a:t>Activation criteria, clinical practice guidelines, registry</a:t>
            </a:r>
          </a:p>
          <a:p>
            <a:pPr marL="228600" indent="-228600">
              <a:spcAft>
                <a:spcPts val="500"/>
              </a:spcAft>
              <a:buFont typeface="Arial"/>
              <a:buChar char="•"/>
            </a:pPr>
            <a:r>
              <a:rPr sz="1100" b="0" i="0">
                <a:solidFill>
                  <a:srgbClr val="0F2144"/>
                </a:solidFill>
              </a:rPr>
              <a:t>PIPS plan and prehospital feedback</a:t>
            </a:r>
          </a:p>
          <a:p>
            <a:pPr marL="228600" indent="-228600">
              <a:spcAft>
                <a:spcPts val="500"/>
              </a:spcAft>
              <a:buFont typeface="Arial"/>
              <a:buChar char="•"/>
            </a:pPr>
            <a:r>
              <a:rPr sz="1100" b="0" i="0">
                <a:solidFill>
                  <a:srgbClr val="0F2144"/>
                </a:solidFill>
              </a:rPr>
              <a:t>Nursing trauma orientation and continuing education</a:t>
            </a:r>
          </a:p>
          <a:p>
            <a:pPr marL="228600" indent="-228600">
              <a:spcAft>
                <a:spcPts val="600"/>
              </a:spcAft>
              <a:buFont typeface="Arial"/>
              <a:buChar char="•"/>
            </a:pPr>
            <a:r>
              <a:rPr sz="1100" b="0" i="0">
                <a:solidFill>
                  <a:srgbClr val="0F2144"/>
                </a:solidFill>
              </a:rPr>
              <a:t>State/regional system participation, injury prevention</a:t>
            </a:r>
          </a:p>
        </p:txBody>
      </p:sp>
      <p:sp>
        <p:nvSpPr>
          <p:cNvPr id="4" name="Title 3"/>
          <p:cNvSpPr>
            <a:spLocks noGrp="1"/>
          </p:cNvSpPr>
          <p:nvPr>
            <p:ph type="title"/>
          </p:nvPr>
        </p:nvSpPr>
        <p:spPr/>
        <p:txBody>
          <a:bodyPr/>
          <a:lstStyle/>
          <a:p>
            <a:r>
              <a:t>A focus for Level IV centers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1400" b="0"/>
              <a:t>RURAL TRAUMA</a:t>
            </a:r>
          </a:p>
          <a:p>
            <a:r>
              <a:rPr sz="3600" b="1"/>
              <a:t>Community of Practice</a:t>
            </a:r>
          </a:p>
        </p:txBody>
      </p:sp>
      <p:sp>
        <p:nvSpPr>
          <p:cNvPr id="3" name="Content Placeholder 2"/>
          <p:cNvSpPr>
            <a:spLocks noGrp="1"/>
          </p:cNvSpPr>
          <p:nvPr>
            <p:ph idx="1"/>
          </p:nvPr>
        </p:nvSpPr>
        <p:spPr/>
        <p:txBody>
          <a:bodyPr wrap="square"/>
          <a:lstStyle/>
          <a:p>
            <a:r>
              <a:rPr sz="1400"/>
              <a:t>Creating a low-burden, high-value curriculum for sustainable, collaborative rural trauma learning</a:t>
            </a:r>
          </a:p>
          <a:p>
            <a:pPr>
              <a:spcBef>
                <a:spcPts val="1000"/>
              </a:spcBef>
            </a:pPr>
            <a:r>
              <a:rPr sz="1400" b="1"/>
              <a:t>Alexis M. Moren, MD, MPH, FACS</a:t>
            </a:r>
          </a:p>
          <a:p>
            <a:r>
              <a:rPr sz="1100"/>
              <a:t>Associate Trauma Medical Director, Salem Health  ·  Salem, Oregon  ·  Chair, Oregon Committee on Trauma</a:t>
            </a:r>
          </a:p>
          <a:p>
            <a:pPr>
              <a:spcBef>
                <a:spcPts val="600"/>
              </a:spcBef>
            </a:pPr>
            <a:r>
              <a:rPr sz="1100"/>
              <a:t>Rural Trauma Program  |  American College of Surgeons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600"/>
              <a:t>Why Engagement From Rural Surgeons Is Limited</a:t>
            </a:r>
          </a:p>
        </p:txBody>
      </p:sp>
      <p:sp>
        <p:nvSpPr>
          <p:cNvPr id="222" name="Card"/>
          <p:cNvSpPr/>
          <p:nvPr/>
        </p:nvSpPr>
        <p:spPr>
          <a:xfrm>
            <a:off x="457200" y="987552"/>
            <a:ext cx="1933956" cy="2464961"/>
          </a:xfrm>
          <a:prstGeom prst="roundRect">
            <a:avLst>
              <a:gd name="adj" fmla="val 4000"/>
            </a:avLst>
          </a:prstGeom>
          <a:solidFill>
            <a:srgbClr val="F3E8F7"/>
          </a:solidFill>
          <a:ln>
            <a:noFill/>
          </a:ln>
        </p:spPr>
        <p:txBody>
          <a:bodyPr/>
          <a:lstStyle/>
          <a:p>
            <a:endParaRPr lang="en-US"/>
          </a:p>
        </p:txBody>
      </p:sp>
      <p:sp>
        <p:nvSpPr>
          <p:cNvPr id="223" name="Card"/>
          <p:cNvSpPr/>
          <p:nvPr/>
        </p:nvSpPr>
        <p:spPr>
          <a:xfrm>
            <a:off x="2555748" y="987552"/>
            <a:ext cx="1933956" cy="2464961"/>
          </a:xfrm>
          <a:prstGeom prst="roundRect">
            <a:avLst>
              <a:gd name="adj" fmla="val 4000"/>
            </a:avLst>
          </a:prstGeom>
          <a:solidFill>
            <a:srgbClr val="F3E8F7"/>
          </a:solidFill>
          <a:ln>
            <a:noFill/>
          </a:ln>
        </p:spPr>
        <p:txBody>
          <a:bodyPr/>
          <a:lstStyle/>
          <a:p>
            <a:endParaRPr lang="en-US"/>
          </a:p>
        </p:txBody>
      </p:sp>
      <p:sp>
        <p:nvSpPr>
          <p:cNvPr id="224" name="Card"/>
          <p:cNvSpPr/>
          <p:nvPr/>
        </p:nvSpPr>
        <p:spPr>
          <a:xfrm>
            <a:off x="4654296" y="987552"/>
            <a:ext cx="1933956" cy="2464961"/>
          </a:xfrm>
          <a:prstGeom prst="roundRect">
            <a:avLst>
              <a:gd name="adj" fmla="val 4000"/>
            </a:avLst>
          </a:prstGeom>
          <a:solidFill>
            <a:srgbClr val="F3E8F7"/>
          </a:solidFill>
          <a:ln>
            <a:noFill/>
          </a:ln>
        </p:spPr>
        <p:txBody>
          <a:bodyPr/>
          <a:lstStyle/>
          <a:p>
            <a:endParaRPr lang="en-US"/>
          </a:p>
        </p:txBody>
      </p:sp>
      <p:sp>
        <p:nvSpPr>
          <p:cNvPr id="225" name="Card"/>
          <p:cNvSpPr/>
          <p:nvPr/>
        </p:nvSpPr>
        <p:spPr>
          <a:xfrm>
            <a:off x="6752844" y="987552"/>
            <a:ext cx="1933956" cy="2464961"/>
          </a:xfrm>
          <a:prstGeom prst="roundRect">
            <a:avLst>
              <a:gd name="adj" fmla="val 4000"/>
            </a:avLst>
          </a:prstGeom>
          <a:solidFill>
            <a:srgbClr val="F3E8F7"/>
          </a:solidFill>
          <a:ln>
            <a:noFill/>
          </a:ln>
        </p:spPr>
        <p:txBody>
          <a:bodyPr/>
          <a:lstStyle/>
          <a:p>
            <a:endParaRPr lang="en-US"/>
          </a:p>
        </p:txBody>
      </p:sp>
      <p:sp>
        <p:nvSpPr>
          <p:cNvPr id="100" name="Shape 1"/>
          <p:cNvSpPr/>
          <p:nvPr/>
        </p:nvSpPr>
        <p:spPr>
          <a:xfrm>
            <a:off x="1140714" y="1170432"/>
            <a:ext cx="566928" cy="566928"/>
          </a:xfrm>
          <a:prstGeom prst="ellipse">
            <a:avLst/>
          </a:prstGeom>
          <a:solidFill>
            <a:srgbClr val="7C1398"/>
          </a:solidFill>
          <a:ln w="8031">
            <a:miter lim="400000"/>
          </a:ln>
        </p:spPr>
        <p:txBody>
          <a:bodyPr lIns="45719" rIns="45719"/>
          <a:lstStyle/>
          <a:p>
            <a:endParaRPr/>
          </a:p>
        </p:txBody>
      </p:sp>
      <p:pic>
        <p:nvPicPr>
          <p:cNvPr id="101" name="Image 0" descr="Image 0"/>
          <p:cNvPicPr>
            <a:picLocks noChangeAspect="1"/>
          </p:cNvPicPr>
          <p:nvPr/>
        </p:nvPicPr>
        <p:blipFill>
          <a:blip r:embed="rId3"/>
          <a:stretch>
            <a:fillRect/>
          </a:stretch>
        </p:blipFill>
        <p:spPr>
          <a:xfrm>
            <a:off x="1276776" y="1306494"/>
            <a:ext cx="294804" cy="294804"/>
          </a:xfrm>
          <a:prstGeom prst="rect">
            <a:avLst/>
          </a:prstGeom>
          <a:ln w="8031">
            <a:miter lim="400000"/>
          </a:ln>
        </p:spPr>
      </p:pic>
      <p:sp>
        <p:nvSpPr>
          <p:cNvPr id="102" name="Text 2"/>
          <p:cNvSpPr txBox="1"/>
          <p:nvPr/>
        </p:nvSpPr>
        <p:spPr>
          <a:xfrm>
            <a:off x="566928" y="1847088"/>
            <a:ext cx="1714500" cy="411480"/>
          </a:xfrm>
          <a:prstGeom prst="rect">
            <a:avLst/>
          </a:prstGeom>
          <a:ln w="8031">
            <a:miter lim="400000"/>
          </a:ln>
        </p:spPr>
        <p:txBody>
          <a:bodyPr lIns="0" tIns="0" rIns="0" bIns="0" anchor="t">
            <a:spAutoFit/>
          </a:bodyPr>
          <a:lstStyle>
            <a:lvl1pPr algn="ctr">
              <a:defRPr sz="1200" b="1">
                <a:solidFill>
                  <a:srgbClr val="7C1398"/>
                </a:solidFill>
                <a:latin typeface="Helvetica"/>
                <a:ea typeface="Helvetica"/>
                <a:cs typeface="Helvetica"/>
                <a:sym typeface="Helvetica"/>
              </a:defRPr>
            </a:lvl1pPr>
          </a:lstStyle>
          <a:p>
            <a:r>
              <a:t>Professional Isolation</a:t>
            </a:r>
          </a:p>
        </p:txBody>
      </p:sp>
      <p:sp>
        <p:nvSpPr>
          <p:cNvPr id="103" name="Text 3"/>
          <p:cNvSpPr txBox="1"/>
          <p:nvPr/>
        </p:nvSpPr>
        <p:spPr>
          <a:xfrm>
            <a:off x="566928" y="2304288"/>
            <a:ext cx="1714500" cy="1038497"/>
          </a:xfrm>
          <a:prstGeom prst="rect">
            <a:avLst/>
          </a:prstGeom>
          <a:ln w="8031">
            <a:miter lim="400000"/>
          </a:ln>
        </p:spPr>
        <p:txBody>
          <a:bodyPr lIns="0" tIns="0" rIns="0" bIns="0" anchor="t">
            <a:spAutoFit/>
          </a:bodyPr>
          <a:lstStyle>
            <a:lvl1pPr algn="ctr">
              <a:defRPr sz="950">
                <a:solidFill>
                  <a:srgbClr val="0F2144"/>
                </a:solidFill>
                <a:latin typeface="Helvetica"/>
              </a:defRPr>
            </a:lvl1pPr>
          </a:lstStyle>
          <a:p>
            <a:r>
              <a:t>Few peers nearby who manage the same infrequent, high-acuity trauma cases.</a:t>
            </a:r>
          </a:p>
        </p:txBody>
      </p:sp>
      <p:sp>
        <p:nvSpPr>
          <p:cNvPr id="104" name="Shape 4"/>
          <p:cNvSpPr/>
          <p:nvPr/>
        </p:nvSpPr>
        <p:spPr>
          <a:xfrm>
            <a:off x="3239262" y="1170432"/>
            <a:ext cx="566928" cy="566928"/>
          </a:xfrm>
          <a:prstGeom prst="ellipse">
            <a:avLst/>
          </a:prstGeom>
          <a:solidFill>
            <a:srgbClr val="00233D"/>
          </a:solidFill>
          <a:ln w="8031">
            <a:miter lim="400000"/>
          </a:ln>
        </p:spPr>
        <p:txBody>
          <a:bodyPr lIns="45719" rIns="45719"/>
          <a:lstStyle/>
          <a:p>
            <a:endParaRPr/>
          </a:p>
        </p:txBody>
      </p:sp>
      <p:pic>
        <p:nvPicPr>
          <p:cNvPr id="105" name="Image 1" descr="Image 1"/>
          <p:cNvPicPr>
            <a:picLocks noChangeAspect="1"/>
          </p:cNvPicPr>
          <p:nvPr/>
        </p:nvPicPr>
        <p:blipFill>
          <a:blip r:embed="rId4"/>
          <a:stretch>
            <a:fillRect/>
          </a:stretch>
        </p:blipFill>
        <p:spPr>
          <a:xfrm>
            <a:off x="3375324" y="1306494"/>
            <a:ext cx="294803" cy="294803"/>
          </a:xfrm>
          <a:prstGeom prst="rect">
            <a:avLst/>
          </a:prstGeom>
          <a:ln w="8031">
            <a:miter lim="400000"/>
          </a:ln>
        </p:spPr>
      </p:pic>
      <p:sp>
        <p:nvSpPr>
          <p:cNvPr id="106" name="Text 5"/>
          <p:cNvSpPr txBox="1"/>
          <p:nvPr/>
        </p:nvSpPr>
        <p:spPr>
          <a:xfrm>
            <a:off x="2665476" y="1847088"/>
            <a:ext cx="1714500" cy="411480"/>
          </a:xfrm>
          <a:prstGeom prst="rect">
            <a:avLst/>
          </a:prstGeom>
          <a:ln w="8031">
            <a:miter lim="400000"/>
          </a:ln>
        </p:spPr>
        <p:txBody>
          <a:bodyPr lIns="0" tIns="0" rIns="0" bIns="0" anchor="t">
            <a:spAutoFit/>
          </a:bodyPr>
          <a:lstStyle>
            <a:lvl1pPr algn="ctr">
              <a:defRPr sz="1200" b="1">
                <a:solidFill>
                  <a:srgbClr val="00233D"/>
                </a:solidFill>
                <a:latin typeface="Helvetica"/>
                <a:ea typeface="Helvetica"/>
                <a:cs typeface="Helvetica"/>
                <a:sym typeface="Helvetica"/>
              </a:defRPr>
            </a:lvl1pPr>
          </a:lstStyle>
          <a:p>
            <a:r>
              <a:t>Limited Protected Time</a:t>
            </a:r>
          </a:p>
        </p:txBody>
      </p:sp>
      <p:sp>
        <p:nvSpPr>
          <p:cNvPr id="107" name="Text 6"/>
          <p:cNvSpPr txBox="1"/>
          <p:nvPr/>
        </p:nvSpPr>
        <p:spPr>
          <a:xfrm>
            <a:off x="2665476" y="2304288"/>
            <a:ext cx="1714500" cy="1038497"/>
          </a:xfrm>
          <a:prstGeom prst="rect">
            <a:avLst/>
          </a:prstGeom>
          <a:ln w="8031">
            <a:miter lim="400000"/>
          </a:ln>
        </p:spPr>
        <p:txBody>
          <a:bodyPr lIns="0" tIns="0" rIns="0" bIns="0" anchor="t">
            <a:spAutoFit/>
          </a:bodyPr>
          <a:lstStyle>
            <a:lvl1pPr algn="ctr">
              <a:defRPr sz="950">
                <a:solidFill>
                  <a:srgbClr val="0F2144"/>
                </a:solidFill>
                <a:latin typeface="Helvetica"/>
              </a:defRPr>
            </a:lvl1pPr>
          </a:lstStyle>
          <a:p>
            <a:r>
              <a:t>Workforce shortages leave little room for training outside clinical duty.</a:t>
            </a:r>
          </a:p>
        </p:txBody>
      </p:sp>
      <p:sp>
        <p:nvSpPr>
          <p:cNvPr id="108" name="Shape 7"/>
          <p:cNvSpPr/>
          <p:nvPr/>
        </p:nvSpPr>
        <p:spPr>
          <a:xfrm>
            <a:off x="5337810" y="1170432"/>
            <a:ext cx="566928" cy="566928"/>
          </a:xfrm>
          <a:prstGeom prst="ellipse">
            <a:avLst/>
          </a:prstGeom>
          <a:solidFill>
            <a:srgbClr val="00807E"/>
          </a:solidFill>
          <a:ln w="8031">
            <a:miter lim="400000"/>
          </a:ln>
        </p:spPr>
        <p:txBody>
          <a:bodyPr lIns="45719" rIns="45719"/>
          <a:lstStyle/>
          <a:p>
            <a:endParaRPr/>
          </a:p>
        </p:txBody>
      </p:sp>
      <p:pic>
        <p:nvPicPr>
          <p:cNvPr id="109" name="Image 2" descr="Image 2"/>
          <p:cNvPicPr>
            <a:picLocks noChangeAspect="1"/>
          </p:cNvPicPr>
          <p:nvPr/>
        </p:nvPicPr>
        <p:blipFill>
          <a:blip r:embed="rId5"/>
          <a:stretch>
            <a:fillRect/>
          </a:stretch>
        </p:blipFill>
        <p:spPr>
          <a:xfrm>
            <a:off x="5473873" y="1306495"/>
            <a:ext cx="294803" cy="294803"/>
          </a:xfrm>
          <a:prstGeom prst="rect">
            <a:avLst/>
          </a:prstGeom>
          <a:ln w="8031">
            <a:miter lim="400000"/>
          </a:ln>
        </p:spPr>
      </p:pic>
      <p:sp>
        <p:nvSpPr>
          <p:cNvPr id="110" name="Text 8"/>
          <p:cNvSpPr txBox="1"/>
          <p:nvPr/>
        </p:nvSpPr>
        <p:spPr>
          <a:xfrm>
            <a:off x="4764024" y="1847088"/>
            <a:ext cx="1714500" cy="411480"/>
          </a:xfrm>
          <a:prstGeom prst="rect">
            <a:avLst/>
          </a:prstGeom>
          <a:ln w="8031">
            <a:miter lim="400000"/>
          </a:ln>
        </p:spPr>
        <p:txBody>
          <a:bodyPr lIns="0" tIns="0" rIns="0" bIns="0" anchor="t">
            <a:spAutoFit/>
          </a:bodyPr>
          <a:lstStyle>
            <a:lvl1pPr algn="ctr">
              <a:defRPr sz="1200" b="1">
                <a:solidFill>
                  <a:srgbClr val="00807E"/>
                </a:solidFill>
                <a:latin typeface="Helvetica"/>
                <a:ea typeface="Helvetica"/>
                <a:cs typeface="Helvetica"/>
                <a:sym typeface="Helvetica"/>
              </a:defRPr>
            </a:lvl1pPr>
          </a:lstStyle>
          <a:p>
            <a:r>
              <a:t>Infrastructure &amp; QI Gaps</a:t>
            </a:r>
          </a:p>
        </p:txBody>
      </p:sp>
      <p:sp>
        <p:nvSpPr>
          <p:cNvPr id="111" name="Text 9"/>
          <p:cNvSpPr txBox="1"/>
          <p:nvPr/>
        </p:nvSpPr>
        <p:spPr>
          <a:xfrm>
            <a:off x="4764024" y="2304288"/>
            <a:ext cx="1714500" cy="1038497"/>
          </a:xfrm>
          <a:prstGeom prst="rect">
            <a:avLst/>
          </a:prstGeom>
          <a:ln w="8031">
            <a:miter lim="400000"/>
          </a:ln>
        </p:spPr>
        <p:txBody>
          <a:bodyPr lIns="0" tIns="0" rIns="0" bIns="0" anchor="t">
            <a:spAutoFit/>
          </a:bodyPr>
          <a:lstStyle>
            <a:lvl1pPr algn="ctr">
              <a:defRPr sz="950">
                <a:solidFill>
                  <a:srgbClr val="0F2144"/>
                </a:solidFill>
                <a:latin typeface="Helvetica"/>
              </a:defRPr>
            </a:lvl1pPr>
          </a:lstStyle>
          <a:p>
            <a:r>
              <a:t>Rural sites often lack dedicated quality-improvement support.</a:t>
            </a:r>
          </a:p>
        </p:txBody>
      </p:sp>
      <p:sp>
        <p:nvSpPr>
          <p:cNvPr id="112" name="Shape 10"/>
          <p:cNvSpPr/>
          <p:nvPr/>
        </p:nvSpPr>
        <p:spPr>
          <a:xfrm>
            <a:off x="7436358" y="1170432"/>
            <a:ext cx="566928" cy="566928"/>
          </a:xfrm>
          <a:prstGeom prst="ellipse">
            <a:avLst/>
          </a:prstGeom>
          <a:solidFill>
            <a:srgbClr val="C8341C"/>
          </a:solidFill>
          <a:ln w="8031">
            <a:miter lim="400000"/>
          </a:ln>
        </p:spPr>
        <p:txBody>
          <a:bodyPr lIns="45719" rIns="45719"/>
          <a:lstStyle/>
          <a:p>
            <a:endParaRPr/>
          </a:p>
        </p:txBody>
      </p:sp>
      <p:pic>
        <p:nvPicPr>
          <p:cNvPr id="113" name="Image 3" descr="Image 3"/>
          <p:cNvPicPr>
            <a:picLocks noChangeAspect="1"/>
          </p:cNvPicPr>
          <p:nvPr/>
        </p:nvPicPr>
        <p:blipFill>
          <a:blip r:embed="rId6"/>
          <a:stretch>
            <a:fillRect/>
          </a:stretch>
        </p:blipFill>
        <p:spPr>
          <a:xfrm>
            <a:off x="7572420" y="1306494"/>
            <a:ext cx="294803" cy="294803"/>
          </a:xfrm>
          <a:prstGeom prst="rect">
            <a:avLst/>
          </a:prstGeom>
          <a:ln w="8031">
            <a:miter lim="400000"/>
          </a:ln>
        </p:spPr>
      </p:pic>
      <p:sp>
        <p:nvSpPr>
          <p:cNvPr id="114" name="Text 11"/>
          <p:cNvSpPr txBox="1"/>
          <p:nvPr/>
        </p:nvSpPr>
        <p:spPr>
          <a:xfrm>
            <a:off x="6862572" y="1847088"/>
            <a:ext cx="1714500" cy="411480"/>
          </a:xfrm>
          <a:prstGeom prst="rect">
            <a:avLst/>
          </a:prstGeom>
          <a:ln w="8031">
            <a:miter lim="400000"/>
          </a:ln>
        </p:spPr>
        <p:txBody>
          <a:bodyPr lIns="0" tIns="0" rIns="0" bIns="0" anchor="t">
            <a:spAutoFit/>
          </a:bodyPr>
          <a:lstStyle>
            <a:lvl1pPr algn="ctr">
              <a:defRPr sz="1200" b="1">
                <a:solidFill>
                  <a:srgbClr val="C8341C"/>
                </a:solidFill>
                <a:latin typeface="Helvetica"/>
                <a:ea typeface="Helvetica"/>
                <a:cs typeface="Helvetica"/>
                <a:sym typeface="Helvetica"/>
              </a:defRPr>
            </a:lvl1pPr>
          </a:lstStyle>
          <a:p>
            <a:r>
              <a:t>Infrequent Critical Skills</a:t>
            </a:r>
          </a:p>
        </p:txBody>
      </p:sp>
      <p:sp>
        <p:nvSpPr>
          <p:cNvPr id="115" name="Text 12"/>
          <p:cNvSpPr txBox="1"/>
          <p:nvPr/>
        </p:nvSpPr>
        <p:spPr>
          <a:xfrm>
            <a:off x="6862572" y="2304288"/>
            <a:ext cx="1714500" cy="1038497"/>
          </a:xfrm>
          <a:prstGeom prst="rect">
            <a:avLst/>
          </a:prstGeom>
          <a:ln w="8031">
            <a:miter lim="400000"/>
          </a:ln>
        </p:spPr>
        <p:txBody>
          <a:bodyPr lIns="0" tIns="0" rIns="0" bIns="0" anchor="t">
            <a:spAutoFit/>
          </a:bodyPr>
          <a:lstStyle>
            <a:lvl1pPr algn="ctr">
              <a:defRPr sz="950">
                <a:solidFill>
                  <a:srgbClr val="0F2144"/>
                </a:solidFill>
                <a:latin typeface="Helvetica"/>
              </a:defRPr>
            </a:lvl1pPr>
          </a:lstStyle>
          <a:p>
            <a:r>
              <a:t>Low case volume makes it hard to keep trauma skills sharp.</a:t>
            </a:r>
          </a:p>
        </p:txBody>
      </p:sp>
      <p:sp>
        <p:nvSpPr>
          <p:cNvPr id="116" name="Shape 13"/>
          <p:cNvSpPr/>
          <p:nvPr/>
        </p:nvSpPr>
        <p:spPr>
          <a:xfrm>
            <a:off x="972400" y="3589673"/>
            <a:ext cx="6996812" cy="433687"/>
          </a:xfrm>
          <a:prstGeom prst="roundRect">
            <a:avLst>
              <a:gd name="adj" fmla="val 10667"/>
            </a:avLst>
          </a:prstGeom>
          <a:solidFill>
            <a:srgbClr val="F3E8F7"/>
          </a:solidFill>
          <a:ln w="8031">
            <a:miter lim="400000"/>
          </a:ln>
        </p:spPr>
        <p:txBody>
          <a:bodyPr lIns="45719" rIns="45719"/>
          <a:lstStyle/>
          <a:p>
            <a:endParaRPr/>
          </a:p>
        </p:txBody>
      </p:sp>
      <p:sp>
        <p:nvSpPr>
          <p:cNvPr id="117" name="Text 14"/>
          <p:cNvSpPr txBox="1"/>
          <p:nvPr/>
        </p:nvSpPr>
        <p:spPr>
          <a:xfrm>
            <a:off x="1145875" y="3730219"/>
            <a:ext cx="6649863" cy="152594"/>
          </a:xfrm>
          <a:prstGeom prst="rect">
            <a:avLst/>
          </a:prstGeom>
          <a:ln w="8031">
            <a:miter lim="400000"/>
          </a:ln>
        </p:spPr>
        <p:txBody>
          <a:bodyPr lIns="0" tIns="0" rIns="0" bIns="0" anchor="ctr">
            <a:spAutoFit/>
          </a:bodyPr>
          <a:lstStyle>
            <a:lvl1pPr algn="ctr">
              <a:defRPr sz="1300" b="1">
                <a:solidFill>
                  <a:srgbClr val="00233D"/>
                </a:solidFill>
                <a:latin typeface="Helvetica"/>
                <a:ea typeface="Helvetica"/>
                <a:cs typeface="Helvetica"/>
                <a:sym typeface="Helvetica"/>
              </a:defRPr>
            </a:lvl1pPr>
          </a:lstStyle>
          <a:p>
            <a:r>
              <a:t>The barrier isn't interest — it's time, access, and sustainability.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200"/>
              <a:t>What Is a Community of Practice — and Why Build One?</a:t>
            </a:r>
          </a:p>
        </p:txBody>
      </p:sp>
      <p:sp>
        <p:nvSpPr>
          <p:cNvPr id="100" name="Shape 1"/>
          <p:cNvSpPr/>
          <p:nvPr/>
        </p:nvSpPr>
        <p:spPr>
          <a:xfrm>
            <a:off x="1039954" y="987552"/>
            <a:ext cx="3444474" cy="3035808"/>
          </a:xfrm>
          <a:prstGeom prst="roundRect">
            <a:avLst>
              <a:gd name="adj" fmla="val 1923"/>
            </a:avLst>
          </a:prstGeom>
          <a:solidFill>
            <a:srgbClr val="F3E8F7"/>
          </a:solidFill>
          <a:ln w="8108">
            <a:miter lim="400000"/>
          </a:ln>
        </p:spPr>
        <p:txBody>
          <a:bodyPr lIns="45719" rIns="45719"/>
          <a:lstStyle/>
          <a:p>
            <a:endParaRPr/>
          </a:p>
        </p:txBody>
      </p:sp>
      <p:sp>
        <p:nvSpPr>
          <p:cNvPr id="101" name="Shape 2"/>
          <p:cNvSpPr/>
          <p:nvPr/>
        </p:nvSpPr>
        <p:spPr>
          <a:xfrm>
            <a:off x="1346453" y="1177290"/>
            <a:ext cx="496239" cy="496238"/>
          </a:xfrm>
          <a:prstGeom prst="ellipse">
            <a:avLst/>
          </a:prstGeom>
          <a:solidFill>
            <a:srgbClr val="7C1398"/>
          </a:solidFill>
          <a:ln w="8108">
            <a:miter lim="400000"/>
          </a:ln>
        </p:spPr>
        <p:txBody>
          <a:bodyPr lIns="45719" rIns="45719"/>
          <a:lstStyle/>
          <a:p>
            <a:endParaRPr/>
          </a:p>
        </p:txBody>
      </p:sp>
      <p:pic>
        <p:nvPicPr>
          <p:cNvPr id="102" name="Image 0" descr="Image 0"/>
          <p:cNvPicPr>
            <a:picLocks noChangeAspect="1"/>
          </p:cNvPicPr>
          <p:nvPr/>
        </p:nvPicPr>
        <p:blipFill>
          <a:blip r:embed="rId3"/>
          <a:stretch>
            <a:fillRect/>
          </a:stretch>
        </p:blipFill>
        <p:spPr>
          <a:xfrm>
            <a:off x="1465551" y="1296387"/>
            <a:ext cx="258044" cy="258044"/>
          </a:xfrm>
          <a:prstGeom prst="rect">
            <a:avLst/>
          </a:prstGeom>
          <a:ln w="8108">
            <a:miter lim="400000"/>
          </a:ln>
        </p:spPr>
      </p:pic>
      <p:sp>
        <p:nvSpPr>
          <p:cNvPr id="103" name="Text 3"/>
          <p:cNvSpPr txBox="1"/>
          <p:nvPr/>
        </p:nvSpPr>
        <p:spPr>
          <a:xfrm>
            <a:off x="1944858" y="1344324"/>
            <a:ext cx="2393619" cy="162170"/>
          </a:xfrm>
          <a:prstGeom prst="rect">
            <a:avLst/>
          </a:prstGeom>
          <a:ln w="8108">
            <a:miter lim="400000"/>
          </a:ln>
        </p:spPr>
        <p:txBody>
          <a:bodyPr lIns="0" tIns="0" rIns="0" bIns="0" anchor="ctr">
            <a:spAutoFit/>
          </a:bodyPr>
          <a:lstStyle>
            <a:lvl1pPr>
              <a:defRPr sz="1350" b="1">
                <a:solidFill>
                  <a:srgbClr val="7C1398"/>
                </a:solidFill>
                <a:latin typeface="Helvetica"/>
                <a:ea typeface="Helvetica"/>
                <a:cs typeface="Helvetica"/>
                <a:sym typeface="Helvetica"/>
              </a:defRPr>
            </a:lvl1pPr>
          </a:lstStyle>
          <a:p>
            <a:r>
              <a:t>A Community of Practice</a:t>
            </a:r>
          </a:p>
        </p:txBody>
      </p:sp>
      <p:sp>
        <p:nvSpPr>
          <p:cNvPr id="104" name="Text 4"/>
          <p:cNvSpPr txBox="1"/>
          <p:nvPr/>
        </p:nvSpPr>
        <p:spPr>
          <a:xfrm>
            <a:off x="1273478" y="1775694"/>
            <a:ext cx="3006618" cy="1176789"/>
          </a:xfrm>
          <a:prstGeom prst="rect">
            <a:avLst/>
          </a:prstGeom>
          <a:ln w="8108">
            <a:miter lim="400000"/>
          </a:ln>
        </p:spPr>
        <p:txBody>
          <a:bodyPr lIns="0" tIns="0" rIns="0" bIns="0">
            <a:spAutoFit/>
          </a:bodyPr>
          <a:lstStyle/>
          <a:p>
            <a:pPr marL="274320" indent="-274320">
              <a:spcBef>
                <a:spcPts val="960"/>
              </a:spcBef>
              <a:buSzPct val="100000"/>
              <a:buChar char="•"/>
              <a:defRPr sz="1050">
                <a:solidFill>
                  <a:srgbClr val="0F2144"/>
                </a:solidFill>
                <a:latin typeface="Helvetica"/>
              </a:defRPr>
            </a:pPr>
            <a:r>
              <a:t>A collaborative learning network built around shared cases, peer learning, and problem solving</a:t>
            </a:r>
          </a:p>
          <a:p>
            <a:pPr marL="274320" indent="-274320">
              <a:spcBef>
                <a:spcPts val="960"/>
              </a:spcBef>
              <a:buSzPct val="100000"/>
              <a:buChar char="•"/>
              <a:defRPr sz="1050">
                <a:solidFill>
                  <a:srgbClr val="0F2144"/>
                </a:solidFill>
                <a:latin typeface="Helvetica"/>
              </a:defRPr>
            </a:pPr>
            <a:r>
              <a:t>Supports ongoing education, mentorship, and quality improvement</a:t>
            </a:r>
          </a:p>
          <a:p>
            <a:pPr marL="274320" indent="-274320">
              <a:spcBef>
                <a:spcPts val="960"/>
              </a:spcBef>
              <a:buSzPct val="100000"/>
              <a:buChar char="•"/>
              <a:defRPr sz="1050">
                <a:solidFill>
                  <a:srgbClr val="0F2144"/>
                </a:solidFill>
                <a:latin typeface="Helvetica"/>
              </a:defRPr>
            </a:pPr>
            <a:r>
              <a:t>Ongoing interaction and real-world application — reduces isolation while improving trauma care quality</a:t>
            </a:r>
          </a:p>
          <a:p>
            <a:pPr marL="274320" indent="-274320">
              <a:spcBef>
                <a:spcPts val="960"/>
              </a:spcBef>
              <a:buSzPct val="100000"/>
              <a:buChar char="•"/>
              <a:defRPr sz="1050">
                <a:solidFill>
                  <a:srgbClr val="0F2144"/>
                </a:solidFill>
                <a:latin typeface="Helvetica"/>
              </a:defRPr>
            </a:pPr>
            <a:r>
              <a:t>Emphasizes rural ownership with academic support</a:t>
            </a:r>
          </a:p>
        </p:txBody>
      </p:sp>
      <p:sp>
        <p:nvSpPr>
          <p:cNvPr id="105" name="Shape 5"/>
          <p:cNvSpPr/>
          <p:nvPr/>
        </p:nvSpPr>
        <p:spPr>
          <a:xfrm>
            <a:off x="4659571" y="987552"/>
            <a:ext cx="3444474" cy="3035808"/>
          </a:xfrm>
          <a:prstGeom prst="roundRect">
            <a:avLst>
              <a:gd name="adj" fmla="val 1923"/>
            </a:avLst>
          </a:prstGeom>
          <a:solidFill>
            <a:srgbClr val="F3E8F7"/>
          </a:solidFill>
          <a:ln w="8108">
            <a:miter lim="400000"/>
          </a:ln>
        </p:spPr>
        <p:txBody>
          <a:bodyPr lIns="45719" rIns="45719"/>
          <a:lstStyle/>
          <a:p>
            <a:endParaRPr/>
          </a:p>
        </p:txBody>
      </p:sp>
      <p:sp>
        <p:nvSpPr>
          <p:cNvPr id="106" name="Shape 6"/>
          <p:cNvSpPr/>
          <p:nvPr/>
        </p:nvSpPr>
        <p:spPr>
          <a:xfrm>
            <a:off x="4966071" y="1177290"/>
            <a:ext cx="496238" cy="496238"/>
          </a:xfrm>
          <a:prstGeom prst="ellipse">
            <a:avLst/>
          </a:prstGeom>
          <a:solidFill>
            <a:srgbClr val="00807E"/>
          </a:solidFill>
          <a:ln w="8108">
            <a:miter lim="400000"/>
          </a:ln>
        </p:spPr>
        <p:txBody>
          <a:bodyPr lIns="45719" rIns="45719"/>
          <a:lstStyle/>
          <a:p>
            <a:endParaRPr/>
          </a:p>
        </p:txBody>
      </p:sp>
      <p:pic>
        <p:nvPicPr>
          <p:cNvPr id="107" name="Image 1" descr="Image 1"/>
          <p:cNvPicPr>
            <a:picLocks noChangeAspect="1"/>
          </p:cNvPicPr>
          <p:nvPr/>
        </p:nvPicPr>
        <p:blipFill>
          <a:blip r:embed="rId4"/>
          <a:stretch>
            <a:fillRect/>
          </a:stretch>
        </p:blipFill>
        <p:spPr>
          <a:xfrm>
            <a:off x="5085168" y="1296387"/>
            <a:ext cx="258044" cy="258044"/>
          </a:xfrm>
          <a:prstGeom prst="rect">
            <a:avLst/>
          </a:prstGeom>
          <a:ln w="8108">
            <a:miter lim="400000"/>
          </a:ln>
        </p:spPr>
      </p:pic>
      <p:sp>
        <p:nvSpPr>
          <p:cNvPr id="108" name="Text 7"/>
          <p:cNvSpPr txBox="1"/>
          <p:nvPr/>
        </p:nvSpPr>
        <p:spPr>
          <a:xfrm>
            <a:off x="5564476" y="1344324"/>
            <a:ext cx="2393618" cy="162170"/>
          </a:xfrm>
          <a:prstGeom prst="rect">
            <a:avLst/>
          </a:prstGeom>
          <a:ln w="8108">
            <a:miter lim="400000"/>
          </a:ln>
        </p:spPr>
        <p:txBody>
          <a:bodyPr lIns="0" tIns="0" rIns="0" bIns="0" anchor="ctr">
            <a:spAutoFit/>
          </a:bodyPr>
          <a:lstStyle>
            <a:lvl1pPr>
              <a:defRPr sz="1350" b="1">
                <a:solidFill>
                  <a:srgbClr val="00807E"/>
                </a:solidFill>
                <a:latin typeface="Helvetica"/>
                <a:ea typeface="Helvetica"/>
                <a:cs typeface="Helvetica"/>
                <a:sym typeface="Helvetica"/>
              </a:defRPr>
            </a:lvl1pPr>
          </a:lstStyle>
          <a:p>
            <a:r>
              <a:t>Our Goals</a:t>
            </a:r>
          </a:p>
        </p:txBody>
      </p:sp>
      <p:sp>
        <p:nvSpPr>
          <p:cNvPr id="109" name="Text 8"/>
          <p:cNvSpPr txBox="1"/>
          <p:nvPr/>
        </p:nvSpPr>
        <p:spPr>
          <a:xfrm>
            <a:off x="4893095" y="1775694"/>
            <a:ext cx="3006618" cy="949752"/>
          </a:xfrm>
          <a:prstGeom prst="rect">
            <a:avLst/>
          </a:prstGeom>
          <a:ln w="8108">
            <a:miter lim="400000"/>
          </a:ln>
        </p:spPr>
        <p:txBody>
          <a:bodyPr lIns="0" tIns="0" rIns="0" bIns="0">
            <a:spAutoFit/>
          </a:bodyPr>
          <a:lstStyle/>
          <a:p>
            <a:pPr marL="274320" indent="-274320">
              <a:spcBef>
                <a:spcPts val="800"/>
              </a:spcBef>
              <a:buSzPct val="100000"/>
              <a:buChar char="•"/>
              <a:defRPr sz="1050">
                <a:solidFill>
                  <a:srgbClr val="0F2144"/>
                </a:solidFill>
                <a:latin typeface="Helvetica"/>
              </a:defRPr>
            </a:pPr>
            <a:r>
              <a:t>Educate and support ongoing skills development</a:t>
            </a:r>
          </a:p>
          <a:p>
            <a:pPr marL="274320" indent="-274320">
              <a:spcBef>
                <a:spcPts val="800"/>
              </a:spcBef>
              <a:buSzPct val="100000"/>
              <a:buChar char="•"/>
              <a:defRPr sz="1050">
                <a:solidFill>
                  <a:srgbClr val="0F2144"/>
                </a:solidFill>
                <a:latin typeface="Helvetica"/>
              </a:defRPr>
            </a:pPr>
            <a:r>
              <a:t>Reduce professional isolation</a:t>
            </a:r>
          </a:p>
          <a:p>
            <a:pPr marL="274320" indent="-274320">
              <a:spcBef>
                <a:spcPts val="800"/>
              </a:spcBef>
              <a:buSzPct val="100000"/>
              <a:buChar char="•"/>
              <a:defRPr sz="1050">
                <a:solidFill>
                  <a:srgbClr val="0F2144"/>
                </a:solidFill>
                <a:latin typeface="Helvetica"/>
              </a:defRPr>
            </a:pPr>
            <a:r>
              <a:t>Improve trauma care quality and outcomes</a:t>
            </a:r>
          </a:p>
          <a:p>
            <a:pPr marL="274320" indent="-274320">
              <a:spcBef>
                <a:spcPts val="800"/>
              </a:spcBef>
              <a:buSzPct val="100000"/>
              <a:buChar char="•"/>
              <a:defRPr sz="1050">
                <a:solidFill>
                  <a:srgbClr val="0F2144"/>
                </a:solidFill>
                <a:latin typeface="Helvetica"/>
              </a:defRPr>
            </a:pPr>
            <a:r>
              <a:t>Create collaborative learning and shared problem-solving</a:t>
            </a:r>
          </a:p>
          <a:p>
            <a:pPr marL="274320" indent="-274320">
              <a:spcBef>
                <a:spcPts val="800"/>
              </a:spcBef>
              <a:buSzPct val="100000"/>
              <a:buChar char="•"/>
              <a:defRPr sz="1050">
                <a:solidFill>
                  <a:srgbClr val="0F2144"/>
                </a:solidFill>
                <a:latin typeface="Helvetica"/>
              </a:defRPr>
            </a:pPr>
            <a:r>
              <a:t>Build pathways for local, state, and national engagement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Opportunities</a:t>
            </a:r>
          </a:p>
        </p:txBody>
      </p:sp>
      <p:sp>
        <p:nvSpPr>
          <p:cNvPr id="100" name="Shape 3"/>
          <p:cNvSpPr/>
          <p:nvPr/>
        </p:nvSpPr>
        <p:spPr>
          <a:xfrm>
            <a:off x="3027171" y="1463790"/>
            <a:ext cx="1544830" cy="1120760"/>
          </a:xfrm>
          <a:prstGeom prst="line">
            <a:avLst/>
          </a:prstGeom>
          <a:ln w="16828">
            <a:solidFill>
              <a:srgbClr val="C9CDD6"/>
            </a:solidFill>
          </a:ln>
        </p:spPr>
        <p:txBody>
          <a:bodyPr lIns="45719" rIns="45719"/>
          <a:lstStyle/>
          <a:p>
            <a:endParaRPr/>
          </a:p>
        </p:txBody>
      </p:sp>
      <p:sp>
        <p:nvSpPr>
          <p:cNvPr id="101" name="Shape 4"/>
          <p:cNvSpPr/>
          <p:nvPr/>
        </p:nvSpPr>
        <p:spPr>
          <a:xfrm flipV="1">
            <a:off x="4571999" y="1463790"/>
            <a:ext cx="1544830" cy="1120759"/>
          </a:xfrm>
          <a:prstGeom prst="line">
            <a:avLst/>
          </a:prstGeom>
          <a:ln w="16828">
            <a:solidFill>
              <a:srgbClr val="C9CDD6"/>
            </a:solidFill>
          </a:ln>
        </p:spPr>
        <p:txBody>
          <a:bodyPr lIns="45719" rIns="45719"/>
          <a:lstStyle/>
          <a:p>
            <a:endParaRPr/>
          </a:p>
        </p:txBody>
      </p:sp>
      <p:sp>
        <p:nvSpPr>
          <p:cNvPr id="102" name="Shape 5"/>
          <p:cNvSpPr/>
          <p:nvPr/>
        </p:nvSpPr>
        <p:spPr>
          <a:xfrm flipV="1">
            <a:off x="3027171" y="2584548"/>
            <a:ext cx="1544830" cy="1120759"/>
          </a:xfrm>
          <a:prstGeom prst="line">
            <a:avLst/>
          </a:prstGeom>
          <a:ln w="16828">
            <a:solidFill>
              <a:srgbClr val="C9CDD6"/>
            </a:solidFill>
          </a:ln>
        </p:spPr>
        <p:txBody>
          <a:bodyPr lIns="45719" rIns="45719"/>
          <a:lstStyle/>
          <a:p>
            <a:endParaRPr/>
          </a:p>
        </p:txBody>
      </p:sp>
      <p:sp>
        <p:nvSpPr>
          <p:cNvPr id="103" name="Shape 6"/>
          <p:cNvSpPr/>
          <p:nvPr/>
        </p:nvSpPr>
        <p:spPr>
          <a:xfrm>
            <a:off x="4571999" y="2584548"/>
            <a:ext cx="1544830" cy="1120759"/>
          </a:xfrm>
          <a:prstGeom prst="line">
            <a:avLst/>
          </a:prstGeom>
          <a:ln w="16828">
            <a:solidFill>
              <a:srgbClr val="C9CDD6"/>
            </a:solidFill>
          </a:ln>
        </p:spPr>
        <p:txBody>
          <a:bodyPr lIns="45719" rIns="45719"/>
          <a:lstStyle/>
          <a:p>
            <a:endParaRPr/>
          </a:p>
        </p:txBody>
      </p:sp>
      <p:sp>
        <p:nvSpPr>
          <p:cNvPr id="104" name="Shape 1"/>
          <p:cNvSpPr/>
          <p:nvPr/>
        </p:nvSpPr>
        <p:spPr>
          <a:xfrm>
            <a:off x="3996475" y="2009023"/>
            <a:ext cx="1151050" cy="1151050"/>
          </a:xfrm>
          <a:prstGeom prst="ellipse">
            <a:avLst/>
          </a:prstGeom>
          <a:solidFill>
            <a:srgbClr val="00233D"/>
          </a:solidFill>
          <a:ln w="8414">
            <a:miter lim="400000"/>
          </a:ln>
        </p:spPr>
        <p:txBody>
          <a:bodyPr lIns="45719" rIns="45719"/>
          <a:lstStyle/>
          <a:p>
            <a:endParaRPr/>
          </a:p>
        </p:txBody>
      </p:sp>
      <p:sp>
        <p:nvSpPr>
          <p:cNvPr id="105" name="Text 2"/>
          <p:cNvSpPr txBox="1"/>
          <p:nvPr/>
        </p:nvSpPr>
        <p:spPr>
          <a:xfrm>
            <a:off x="3996475" y="2449922"/>
            <a:ext cx="1151050" cy="269252"/>
          </a:xfrm>
          <a:prstGeom prst="rect">
            <a:avLst/>
          </a:prstGeom>
          <a:ln w="8414">
            <a:miter lim="400000"/>
          </a:ln>
        </p:spPr>
        <p:txBody>
          <a:bodyPr lIns="0" tIns="0" rIns="0" bIns="0" anchor="ctr">
            <a:spAutoFit/>
          </a:bodyPr>
          <a:lstStyle/>
          <a:p>
            <a:pPr algn="ctr">
              <a:defRPr sz="1100" b="1">
                <a:solidFill>
                  <a:srgbClr val="FFFFFF"/>
                </a:solidFill>
                <a:latin typeface="Helvetica"/>
                <a:ea typeface="Helvetica"/>
                <a:cs typeface="Helvetica"/>
                <a:sym typeface="Helvetica"/>
              </a:defRPr>
            </a:pPr>
            <a:r>
              <a:t>Sustainable</a:t>
            </a:r>
          </a:p>
          <a:p>
            <a:pPr algn="ctr">
              <a:defRPr sz="1100" b="1">
                <a:solidFill>
                  <a:srgbClr val="FFFFFF"/>
                </a:solidFill>
                <a:latin typeface="Helvetica"/>
                <a:ea typeface="Helvetica"/>
                <a:cs typeface="Helvetica"/>
                <a:sym typeface="Helvetica"/>
              </a:defRPr>
            </a:pPr>
            <a:r>
              <a:t>Engagement</a:t>
            </a:r>
          </a:p>
        </p:txBody>
      </p:sp>
      <p:sp>
        <p:nvSpPr>
          <p:cNvPr id="106" name="Shape 7"/>
          <p:cNvSpPr/>
          <p:nvPr/>
        </p:nvSpPr>
        <p:spPr>
          <a:xfrm>
            <a:off x="2709117" y="1145737"/>
            <a:ext cx="636107" cy="636107"/>
          </a:xfrm>
          <a:prstGeom prst="ellipse">
            <a:avLst/>
          </a:prstGeom>
          <a:solidFill>
            <a:srgbClr val="7C1398"/>
          </a:solidFill>
          <a:ln w="8414">
            <a:miter lim="400000"/>
          </a:ln>
        </p:spPr>
        <p:txBody>
          <a:bodyPr lIns="45719" rIns="45719"/>
          <a:lstStyle/>
          <a:p>
            <a:endParaRPr/>
          </a:p>
        </p:txBody>
      </p:sp>
      <p:pic>
        <p:nvPicPr>
          <p:cNvPr id="107" name="Image 0" descr="Image 0"/>
          <p:cNvPicPr>
            <a:picLocks noChangeAspect="1"/>
          </p:cNvPicPr>
          <p:nvPr/>
        </p:nvPicPr>
        <p:blipFill>
          <a:blip r:embed="rId3"/>
          <a:stretch>
            <a:fillRect/>
          </a:stretch>
        </p:blipFill>
        <p:spPr>
          <a:xfrm>
            <a:off x="2861783" y="1298403"/>
            <a:ext cx="330776" cy="330776"/>
          </a:xfrm>
          <a:prstGeom prst="rect">
            <a:avLst/>
          </a:prstGeom>
          <a:ln w="8414">
            <a:miter lim="400000"/>
          </a:ln>
        </p:spPr>
      </p:pic>
      <p:sp>
        <p:nvSpPr>
          <p:cNvPr id="108" name="Text 8"/>
          <p:cNvSpPr txBox="1"/>
          <p:nvPr/>
        </p:nvSpPr>
        <p:spPr>
          <a:xfrm>
            <a:off x="709927" y="987552"/>
            <a:ext cx="1908320" cy="134626"/>
          </a:xfrm>
          <a:prstGeom prst="rect">
            <a:avLst/>
          </a:prstGeom>
          <a:ln w="8414">
            <a:miter lim="400000"/>
          </a:ln>
        </p:spPr>
        <p:txBody>
          <a:bodyPr lIns="0" tIns="0" rIns="0" bIns="0" anchor="ctr">
            <a:spAutoFit/>
          </a:bodyPr>
          <a:lstStyle>
            <a:lvl1pPr algn="r">
              <a:defRPr sz="1100" b="1">
                <a:solidFill>
                  <a:srgbClr val="7C1398"/>
                </a:solidFill>
                <a:latin typeface="Helvetica"/>
                <a:ea typeface="Helvetica"/>
                <a:cs typeface="Helvetica"/>
                <a:sym typeface="Helvetica"/>
              </a:defRPr>
            </a:lvl1pPr>
          </a:lstStyle>
          <a:p>
            <a:r>
              <a:t>CLINICIAN</a:t>
            </a:r>
          </a:p>
        </p:txBody>
      </p:sp>
      <p:sp>
        <p:nvSpPr>
          <p:cNvPr id="109" name="Text 9"/>
          <p:cNvSpPr txBox="1"/>
          <p:nvPr/>
        </p:nvSpPr>
        <p:spPr>
          <a:xfrm>
            <a:off x="709927" y="1387675"/>
            <a:ext cx="1908320" cy="358208"/>
          </a:xfrm>
          <a:prstGeom prst="rect">
            <a:avLst/>
          </a:prstGeom>
          <a:ln w="8414">
            <a:miter lim="400000"/>
          </a:ln>
        </p:spPr>
        <p:txBody>
          <a:bodyPr lIns="0" tIns="0" rIns="0" bIns="0" anchor="ctr">
            <a:spAutoFit/>
          </a:bodyPr>
          <a:lstStyle/>
          <a:p>
            <a:pPr algn="r">
              <a:spcBef>
                <a:spcPts val="240"/>
              </a:spcBef>
              <a:defRPr sz="900" i="1">
                <a:solidFill>
                  <a:srgbClr val="0F2144"/>
                </a:solidFill>
                <a:latin typeface="Helvetica"/>
              </a:defRPr>
            </a:pPr>
            <a:r>
              <a:t>Case-based discussions &amp; microlearning</a:t>
            </a:r>
          </a:p>
          <a:p>
            <a:pPr algn="r">
              <a:spcBef>
                <a:spcPts val="240"/>
              </a:spcBef>
              <a:defRPr sz="900" i="1">
                <a:solidFill>
                  <a:srgbClr val="0F2144"/>
                </a:solidFill>
                <a:latin typeface="Helvetica"/>
              </a:defRPr>
            </a:pPr>
            <a:r>
              <a:t>ATLS / RTTDC-aligned content</a:t>
            </a:r>
          </a:p>
          <a:p>
            <a:pPr algn="r">
              <a:spcBef>
                <a:spcPts val="240"/>
              </a:spcBef>
              <a:defRPr sz="900" i="1">
                <a:solidFill>
                  <a:srgbClr val="0F2144"/>
                </a:solidFill>
                <a:latin typeface="Helvetica"/>
              </a:defRPr>
            </a:pPr>
            <a:r>
              <a:t>Sessions under 30 minutes, live or async</a:t>
            </a:r>
          </a:p>
        </p:txBody>
      </p:sp>
      <p:sp>
        <p:nvSpPr>
          <p:cNvPr id="110" name="Shape 10"/>
          <p:cNvSpPr/>
          <p:nvPr/>
        </p:nvSpPr>
        <p:spPr>
          <a:xfrm>
            <a:off x="5798775" y="1145737"/>
            <a:ext cx="636107" cy="636107"/>
          </a:xfrm>
          <a:prstGeom prst="ellipse">
            <a:avLst/>
          </a:prstGeom>
          <a:solidFill>
            <a:srgbClr val="00807E"/>
          </a:solidFill>
          <a:ln w="8414">
            <a:miter lim="400000"/>
          </a:ln>
        </p:spPr>
        <p:txBody>
          <a:bodyPr lIns="45719" rIns="45719"/>
          <a:lstStyle/>
          <a:p>
            <a:endParaRPr/>
          </a:p>
        </p:txBody>
      </p:sp>
      <p:pic>
        <p:nvPicPr>
          <p:cNvPr id="111" name="Image 1" descr="Image 1"/>
          <p:cNvPicPr>
            <a:picLocks noChangeAspect="1"/>
          </p:cNvPicPr>
          <p:nvPr/>
        </p:nvPicPr>
        <p:blipFill>
          <a:blip r:embed="rId4"/>
          <a:stretch>
            <a:fillRect/>
          </a:stretch>
        </p:blipFill>
        <p:spPr>
          <a:xfrm>
            <a:off x="5951442" y="1298403"/>
            <a:ext cx="330776" cy="330776"/>
          </a:xfrm>
          <a:prstGeom prst="rect">
            <a:avLst/>
          </a:prstGeom>
          <a:ln w="8414">
            <a:miter lim="400000"/>
          </a:ln>
        </p:spPr>
      </p:pic>
      <p:sp>
        <p:nvSpPr>
          <p:cNvPr id="112" name="Text 11"/>
          <p:cNvSpPr txBox="1"/>
          <p:nvPr/>
        </p:nvSpPr>
        <p:spPr>
          <a:xfrm>
            <a:off x="6525754" y="987552"/>
            <a:ext cx="1908320" cy="134626"/>
          </a:xfrm>
          <a:prstGeom prst="rect">
            <a:avLst/>
          </a:prstGeom>
          <a:ln w="8414">
            <a:miter lim="400000"/>
          </a:ln>
        </p:spPr>
        <p:txBody>
          <a:bodyPr lIns="0" tIns="0" rIns="0" bIns="0" anchor="ctr">
            <a:spAutoFit/>
          </a:bodyPr>
          <a:lstStyle>
            <a:lvl1pPr>
              <a:defRPr sz="1100" b="1">
                <a:solidFill>
                  <a:srgbClr val="00807E"/>
                </a:solidFill>
                <a:latin typeface="Helvetica"/>
                <a:ea typeface="Helvetica"/>
                <a:cs typeface="Helvetica"/>
                <a:sym typeface="Helvetica"/>
              </a:defRPr>
            </a:lvl1pPr>
          </a:lstStyle>
          <a:p>
            <a:r>
              <a:t>SYSTEM</a:t>
            </a:r>
          </a:p>
        </p:txBody>
      </p:sp>
      <p:sp>
        <p:nvSpPr>
          <p:cNvPr id="113" name="Text 12"/>
          <p:cNvSpPr txBox="1"/>
          <p:nvPr/>
        </p:nvSpPr>
        <p:spPr>
          <a:xfrm>
            <a:off x="6525754" y="1387675"/>
            <a:ext cx="1908320" cy="358208"/>
          </a:xfrm>
          <a:prstGeom prst="rect">
            <a:avLst/>
          </a:prstGeom>
          <a:ln w="8414">
            <a:miter lim="400000"/>
          </a:ln>
        </p:spPr>
        <p:txBody>
          <a:bodyPr lIns="0" tIns="0" rIns="0" bIns="0" anchor="ctr">
            <a:spAutoFit/>
          </a:bodyPr>
          <a:lstStyle/>
          <a:p>
            <a:pPr>
              <a:spcBef>
                <a:spcPts val="240"/>
              </a:spcBef>
              <a:defRPr sz="900" i="1">
                <a:solidFill>
                  <a:srgbClr val="0F2144"/>
                </a:solidFill>
                <a:latin typeface="Helvetica"/>
              </a:defRPr>
            </a:pPr>
            <a:r>
              <a:t>Centralized templates &amp; QI tools</a:t>
            </a:r>
          </a:p>
          <a:p>
            <a:pPr>
              <a:spcBef>
                <a:spcPts val="240"/>
              </a:spcBef>
              <a:defRPr sz="900" i="1">
                <a:solidFill>
                  <a:srgbClr val="0F2144"/>
                </a:solidFill>
                <a:latin typeface="Helvetica"/>
              </a:defRPr>
            </a:pPr>
            <a:r>
              <a:t>Shared benchmarks and metrics</a:t>
            </a:r>
          </a:p>
          <a:p>
            <a:pPr>
              <a:spcBef>
                <a:spcPts val="240"/>
              </a:spcBef>
              <a:defRPr sz="900" i="1">
                <a:solidFill>
                  <a:srgbClr val="0F2144"/>
                </a:solidFill>
                <a:latin typeface="Helvetica"/>
              </a:defRPr>
            </a:pPr>
            <a:r>
              <a:t>Rural-led content development</a:t>
            </a:r>
          </a:p>
        </p:txBody>
      </p:sp>
      <p:sp>
        <p:nvSpPr>
          <p:cNvPr id="114" name="Shape 13"/>
          <p:cNvSpPr/>
          <p:nvPr/>
        </p:nvSpPr>
        <p:spPr>
          <a:xfrm>
            <a:off x="2709117" y="3387253"/>
            <a:ext cx="636107" cy="636107"/>
          </a:xfrm>
          <a:prstGeom prst="ellipse">
            <a:avLst/>
          </a:prstGeom>
          <a:solidFill>
            <a:srgbClr val="C8341C"/>
          </a:solidFill>
          <a:ln w="8414">
            <a:miter lim="400000"/>
          </a:ln>
        </p:spPr>
        <p:txBody>
          <a:bodyPr lIns="45719" rIns="45719"/>
          <a:lstStyle/>
          <a:p>
            <a:endParaRPr/>
          </a:p>
        </p:txBody>
      </p:sp>
      <p:pic>
        <p:nvPicPr>
          <p:cNvPr id="115" name="Image 2" descr="Image 2"/>
          <p:cNvPicPr>
            <a:picLocks noChangeAspect="1"/>
          </p:cNvPicPr>
          <p:nvPr/>
        </p:nvPicPr>
        <p:blipFill>
          <a:blip r:embed="rId5"/>
          <a:stretch>
            <a:fillRect/>
          </a:stretch>
        </p:blipFill>
        <p:spPr>
          <a:xfrm>
            <a:off x="2861783" y="3539919"/>
            <a:ext cx="330776" cy="330776"/>
          </a:xfrm>
          <a:prstGeom prst="rect">
            <a:avLst/>
          </a:prstGeom>
          <a:ln w="8414">
            <a:miter lim="400000"/>
          </a:ln>
        </p:spPr>
      </p:pic>
      <p:sp>
        <p:nvSpPr>
          <p:cNvPr id="116" name="Text 14"/>
          <p:cNvSpPr txBox="1"/>
          <p:nvPr/>
        </p:nvSpPr>
        <p:spPr>
          <a:xfrm>
            <a:off x="709927" y="3229068"/>
            <a:ext cx="1908320" cy="134626"/>
          </a:xfrm>
          <a:prstGeom prst="rect">
            <a:avLst/>
          </a:prstGeom>
          <a:ln w="8414">
            <a:miter lim="400000"/>
          </a:ln>
        </p:spPr>
        <p:txBody>
          <a:bodyPr lIns="0" tIns="0" rIns="0" bIns="0" anchor="ctr">
            <a:spAutoFit/>
          </a:bodyPr>
          <a:lstStyle>
            <a:lvl1pPr algn="r">
              <a:defRPr sz="1100" b="1">
                <a:solidFill>
                  <a:srgbClr val="C8341C"/>
                </a:solidFill>
                <a:latin typeface="Helvetica"/>
                <a:ea typeface="Helvetica"/>
                <a:cs typeface="Helvetica"/>
                <a:sym typeface="Helvetica"/>
              </a:defRPr>
            </a:lvl1pPr>
          </a:lstStyle>
          <a:p>
            <a:r>
              <a:t>CENTER</a:t>
            </a:r>
          </a:p>
        </p:txBody>
      </p:sp>
      <p:sp>
        <p:nvSpPr>
          <p:cNvPr id="117" name="Text 15"/>
          <p:cNvSpPr txBox="1"/>
          <p:nvPr/>
        </p:nvSpPr>
        <p:spPr>
          <a:xfrm>
            <a:off x="709927" y="3629192"/>
            <a:ext cx="1908320" cy="358208"/>
          </a:xfrm>
          <a:prstGeom prst="rect">
            <a:avLst/>
          </a:prstGeom>
          <a:ln w="8414">
            <a:miter lim="400000"/>
          </a:ln>
        </p:spPr>
        <p:txBody>
          <a:bodyPr lIns="0" tIns="0" rIns="0" bIns="0" anchor="ctr">
            <a:spAutoFit/>
          </a:bodyPr>
          <a:lstStyle/>
          <a:p>
            <a:pPr algn="r">
              <a:spcBef>
                <a:spcPts val="240"/>
              </a:spcBef>
              <a:defRPr sz="900" i="1">
                <a:solidFill>
                  <a:srgbClr val="0F2144"/>
                </a:solidFill>
                <a:latin typeface="Helvetica"/>
              </a:defRPr>
            </a:pPr>
            <a:r>
              <a:t>Rural providers drive the content</a:t>
            </a:r>
          </a:p>
          <a:p>
            <a:pPr algn="r">
              <a:spcBef>
                <a:spcPts val="240"/>
              </a:spcBef>
              <a:defRPr sz="900" i="1">
                <a:solidFill>
                  <a:srgbClr val="0F2144"/>
                </a:solidFill>
                <a:latin typeface="Helvetica"/>
              </a:defRPr>
            </a:pPr>
            <a:r>
              <a:t>Tiered participation: passive to active</a:t>
            </a:r>
          </a:p>
          <a:p>
            <a:pPr algn="r">
              <a:spcBef>
                <a:spcPts val="240"/>
              </a:spcBef>
              <a:defRPr sz="900" i="1">
                <a:solidFill>
                  <a:srgbClr val="0F2144"/>
                </a:solidFill>
                <a:latin typeface="Helvetica"/>
              </a:defRPr>
            </a:pPr>
            <a:r>
              <a:t>Real-world clinical relevance</a:t>
            </a:r>
          </a:p>
        </p:txBody>
      </p:sp>
      <p:sp>
        <p:nvSpPr>
          <p:cNvPr id="118" name="Shape 16"/>
          <p:cNvSpPr/>
          <p:nvPr/>
        </p:nvSpPr>
        <p:spPr>
          <a:xfrm>
            <a:off x="5798775" y="3387253"/>
            <a:ext cx="636107" cy="636107"/>
          </a:xfrm>
          <a:prstGeom prst="ellipse">
            <a:avLst/>
          </a:prstGeom>
          <a:solidFill>
            <a:srgbClr val="B8780A"/>
          </a:solidFill>
          <a:ln w="8414">
            <a:miter lim="400000"/>
          </a:ln>
        </p:spPr>
        <p:txBody>
          <a:bodyPr lIns="45719" rIns="45719"/>
          <a:lstStyle/>
          <a:p>
            <a:endParaRPr/>
          </a:p>
        </p:txBody>
      </p:sp>
      <p:pic>
        <p:nvPicPr>
          <p:cNvPr id="119" name="Image 3" descr="Image 3"/>
          <p:cNvPicPr>
            <a:picLocks noChangeAspect="1"/>
          </p:cNvPicPr>
          <p:nvPr/>
        </p:nvPicPr>
        <p:blipFill>
          <a:blip r:embed="rId6"/>
          <a:stretch>
            <a:fillRect/>
          </a:stretch>
        </p:blipFill>
        <p:spPr>
          <a:xfrm>
            <a:off x="5951442" y="3539919"/>
            <a:ext cx="330776" cy="330776"/>
          </a:xfrm>
          <a:prstGeom prst="rect">
            <a:avLst/>
          </a:prstGeom>
          <a:ln w="8414">
            <a:miter lim="400000"/>
          </a:ln>
        </p:spPr>
      </p:pic>
      <p:sp>
        <p:nvSpPr>
          <p:cNvPr id="120" name="Text 17"/>
          <p:cNvSpPr txBox="1"/>
          <p:nvPr/>
        </p:nvSpPr>
        <p:spPr>
          <a:xfrm>
            <a:off x="6525754" y="3229068"/>
            <a:ext cx="1908320" cy="134626"/>
          </a:xfrm>
          <a:prstGeom prst="rect">
            <a:avLst/>
          </a:prstGeom>
          <a:ln w="8414">
            <a:miter lim="400000"/>
          </a:ln>
        </p:spPr>
        <p:txBody>
          <a:bodyPr lIns="0" tIns="0" rIns="0" bIns="0" anchor="ctr">
            <a:spAutoFit/>
          </a:bodyPr>
          <a:lstStyle>
            <a:lvl1pPr>
              <a:defRPr sz="1100" b="1">
                <a:solidFill>
                  <a:srgbClr val="B8780A"/>
                </a:solidFill>
                <a:latin typeface="Helvetica"/>
                <a:ea typeface="Helvetica"/>
                <a:cs typeface="Helvetica"/>
                <a:sym typeface="Helvetica"/>
              </a:defRPr>
            </a:lvl1pPr>
          </a:lstStyle>
          <a:p>
            <a:r>
              <a:t>ENVIRONMENT</a:t>
            </a:r>
          </a:p>
        </p:txBody>
      </p:sp>
      <p:sp>
        <p:nvSpPr>
          <p:cNvPr id="121" name="Text 18"/>
          <p:cNvSpPr txBox="1"/>
          <p:nvPr/>
        </p:nvSpPr>
        <p:spPr>
          <a:xfrm>
            <a:off x="6525754" y="3629192"/>
            <a:ext cx="1908320" cy="358208"/>
          </a:xfrm>
          <a:prstGeom prst="rect">
            <a:avLst/>
          </a:prstGeom>
          <a:ln w="8414">
            <a:miter lim="400000"/>
          </a:ln>
        </p:spPr>
        <p:txBody>
          <a:bodyPr lIns="0" tIns="0" rIns="0" bIns="0" anchor="ctr">
            <a:spAutoFit/>
          </a:bodyPr>
          <a:lstStyle/>
          <a:p>
            <a:pPr>
              <a:spcBef>
                <a:spcPts val="240"/>
              </a:spcBef>
              <a:defRPr sz="900" i="1">
                <a:solidFill>
                  <a:srgbClr val="0F2144"/>
                </a:solidFill>
                <a:latin typeface="Helvetica"/>
              </a:defRPr>
            </a:pPr>
            <a:r>
              <a:t>Regional, shared leadership model</a:t>
            </a:r>
          </a:p>
          <a:p>
            <a:pPr>
              <a:spcBef>
                <a:spcPts val="240"/>
              </a:spcBef>
              <a:defRPr sz="900" i="1">
                <a:solidFill>
                  <a:srgbClr val="0F2144"/>
                </a:solidFill>
                <a:latin typeface="Helvetica"/>
              </a:defRPr>
            </a:pPr>
            <a:r>
              <a:t>COT / quality / education integration</a:t>
            </a:r>
          </a:p>
          <a:p>
            <a:pPr>
              <a:spcBef>
                <a:spcPts val="240"/>
              </a:spcBef>
              <a:defRPr sz="900" i="1">
                <a:solidFill>
                  <a:srgbClr val="0F2144"/>
                </a:solidFill>
                <a:latin typeface="Helvetica"/>
              </a:defRPr>
            </a:pPr>
            <a:r>
              <a:t>Phased rollout: pilot, build, scale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Implementation Strategy</a:t>
            </a:r>
          </a:p>
        </p:txBody>
      </p:sp>
      <p:sp>
        <p:nvSpPr>
          <p:cNvPr id="100" name="Shape 1"/>
          <p:cNvSpPr/>
          <p:nvPr/>
        </p:nvSpPr>
        <p:spPr>
          <a:xfrm>
            <a:off x="474345" y="1271016"/>
            <a:ext cx="2571751" cy="2468881"/>
          </a:xfrm>
          <a:prstGeom prst="roundRect">
            <a:avLst>
              <a:gd name="adj" fmla="val 2778"/>
            </a:avLst>
          </a:prstGeom>
          <a:solidFill>
            <a:srgbClr val="F3E8F7"/>
          </a:solidFill>
          <a:ln w="9525">
            <a:miter lim="400000"/>
          </a:ln>
        </p:spPr>
        <p:txBody>
          <a:bodyPr lIns="45719" rIns="45719"/>
          <a:lstStyle/>
          <a:p>
            <a:endParaRPr/>
          </a:p>
        </p:txBody>
      </p:sp>
      <p:sp>
        <p:nvSpPr>
          <p:cNvPr id="101" name="Shape 2"/>
          <p:cNvSpPr/>
          <p:nvPr/>
        </p:nvSpPr>
        <p:spPr>
          <a:xfrm>
            <a:off x="1417319" y="1511046"/>
            <a:ext cx="685801" cy="685801"/>
          </a:xfrm>
          <a:prstGeom prst="ellipse">
            <a:avLst/>
          </a:prstGeom>
          <a:solidFill>
            <a:srgbClr val="7C1398"/>
          </a:solidFill>
          <a:ln w="9525">
            <a:miter lim="400000"/>
          </a:ln>
        </p:spPr>
        <p:txBody>
          <a:bodyPr lIns="45719" rIns="45719"/>
          <a:lstStyle/>
          <a:p>
            <a:endParaRPr/>
          </a:p>
        </p:txBody>
      </p:sp>
      <p:pic>
        <p:nvPicPr>
          <p:cNvPr id="102" name="Image 0" descr="Image 0"/>
          <p:cNvPicPr>
            <a:picLocks noChangeAspect="1"/>
          </p:cNvPicPr>
          <p:nvPr/>
        </p:nvPicPr>
        <p:blipFill>
          <a:blip r:embed="rId3"/>
          <a:stretch>
            <a:fillRect/>
          </a:stretch>
        </p:blipFill>
        <p:spPr>
          <a:xfrm>
            <a:off x="1581911" y="1675638"/>
            <a:ext cx="356617" cy="356617"/>
          </a:xfrm>
          <a:prstGeom prst="rect">
            <a:avLst/>
          </a:prstGeom>
          <a:ln w="9525">
            <a:miter lim="400000"/>
          </a:ln>
        </p:spPr>
      </p:pic>
      <p:sp>
        <p:nvSpPr>
          <p:cNvPr id="103" name="Text 3"/>
          <p:cNvSpPr txBox="1"/>
          <p:nvPr/>
        </p:nvSpPr>
        <p:spPr>
          <a:xfrm>
            <a:off x="645794" y="2394966"/>
            <a:ext cx="2228851" cy="152401"/>
          </a:xfrm>
          <a:prstGeom prst="rect">
            <a:avLst/>
          </a:prstGeom>
          <a:ln w="9525">
            <a:miter lim="400000"/>
          </a:ln>
        </p:spPr>
        <p:txBody>
          <a:bodyPr lIns="0" tIns="0" rIns="0" bIns="0" anchor="ctr">
            <a:spAutoFit/>
          </a:bodyPr>
          <a:lstStyle>
            <a:lvl1pPr algn="ctr">
              <a:defRPr sz="1100" b="1">
                <a:solidFill>
                  <a:srgbClr val="7C1398"/>
                </a:solidFill>
                <a:latin typeface="Helvetica"/>
                <a:ea typeface="Helvetica"/>
                <a:cs typeface="Helvetica"/>
                <a:sym typeface="Helvetica"/>
              </a:defRPr>
            </a:lvl1pPr>
          </a:lstStyle>
          <a:p>
            <a:r>
              <a:t>PHASE 1 — PILOT</a:t>
            </a:r>
          </a:p>
        </p:txBody>
      </p:sp>
      <p:sp>
        <p:nvSpPr>
          <p:cNvPr id="104" name="Text 4"/>
          <p:cNvSpPr txBox="1"/>
          <p:nvPr/>
        </p:nvSpPr>
        <p:spPr>
          <a:xfrm>
            <a:off x="680085" y="3018230"/>
            <a:ext cx="2160271" cy="277472"/>
          </a:xfrm>
          <a:prstGeom prst="rect">
            <a:avLst/>
          </a:prstGeom>
          <a:ln w="9525">
            <a:miter lim="400000"/>
          </a:ln>
        </p:spPr>
        <p:txBody>
          <a:bodyPr lIns="0" tIns="0" rIns="0" bIns="0" anchor="ctr">
            <a:spAutoFit/>
          </a:bodyPr>
          <a:lstStyle>
            <a:lvl1pPr algn="ctr">
              <a:defRPr sz="1050">
                <a:solidFill>
                  <a:srgbClr val="0F2144"/>
                </a:solidFill>
                <a:latin typeface="Helvetica"/>
              </a:defRPr>
            </a:lvl1pPr>
          </a:lstStyle>
          <a:p>
            <a:r>
              <a:t>Engage rural sites; begin monthly case discussions</a:t>
            </a:r>
          </a:p>
        </p:txBody>
      </p:sp>
      <p:sp>
        <p:nvSpPr>
          <p:cNvPr id="105" name="Shape 5"/>
          <p:cNvSpPr/>
          <p:nvPr/>
        </p:nvSpPr>
        <p:spPr>
          <a:xfrm rot="5400000">
            <a:off x="3087242" y="2368296"/>
            <a:ext cx="171451" cy="274320"/>
          </a:xfrm>
          <a:prstGeom prst="triangle">
            <a:avLst/>
          </a:prstGeom>
          <a:solidFill>
            <a:srgbClr val="C9CDD6"/>
          </a:solidFill>
          <a:ln w="9525">
            <a:miter lim="400000"/>
          </a:ln>
        </p:spPr>
        <p:txBody>
          <a:bodyPr lIns="45719" rIns="45719"/>
          <a:lstStyle/>
          <a:p>
            <a:endParaRPr/>
          </a:p>
        </p:txBody>
      </p:sp>
      <p:sp>
        <p:nvSpPr>
          <p:cNvPr id="106" name="Shape 6"/>
          <p:cNvSpPr/>
          <p:nvPr/>
        </p:nvSpPr>
        <p:spPr>
          <a:xfrm>
            <a:off x="3286124" y="1271016"/>
            <a:ext cx="2571751" cy="2468881"/>
          </a:xfrm>
          <a:prstGeom prst="roundRect">
            <a:avLst>
              <a:gd name="adj" fmla="val 2778"/>
            </a:avLst>
          </a:prstGeom>
          <a:solidFill>
            <a:srgbClr val="F3E8F7"/>
          </a:solidFill>
          <a:ln w="9525">
            <a:miter lim="400000"/>
          </a:ln>
        </p:spPr>
        <p:txBody>
          <a:bodyPr lIns="45719" rIns="45719"/>
          <a:lstStyle/>
          <a:p>
            <a:endParaRPr/>
          </a:p>
        </p:txBody>
      </p:sp>
      <p:sp>
        <p:nvSpPr>
          <p:cNvPr id="107" name="Shape 7"/>
          <p:cNvSpPr/>
          <p:nvPr/>
        </p:nvSpPr>
        <p:spPr>
          <a:xfrm>
            <a:off x="4229099" y="1511046"/>
            <a:ext cx="685801" cy="685801"/>
          </a:xfrm>
          <a:prstGeom prst="ellipse">
            <a:avLst/>
          </a:prstGeom>
          <a:solidFill>
            <a:srgbClr val="00807E"/>
          </a:solidFill>
          <a:ln w="9525">
            <a:miter lim="400000"/>
          </a:ln>
        </p:spPr>
        <p:txBody>
          <a:bodyPr lIns="45719" rIns="45719"/>
          <a:lstStyle/>
          <a:p>
            <a:endParaRPr/>
          </a:p>
        </p:txBody>
      </p:sp>
      <p:pic>
        <p:nvPicPr>
          <p:cNvPr id="108" name="Image 1" descr="Image 1"/>
          <p:cNvPicPr>
            <a:picLocks noChangeAspect="1"/>
          </p:cNvPicPr>
          <p:nvPr/>
        </p:nvPicPr>
        <p:blipFill>
          <a:blip r:embed="rId4"/>
          <a:stretch>
            <a:fillRect/>
          </a:stretch>
        </p:blipFill>
        <p:spPr>
          <a:xfrm>
            <a:off x="4393691" y="1675638"/>
            <a:ext cx="356617" cy="356617"/>
          </a:xfrm>
          <a:prstGeom prst="rect">
            <a:avLst/>
          </a:prstGeom>
          <a:ln w="9525">
            <a:miter lim="400000"/>
          </a:ln>
        </p:spPr>
      </p:pic>
      <p:sp>
        <p:nvSpPr>
          <p:cNvPr id="109" name="Text 8"/>
          <p:cNvSpPr txBox="1"/>
          <p:nvPr/>
        </p:nvSpPr>
        <p:spPr>
          <a:xfrm>
            <a:off x="3457574" y="2394966"/>
            <a:ext cx="2228851" cy="152401"/>
          </a:xfrm>
          <a:prstGeom prst="rect">
            <a:avLst/>
          </a:prstGeom>
          <a:ln w="9525">
            <a:miter lim="400000"/>
          </a:ln>
        </p:spPr>
        <p:txBody>
          <a:bodyPr lIns="0" tIns="0" rIns="0" bIns="0" anchor="ctr">
            <a:spAutoFit/>
          </a:bodyPr>
          <a:lstStyle>
            <a:lvl1pPr algn="ctr">
              <a:defRPr sz="1100" b="1">
                <a:solidFill>
                  <a:srgbClr val="00807E"/>
                </a:solidFill>
                <a:latin typeface="Helvetica"/>
                <a:ea typeface="Helvetica"/>
                <a:cs typeface="Helvetica"/>
                <a:sym typeface="Helvetica"/>
              </a:defRPr>
            </a:lvl1pPr>
          </a:lstStyle>
          <a:p>
            <a:r>
              <a:t>PHASE 2 — BUILD</a:t>
            </a:r>
          </a:p>
        </p:txBody>
      </p:sp>
      <p:sp>
        <p:nvSpPr>
          <p:cNvPr id="110" name="Text 9"/>
          <p:cNvSpPr txBox="1"/>
          <p:nvPr/>
        </p:nvSpPr>
        <p:spPr>
          <a:xfrm>
            <a:off x="3491864" y="3018230"/>
            <a:ext cx="2160272" cy="277472"/>
          </a:xfrm>
          <a:prstGeom prst="rect">
            <a:avLst/>
          </a:prstGeom>
          <a:ln w="9525">
            <a:miter lim="400000"/>
          </a:ln>
        </p:spPr>
        <p:txBody>
          <a:bodyPr lIns="0" tIns="0" rIns="0" bIns="0" anchor="ctr">
            <a:spAutoFit/>
          </a:bodyPr>
          <a:lstStyle>
            <a:lvl1pPr algn="ctr">
              <a:defRPr sz="1050">
                <a:solidFill>
                  <a:srgbClr val="0F2144"/>
                </a:solidFill>
                <a:latin typeface="Helvetica"/>
              </a:defRPr>
            </a:lvl1pPr>
          </a:lstStyle>
          <a:p>
            <a:r>
              <a:t>Add procedural skills, simulation, and PI; expand content and participation</a:t>
            </a:r>
          </a:p>
        </p:txBody>
      </p:sp>
      <p:sp>
        <p:nvSpPr>
          <p:cNvPr id="111" name="Shape 10"/>
          <p:cNvSpPr/>
          <p:nvPr/>
        </p:nvSpPr>
        <p:spPr>
          <a:xfrm rot="5400000">
            <a:off x="5899022" y="2368295"/>
            <a:ext cx="171451" cy="274321"/>
          </a:xfrm>
          <a:prstGeom prst="triangle">
            <a:avLst/>
          </a:prstGeom>
          <a:solidFill>
            <a:srgbClr val="C9CDD6"/>
          </a:solidFill>
          <a:ln w="9525">
            <a:miter lim="400000"/>
          </a:ln>
        </p:spPr>
        <p:txBody>
          <a:bodyPr lIns="45719" rIns="45719"/>
          <a:lstStyle/>
          <a:p>
            <a:endParaRPr/>
          </a:p>
        </p:txBody>
      </p:sp>
      <p:sp>
        <p:nvSpPr>
          <p:cNvPr id="112" name="Shape 11"/>
          <p:cNvSpPr/>
          <p:nvPr/>
        </p:nvSpPr>
        <p:spPr>
          <a:xfrm>
            <a:off x="6097904" y="1271016"/>
            <a:ext cx="2571751" cy="2468881"/>
          </a:xfrm>
          <a:prstGeom prst="roundRect">
            <a:avLst>
              <a:gd name="adj" fmla="val 2778"/>
            </a:avLst>
          </a:prstGeom>
          <a:solidFill>
            <a:srgbClr val="F3E8F7"/>
          </a:solidFill>
          <a:ln w="9525">
            <a:miter lim="400000"/>
          </a:ln>
        </p:spPr>
        <p:txBody>
          <a:bodyPr lIns="45719" rIns="45719"/>
          <a:lstStyle/>
          <a:p>
            <a:endParaRPr/>
          </a:p>
        </p:txBody>
      </p:sp>
      <p:sp>
        <p:nvSpPr>
          <p:cNvPr id="113" name="Shape 12"/>
          <p:cNvSpPr/>
          <p:nvPr/>
        </p:nvSpPr>
        <p:spPr>
          <a:xfrm>
            <a:off x="7040879" y="1511046"/>
            <a:ext cx="685801" cy="685801"/>
          </a:xfrm>
          <a:prstGeom prst="ellipse">
            <a:avLst/>
          </a:prstGeom>
          <a:solidFill>
            <a:srgbClr val="B8780A"/>
          </a:solidFill>
          <a:ln w="9525">
            <a:miter lim="400000"/>
          </a:ln>
        </p:spPr>
        <p:txBody>
          <a:bodyPr lIns="45719" rIns="45719"/>
          <a:lstStyle/>
          <a:p>
            <a:endParaRPr/>
          </a:p>
        </p:txBody>
      </p:sp>
      <p:pic>
        <p:nvPicPr>
          <p:cNvPr id="114" name="Image 2" descr="Image 2"/>
          <p:cNvPicPr>
            <a:picLocks noChangeAspect="1"/>
          </p:cNvPicPr>
          <p:nvPr/>
        </p:nvPicPr>
        <p:blipFill>
          <a:blip r:embed="rId5"/>
          <a:stretch>
            <a:fillRect/>
          </a:stretch>
        </p:blipFill>
        <p:spPr>
          <a:xfrm>
            <a:off x="7205472" y="1675638"/>
            <a:ext cx="356617" cy="356617"/>
          </a:xfrm>
          <a:prstGeom prst="rect">
            <a:avLst/>
          </a:prstGeom>
          <a:ln w="9525">
            <a:miter lim="400000"/>
          </a:ln>
        </p:spPr>
      </p:pic>
      <p:sp>
        <p:nvSpPr>
          <p:cNvPr id="115" name="Text 13"/>
          <p:cNvSpPr txBox="1"/>
          <p:nvPr/>
        </p:nvSpPr>
        <p:spPr>
          <a:xfrm>
            <a:off x="6269354" y="2394966"/>
            <a:ext cx="2228851" cy="152401"/>
          </a:xfrm>
          <a:prstGeom prst="rect">
            <a:avLst/>
          </a:prstGeom>
          <a:ln w="9525">
            <a:miter lim="400000"/>
          </a:ln>
        </p:spPr>
        <p:txBody>
          <a:bodyPr lIns="0" tIns="0" rIns="0" bIns="0" anchor="ctr">
            <a:spAutoFit/>
          </a:bodyPr>
          <a:lstStyle>
            <a:lvl1pPr algn="ctr">
              <a:defRPr sz="1100" b="1">
                <a:solidFill>
                  <a:srgbClr val="B8780A"/>
                </a:solidFill>
                <a:latin typeface="Helvetica"/>
                <a:ea typeface="Helvetica"/>
                <a:cs typeface="Helvetica"/>
                <a:sym typeface="Helvetica"/>
              </a:defRPr>
            </a:lvl1pPr>
          </a:lstStyle>
          <a:p>
            <a:r>
              <a:t>PHASE 3 — SCALE</a:t>
            </a:r>
          </a:p>
        </p:txBody>
      </p:sp>
      <p:sp>
        <p:nvSpPr>
          <p:cNvPr id="116" name="Text 14"/>
          <p:cNvSpPr txBox="1"/>
          <p:nvPr/>
        </p:nvSpPr>
        <p:spPr>
          <a:xfrm>
            <a:off x="6303645" y="3094430"/>
            <a:ext cx="2160271" cy="125072"/>
          </a:xfrm>
          <a:prstGeom prst="rect">
            <a:avLst/>
          </a:prstGeom>
          <a:ln w="9525">
            <a:miter lim="400000"/>
          </a:ln>
        </p:spPr>
        <p:txBody>
          <a:bodyPr lIns="0" tIns="0" rIns="0" bIns="0" anchor="ctr">
            <a:spAutoFit/>
          </a:bodyPr>
          <a:lstStyle>
            <a:lvl1pPr algn="ctr">
              <a:defRPr sz="1050">
                <a:solidFill>
                  <a:srgbClr val="0F2144"/>
                </a:solidFill>
                <a:latin typeface="Helvetica"/>
              </a:defRPr>
            </a:lvl1pPr>
          </a:lstStyle>
          <a:p>
            <a:r>
              <a:t>Regional and statewide integration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End Goal</a:t>
            </a:r>
          </a:p>
        </p:txBody>
      </p:sp>
      <p:sp>
        <p:nvSpPr>
          <p:cNvPr id="225" name="Card"/>
          <p:cNvSpPr/>
          <p:nvPr/>
        </p:nvSpPr>
        <p:spPr>
          <a:xfrm>
            <a:off x="457200" y="987552"/>
            <a:ext cx="1514246" cy="2736213"/>
          </a:xfrm>
          <a:prstGeom prst="roundRect">
            <a:avLst>
              <a:gd name="adj" fmla="val 4000"/>
            </a:avLst>
          </a:prstGeom>
          <a:solidFill>
            <a:srgbClr val="F3E8F7"/>
          </a:solidFill>
          <a:ln>
            <a:noFill/>
          </a:ln>
        </p:spPr>
        <p:txBody>
          <a:bodyPr/>
          <a:lstStyle/>
          <a:p>
            <a:endParaRPr lang="en-US"/>
          </a:p>
        </p:txBody>
      </p:sp>
      <p:sp>
        <p:nvSpPr>
          <p:cNvPr id="226" name="Card"/>
          <p:cNvSpPr/>
          <p:nvPr/>
        </p:nvSpPr>
        <p:spPr>
          <a:xfrm>
            <a:off x="2136038" y="987552"/>
            <a:ext cx="1514246" cy="2736213"/>
          </a:xfrm>
          <a:prstGeom prst="roundRect">
            <a:avLst>
              <a:gd name="adj" fmla="val 4000"/>
            </a:avLst>
          </a:prstGeom>
          <a:solidFill>
            <a:srgbClr val="F3E8F7"/>
          </a:solidFill>
          <a:ln>
            <a:noFill/>
          </a:ln>
        </p:spPr>
        <p:txBody>
          <a:bodyPr/>
          <a:lstStyle/>
          <a:p>
            <a:endParaRPr lang="en-US"/>
          </a:p>
        </p:txBody>
      </p:sp>
      <p:sp>
        <p:nvSpPr>
          <p:cNvPr id="227" name="Card"/>
          <p:cNvSpPr/>
          <p:nvPr/>
        </p:nvSpPr>
        <p:spPr>
          <a:xfrm>
            <a:off x="3814877" y="987552"/>
            <a:ext cx="1514246" cy="2736213"/>
          </a:xfrm>
          <a:prstGeom prst="roundRect">
            <a:avLst>
              <a:gd name="adj" fmla="val 4000"/>
            </a:avLst>
          </a:prstGeom>
          <a:solidFill>
            <a:srgbClr val="F3E8F7"/>
          </a:solidFill>
          <a:ln>
            <a:noFill/>
          </a:ln>
        </p:spPr>
        <p:txBody>
          <a:bodyPr/>
          <a:lstStyle/>
          <a:p>
            <a:endParaRPr lang="en-US"/>
          </a:p>
        </p:txBody>
      </p:sp>
      <p:sp>
        <p:nvSpPr>
          <p:cNvPr id="228" name="Card"/>
          <p:cNvSpPr/>
          <p:nvPr/>
        </p:nvSpPr>
        <p:spPr>
          <a:xfrm>
            <a:off x="5493715" y="987552"/>
            <a:ext cx="1514246" cy="2736213"/>
          </a:xfrm>
          <a:prstGeom prst="roundRect">
            <a:avLst>
              <a:gd name="adj" fmla="val 4000"/>
            </a:avLst>
          </a:prstGeom>
          <a:solidFill>
            <a:srgbClr val="F3E8F7"/>
          </a:solidFill>
          <a:ln>
            <a:noFill/>
          </a:ln>
        </p:spPr>
        <p:txBody>
          <a:bodyPr/>
          <a:lstStyle/>
          <a:p>
            <a:endParaRPr lang="en-US"/>
          </a:p>
        </p:txBody>
      </p:sp>
      <p:sp>
        <p:nvSpPr>
          <p:cNvPr id="229" name="Card"/>
          <p:cNvSpPr/>
          <p:nvPr/>
        </p:nvSpPr>
        <p:spPr>
          <a:xfrm>
            <a:off x="7172554" y="987552"/>
            <a:ext cx="1514246" cy="2736213"/>
          </a:xfrm>
          <a:prstGeom prst="roundRect">
            <a:avLst>
              <a:gd name="adj" fmla="val 4000"/>
            </a:avLst>
          </a:prstGeom>
          <a:solidFill>
            <a:srgbClr val="F3E8F7"/>
          </a:solidFill>
          <a:ln>
            <a:noFill/>
          </a:ln>
        </p:spPr>
        <p:txBody>
          <a:bodyPr/>
          <a:lstStyle/>
          <a:p>
            <a:endParaRPr lang="en-US"/>
          </a:p>
        </p:txBody>
      </p:sp>
      <p:sp>
        <p:nvSpPr>
          <p:cNvPr id="100" name="Shape 2"/>
          <p:cNvSpPr/>
          <p:nvPr/>
        </p:nvSpPr>
        <p:spPr>
          <a:xfrm>
            <a:off x="930859" y="1170432"/>
            <a:ext cx="566928" cy="566928"/>
          </a:xfrm>
          <a:prstGeom prst="ellipse">
            <a:avLst/>
          </a:prstGeom>
          <a:solidFill>
            <a:srgbClr val="7C1398"/>
          </a:solidFill>
          <a:ln w="8549">
            <a:miter lim="400000"/>
          </a:ln>
        </p:spPr>
        <p:txBody>
          <a:bodyPr lIns="45719" rIns="45719"/>
          <a:lstStyle/>
          <a:p>
            <a:endParaRPr/>
          </a:p>
        </p:txBody>
      </p:sp>
      <p:pic>
        <p:nvPicPr>
          <p:cNvPr id="101" name="Image 0" descr="Image 0"/>
          <p:cNvPicPr>
            <a:picLocks noChangeAspect="1"/>
          </p:cNvPicPr>
          <p:nvPr/>
        </p:nvPicPr>
        <p:blipFill>
          <a:blip r:embed="rId3"/>
          <a:stretch>
            <a:fillRect/>
          </a:stretch>
        </p:blipFill>
        <p:spPr>
          <a:xfrm>
            <a:off x="1066922" y="1306495"/>
            <a:ext cx="294803" cy="294803"/>
          </a:xfrm>
          <a:prstGeom prst="rect">
            <a:avLst/>
          </a:prstGeom>
          <a:ln w="8549">
            <a:miter lim="400000"/>
          </a:ln>
        </p:spPr>
      </p:pic>
      <p:sp>
        <p:nvSpPr>
          <p:cNvPr id="102" name="Text 3"/>
          <p:cNvSpPr txBox="1"/>
          <p:nvPr/>
        </p:nvSpPr>
        <p:spPr>
          <a:xfrm>
            <a:off x="566928" y="1847088"/>
            <a:ext cx="1294790" cy="411480"/>
          </a:xfrm>
          <a:prstGeom prst="rect">
            <a:avLst/>
          </a:prstGeom>
          <a:ln w="8549">
            <a:miter lim="400000"/>
          </a:ln>
        </p:spPr>
        <p:txBody>
          <a:bodyPr lIns="0" tIns="0" rIns="0" bIns="0" anchor="t">
            <a:spAutoFit/>
          </a:bodyPr>
          <a:lstStyle>
            <a:lvl1pPr algn="ctr">
              <a:defRPr sz="1200" b="1">
                <a:solidFill>
                  <a:srgbClr val="7C1398"/>
                </a:solidFill>
                <a:latin typeface="Helvetica"/>
                <a:ea typeface="Helvetica"/>
                <a:cs typeface="Helvetica"/>
                <a:sym typeface="Helvetica"/>
              </a:defRPr>
            </a:lvl1pPr>
          </a:lstStyle>
          <a:p>
            <a:r>
              <a:t>Increase</a:t>
            </a:r>
          </a:p>
        </p:txBody>
      </p:sp>
      <p:sp>
        <p:nvSpPr>
          <p:cNvPr id="103" name="Text 4"/>
          <p:cNvSpPr txBox="1"/>
          <p:nvPr/>
        </p:nvSpPr>
        <p:spPr>
          <a:xfrm>
            <a:off x="566928" y="2304288"/>
            <a:ext cx="1294790" cy="1309749"/>
          </a:xfrm>
          <a:prstGeom prst="rect">
            <a:avLst/>
          </a:prstGeom>
          <a:ln w="8549">
            <a:miter lim="400000"/>
          </a:ln>
        </p:spPr>
        <p:txBody>
          <a:bodyPr lIns="0" tIns="0" rIns="0" bIns="0" anchor="t">
            <a:spAutoFit/>
          </a:bodyPr>
          <a:lstStyle>
            <a:lvl1pPr algn="ctr">
              <a:defRPr sz="900">
                <a:solidFill>
                  <a:srgbClr val="0F2144"/>
                </a:solidFill>
                <a:latin typeface="Helvetica"/>
              </a:defRPr>
            </a:lvl1pPr>
          </a:lstStyle>
          <a:p>
            <a:r>
              <a:t>Engagement and collaboration across rural sites</a:t>
            </a:r>
          </a:p>
        </p:txBody>
      </p:sp>
      <p:sp>
        <p:nvSpPr>
          <p:cNvPr id="104" name="Shape 5"/>
          <p:cNvSpPr/>
          <p:nvPr/>
        </p:nvSpPr>
        <p:spPr>
          <a:xfrm>
            <a:off x="2609698" y="1170432"/>
            <a:ext cx="566928" cy="566928"/>
          </a:xfrm>
          <a:prstGeom prst="ellipse">
            <a:avLst/>
          </a:prstGeom>
          <a:solidFill>
            <a:srgbClr val="00233D"/>
          </a:solidFill>
          <a:ln w="8549">
            <a:miter lim="400000"/>
          </a:ln>
        </p:spPr>
        <p:txBody>
          <a:bodyPr lIns="45719" rIns="45719"/>
          <a:lstStyle/>
          <a:p>
            <a:endParaRPr/>
          </a:p>
        </p:txBody>
      </p:sp>
      <p:pic>
        <p:nvPicPr>
          <p:cNvPr id="105" name="Image 1" descr="Image 1"/>
          <p:cNvPicPr>
            <a:picLocks noChangeAspect="1"/>
          </p:cNvPicPr>
          <p:nvPr/>
        </p:nvPicPr>
        <p:blipFill>
          <a:blip r:embed="rId4"/>
          <a:stretch>
            <a:fillRect/>
          </a:stretch>
        </p:blipFill>
        <p:spPr>
          <a:xfrm>
            <a:off x="2745760" y="1306495"/>
            <a:ext cx="294803" cy="294803"/>
          </a:xfrm>
          <a:prstGeom prst="rect">
            <a:avLst/>
          </a:prstGeom>
          <a:ln w="8549">
            <a:miter lim="400000"/>
          </a:ln>
        </p:spPr>
      </p:pic>
      <p:sp>
        <p:nvSpPr>
          <p:cNvPr id="106" name="Text 6"/>
          <p:cNvSpPr txBox="1"/>
          <p:nvPr/>
        </p:nvSpPr>
        <p:spPr>
          <a:xfrm>
            <a:off x="2245766" y="1847088"/>
            <a:ext cx="1294790" cy="411480"/>
          </a:xfrm>
          <a:prstGeom prst="rect">
            <a:avLst/>
          </a:prstGeom>
          <a:ln w="8549">
            <a:miter lim="400000"/>
          </a:ln>
        </p:spPr>
        <p:txBody>
          <a:bodyPr lIns="0" tIns="0" rIns="0" bIns="0" anchor="t">
            <a:spAutoFit/>
          </a:bodyPr>
          <a:lstStyle>
            <a:lvl1pPr algn="ctr">
              <a:defRPr sz="1200" b="1">
                <a:solidFill>
                  <a:srgbClr val="00233D"/>
                </a:solidFill>
                <a:latin typeface="Helvetica"/>
                <a:ea typeface="Helvetica"/>
                <a:cs typeface="Helvetica"/>
                <a:sym typeface="Helvetica"/>
              </a:defRPr>
            </a:lvl1pPr>
          </a:lstStyle>
          <a:p>
            <a:r>
              <a:t>Reduce</a:t>
            </a:r>
          </a:p>
        </p:txBody>
      </p:sp>
      <p:sp>
        <p:nvSpPr>
          <p:cNvPr id="107" name="Text 7"/>
          <p:cNvSpPr txBox="1"/>
          <p:nvPr/>
        </p:nvSpPr>
        <p:spPr>
          <a:xfrm>
            <a:off x="2245766" y="2304288"/>
            <a:ext cx="1294790" cy="1309749"/>
          </a:xfrm>
          <a:prstGeom prst="rect">
            <a:avLst/>
          </a:prstGeom>
          <a:ln w="8549">
            <a:miter lim="400000"/>
          </a:ln>
        </p:spPr>
        <p:txBody>
          <a:bodyPr lIns="0" tIns="0" rIns="0" bIns="0" anchor="t">
            <a:spAutoFit/>
          </a:bodyPr>
          <a:lstStyle>
            <a:lvl1pPr algn="ctr">
              <a:defRPr sz="900">
                <a:solidFill>
                  <a:srgbClr val="0F2144"/>
                </a:solidFill>
                <a:latin typeface="Helvetica"/>
              </a:defRPr>
            </a:lvl1pPr>
          </a:lstStyle>
          <a:p>
            <a:r>
              <a:t>Professional isolation for rural surgeons</a:t>
            </a:r>
          </a:p>
        </p:txBody>
      </p:sp>
      <p:sp>
        <p:nvSpPr>
          <p:cNvPr id="108" name="Shape 8"/>
          <p:cNvSpPr/>
          <p:nvPr/>
        </p:nvSpPr>
        <p:spPr>
          <a:xfrm>
            <a:off x="4288536" y="1170432"/>
            <a:ext cx="566928" cy="566928"/>
          </a:xfrm>
          <a:prstGeom prst="ellipse">
            <a:avLst/>
          </a:prstGeom>
          <a:solidFill>
            <a:srgbClr val="00807E"/>
          </a:solidFill>
          <a:ln w="8549">
            <a:miter lim="400000"/>
          </a:ln>
        </p:spPr>
        <p:txBody>
          <a:bodyPr lIns="45719" rIns="45719"/>
          <a:lstStyle/>
          <a:p>
            <a:endParaRPr/>
          </a:p>
        </p:txBody>
      </p:sp>
      <p:pic>
        <p:nvPicPr>
          <p:cNvPr id="109" name="Image 2" descr="Image 2"/>
          <p:cNvPicPr>
            <a:picLocks noChangeAspect="1"/>
          </p:cNvPicPr>
          <p:nvPr/>
        </p:nvPicPr>
        <p:blipFill>
          <a:blip r:embed="rId5"/>
          <a:stretch>
            <a:fillRect/>
          </a:stretch>
        </p:blipFill>
        <p:spPr>
          <a:xfrm>
            <a:off x="4424599" y="1306495"/>
            <a:ext cx="294803" cy="294803"/>
          </a:xfrm>
          <a:prstGeom prst="rect">
            <a:avLst/>
          </a:prstGeom>
          <a:ln w="8549">
            <a:miter lim="400000"/>
          </a:ln>
        </p:spPr>
      </p:pic>
      <p:sp>
        <p:nvSpPr>
          <p:cNvPr id="110" name="Text 9"/>
          <p:cNvSpPr txBox="1"/>
          <p:nvPr/>
        </p:nvSpPr>
        <p:spPr>
          <a:xfrm>
            <a:off x="3924605" y="1847088"/>
            <a:ext cx="1294790" cy="411480"/>
          </a:xfrm>
          <a:prstGeom prst="rect">
            <a:avLst/>
          </a:prstGeom>
          <a:ln w="8549">
            <a:miter lim="400000"/>
          </a:ln>
        </p:spPr>
        <p:txBody>
          <a:bodyPr lIns="0" tIns="0" rIns="0" bIns="0" anchor="t">
            <a:spAutoFit/>
          </a:bodyPr>
          <a:lstStyle>
            <a:lvl1pPr algn="ctr">
              <a:defRPr sz="1200" b="1">
                <a:solidFill>
                  <a:srgbClr val="00807E"/>
                </a:solidFill>
                <a:latin typeface="Helvetica"/>
                <a:ea typeface="Helvetica"/>
                <a:cs typeface="Helvetica"/>
                <a:sym typeface="Helvetica"/>
              </a:defRPr>
            </a:lvl1pPr>
          </a:lstStyle>
          <a:p>
            <a:r>
              <a:t>Support</a:t>
            </a:r>
          </a:p>
        </p:txBody>
      </p:sp>
      <p:sp>
        <p:nvSpPr>
          <p:cNvPr id="111" name="Text 10"/>
          <p:cNvSpPr txBox="1"/>
          <p:nvPr/>
        </p:nvSpPr>
        <p:spPr>
          <a:xfrm>
            <a:off x="3924605" y="2304288"/>
            <a:ext cx="1294790" cy="1309749"/>
          </a:xfrm>
          <a:prstGeom prst="rect">
            <a:avLst/>
          </a:prstGeom>
          <a:ln w="8549">
            <a:miter lim="400000"/>
          </a:ln>
        </p:spPr>
        <p:txBody>
          <a:bodyPr lIns="0" tIns="0" rIns="0" bIns="0" anchor="t">
            <a:spAutoFit/>
          </a:bodyPr>
          <a:lstStyle>
            <a:lvl1pPr algn="ctr">
              <a:defRPr sz="900">
                <a:solidFill>
                  <a:srgbClr val="0F2144"/>
                </a:solidFill>
                <a:latin typeface="Helvetica"/>
              </a:defRPr>
            </a:lvl1pPr>
          </a:lstStyle>
          <a:p>
            <a:r>
              <a:t>Long-term maintenance of critical trauma skills</a:t>
            </a:r>
          </a:p>
        </p:txBody>
      </p:sp>
      <p:sp>
        <p:nvSpPr>
          <p:cNvPr id="112" name="Shape 11"/>
          <p:cNvSpPr/>
          <p:nvPr/>
        </p:nvSpPr>
        <p:spPr>
          <a:xfrm>
            <a:off x="5967374" y="1170432"/>
            <a:ext cx="566928" cy="566928"/>
          </a:xfrm>
          <a:prstGeom prst="ellipse">
            <a:avLst/>
          </a:prstGeom>
          <a:solidFill>
            <a:srgbClr val="C8341C"/>
          </a:solidFill>
          <a:ln w="8549">
            <a:miter lim="400000"/>
          </a:ln>
        </p:spPr>
        <p:txBody>
          <a:bodyPr lIns="45719" rIns="45719"/>
          <a:lstStyle/>
          <a:p>
            <a:endParaRPr/>
          </a:p>
        </p:txBody>
      </p:sp>
      <p:pic>
        <p:nvPicPr>
          <p:cNvPr id="113" name="Image 3" descr="Image 3"/>
          <p:cNvPicPr>
            <a:picLocks noChangeAspect="1"/>
          </p:cNvPicPr>
          <p:nvPr/>
        </p:nvPicPr>
        <p:blipFill>
          <a:blip r:embed="rId6"/>
          <a:stretch>
            <a:fillRect/>
          </a:stretch>
        </p:blipFill>
        <p:spPr>
          <a:xfrm>
            <a:off x="6103437" y="1306495"/>
            <a:ext cx="294803" cy="294803"/>
          </a:xfrm>
          <a:prstGeom prst="rect">
            <a:avLst/>
          </a:prstGeom>
          <a:ln w="8549">
            <a:miter lim="400000"/>
          </a:ln>
        </p:spPr>
      </p:pic>
      <p:sp>
        <p:nvSpPr>
          <p:cNvPr id="114" name="Text 12"/>
          <p:cNvSpPr txBox="1"/>
          <p:nvPr/>
        </p:nvSpPr>
        <p:spPr>
          <a:xfrm>
            <a:off x="5603443" y="1847088"/>
            <a:ext cx="1294790" cy="411480"/>
          </a:xfrm>
          <a:prstGeom prst="rect">
            <a:avLst/>
          </a:prstGeom>
          <a:ln w="8549">
            <a:miter lim="400000"/>
          </a:ln>
        </p:spPr>
        <p:txBody>
          <a:bodyPr lIns="0" tIns="0" rIns="0" bIns="0" anchor="t">
            <a:spAutoFit/>
          </a:bodyPr>
          <a:lstStyle>
            <a:lvl1pPr algn="ctr">
              <a:defRPr sz="1200" b="1">
                <a:solidFill>
                  <a:srgbClr val="C8341C"/>
                </a:solidFill>
                <a:latin typeface="Helvetica"/>
                <a:ea typeface="Helvetica"/>
                <a:cs typeface="Helvetica"/>
                <a:sym typeface="Helvetica"/>
              </a:defRPr>
            </a:lvl1pPr>
          </a:lstStyle>
          <a:p>
            <a:r>
              <a:t>Enable</a:t>
            </a:r>
          </a:p>
        </p:txBody>
      </p:sp>
      <p:sp>
        <p:nvSpPr>
          <p:cNvPr id="115" name="Text 13"/>
          <p:cNvSpPr txBox="1"/>
          <p:nvPr/>
        </p:nvSpPr>
        <p:spPr>
          <a:xfrm>
            <a:off x="5603443" y="2304288"/>
            <a:ext cx="1294790" cy="1309749"/>
          </a:xfrm>
          <a:prstGeom prst="rect">
            <a:avLst/>
          </a:prstGeom>
          <a:ln w="8549">
            <a:miter lim="400000"/>
          </a:ln>
        </p:spPr>
        <p:txBody>
          <a:bodyPr lIns="0" tIns="0" rIns="0" bIns="0" anchor="t">
            <a:spAutoFit/>
          </a:bodyPr>
          <a:lstStyle>
            <a:lvl1pPr algn="ctr">
              <a:defRPr sz="900">
                <a:solidFill>
                  <a:srgbClr val="0F2144"/>
                </a:solidFill>
                <a:latin typeface="Helvetica"/>
              </a:defRPr>
            </a:lvl1pPr>
          </a:lstStyle>
          <a:p>
            <a:r>
              <a:t>Meaningful, sustained quality improvement</a:t>
            </a:r>
          </a:p>
        </p:txBody>
      </p:sp>
      <p:sp>
        <p:nvSpPr>
          <p:cNvPr id="116" name="Shape 14"/>
          <p:cNvSpPr/>
          <p:nvPr/>
        </p:nvSpPr>
        <p:spPr>
          <a:xfrm>
            <a:off x="7646213" y="1170432"/>
            <a:ext cx="566928" cy="566928"/>
          </a:xfrm>
          <a:prstGeom prst="ellipse">
            <a:avLst/>
          </a:prstGeom>
          <a:solidFill>
            <a:srgbClr val="B8780A"/>
          </a:solidFill>
          <a:ln w="8549">
            <a:miter lim="400000"/>
          </a:ln>
        </p:spPr>
        <p:txBody>
          <a:bodyPr lIns="45719" rIns="45719"/>
          <a:lstStyle/>
          <a:p>
            <a:endParaRPr/>
          </a:p>
        </p:txBody>
      </p:sp>
      <p:pic>
        <p:nvPicPr>
          <p:cNvPr id="117" name="Image 4" descr="Image 4"/>
          <p:cNvPicPr>
            <a:picLocks noChangeAspect="1"/>
          </p:cNvPicPr>
          <p:nvPr/>
        </p:nvPicPr>
        <p:blipFill>
          <a:blip r:embed="rId7"/>
          <a:stretch>
            <a:fillRect/>
          </a:stretch>
        </p:blipFill>
        <p:spPr>
          <a:xfrm>
            <a:off x="7782275" y="1306495"/>
            <a:ext cx="294803" cy="294803"/>
          </a:xfrm>
          <a:prstGeom prst="rect">
            <a:avLst/>
          </a:prstGeom>
          <a:ln w="8549">
            <a:miter lim="400000"/>
          </a:ln>
        </p:spPr>
      </p:pic>
      <p:sp>
        <p:nvSpPr>
          <p:cNvPr id="118" name="Text 15"/>
          <p:cNvSpPr txBox="1"/>
          <p:nvPr/>
        </p:nvSpPr>
        <p:spPr>
          <a:xfrm>
            <a:off x="7282282" y="1847088"/>
            <a:ext cx="1294790" cy="411480"/>
          </a:xfrm>
          <a:prstGeom prst="rect">
            <a:avLst/>
          </a:prstGeom>
          <a:ln w="8549">
            <a:miter lim="400000"/>
          </a:ln>
        </p:spPr>
        <p:txBody>
          <a:bodyPr lIns="0" tIns="0" rIns="0" bIns="0" anchor="t">
            <a:spAutoFit/>
          </a:bodyPr>
          <a:lstStyle>
            <a:lvl1pPr algn="ctr">
              <a:defRPr sz="1200" b="1">
                <a:solidFill>
                  <a:srgbClr val="B8780A"/>
                </a:solidFill>
                <a:latin typeface="Helvetica"/>
                <a:ea typeface="Helvetica"/>
                <a:cs typeface="Helvetica"/>
                <a:sym typeface="Helvetica"/>
              </a:defRPr>
            </a:lvl1pPr>
          </a:lstStyle>
          <a:p>
            <a:r>
              <a:t>Improve</a:t>
            </a:r>
          </a:p>
        </p:txBody>
      </p:sp>
      <p:sp>
        <p:nvSpPr>
          <p:cNvPr id="119" name="Text 16"/>
          <p:cNvSpPr txBox="1"/>
          <p:nvPr/>
        </p:nvSpPr>
        <p:spPr>
          <a:xfrm>
            <a:off x="7282282" y="2304288"/>
            <a:ext cx="1294790" cy="1309749"/>
          </a:xfrm>
          <a:prstGeom prst="rect">
            <a:avLst/>
          </a:prstGeom>
          <a:ln w="8549">
            <a:miter lim="400000"/>
          </a:ln>
        </p:spPr>
        <p:txBody>
          <a:bodyPr lIns="0" tIns="0" rIns="0" bIns="0" anchor="t">
            <a:spAutoFit/>
          </a:bodyPr>
          <a:lstStyle>
            <a:lvl1pPr algn="ctr">
              <a:defRPr sz="900">
                <a:solidFill>
                  <a:srgbClr val="0F2144"/>
                </a:solidFill>
                <a:latin typeface="Helvetica"/>
              </a:defRPr>
            </a:lvl1pPr>
          </a:lstStyle>
          <a:p>
            <a:r>
              <a:t>Rural trauma outcomes through collaborative learning</a:t>
            </a:r>
          </a:p>
        </p:txBody>
      </p:sp>
      <p:sp>
        <p:nvSpPr>
          <p:cNvPr id="120" name="Text 17"/>
          <p:cNvSpPr txBox="1"/>
          <p:nvPr/>
        </p:nvSpPr>
        <p:spPr>
          <a:xfrm>
            <a:off x="863373" y="3860925"/>
            <a:ext cx="7078707" cy="162435"/>
          </a:xfrm>
          <a:prstGeom prst="rect">
            <a:avLst/>
          </a:prstGeom>
          <a:ln w="8549">
            <a:miter lim="400000"/>
          </a:ln>
        </p:spPr>
        <p:txBody>
          <a:bodyPr lIns="0" tIns="0" rIns="0" bIns="0" anchor="ctr">
            <a:spAutoFit/>
          </a:bodyPr>
          <a:lstStyle>
            <a:lvl1pPr algn="ctr">
              <a:defRPr sz="1300" b="1">
                <a:solidFill>
                  <a:srgbClr val="00233D"/>
                </a:solidFill>
                <a:latin typeface="Helvetica"/>
                <a:ea typeface="Helvetica"/>
                <a:cs typeface="Helvetica"/>
                <a:sym typeface="Helvetica"/>
              </a:defRPr>
            </a:lvl1pPr>
          </a:lstStyle>
          <a:p>
            <a:r>
              <a:t>Rural-led. Academically supported. Built to last.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p:txBody>
          <a:bodyPr/>
          <a:lstStyle/>
          <a:p>
            <a:r>
              <a:rPr lang="en-US" dirty="0"/>
              <a:t>Rural Trauma Education Workgroup</a:t>
            </a:r>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p:txBody>
          <a:bodyPr/>
          <a:lstStyle/>
          <a:p>
            <a:r>
              <a:rPr lang="en-US" dirty="0"/>
              <a:t>Alexandra Briggs, MD, FACS</a:t>
            </a:r>
          </a:p>
        </p:txBody>
      </p:sp>
    </p:spTree>
    <p:extLst>
      <p:ext uri="{BB962C8B-B14F-4D97-AF65-F5344CB8AC3E}">
        <p14:creationId xmlns:p14="http://schemas.microsoft.com/office/powerpoint/2010/main" val="1168300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85330-00CB-D021-31EF-3F1FBD557D3A}"/>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912AE9F2-5040-A27E-3857-A5470CDE4F23}"/>
              </a:ext>
            </a:extLst>
          </p:cNvPr>
          <p:cNvSpPr>
            <a:spLocks noGrp="1"/>
          </p:cNvSpPr>
          <p:nvPr>
            <p:ph idx="1"/>
          </p:nvPr>
        </p:nvSpPr>
        <p:spPr/>
        <p:txBody>
          <a:bodyPr/>
          <a:lstStyle/>
          <a:p>
            <a:r>
              <a:rPr lang="en-US" dirty="0"/>
              <a:t>No relevant financial disclosures</a:t>
            </a:r>
          </a:p>
        </p:txBody>
      </p:sp>
    </p:spTree>
    <p:extLst>
      <p:ext uri="{BB962C8B-B14F-4D97-AF65-F5344CB8AC3E}">
        <p14:creationId xmlns:p14="http://schemas.microsoft.com/office/powerpoint/2010/main" val="1637555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C4494-E706-4F75-CD04-1B82AD8D5C30}"/>
              </a:ext>
            </a:extLst>
          </p:cNvPr>
          <p:cNvSpPr>
            <a:spLocks noGrp="1"/>
          </p:cNvSpPr>
          <p:nvPr>
            <p:ph type="title"/>
          </p:nvPr>
        </p:nvSpPr>
        <p:spPr/>
        <p:txBody>
          <a:bodyPr/>
          <a:lstStyle/>
          <a:p>
            <a:r>
              <a:rPr lang="en-US" dirty="0"/>
              <a:t>Workgroup Objectives</a:t>
            </a:r>
          </a:p>
        </p:txBody>
      </p:sp>
      <p:sp>
        <p:nvSpPr>
          <p:cNvPr id="13" name="Rectangle 12">
            <a:extLst>
              <a:ext uri="{FF2B5EF4-FFF2-40B4-BE49-F238E27FC236}">
                <a16:creationId xmlns:a16="http://schemas.microsoft.com/office/drawing/2014/main" id="{F75622BE-6B85-B4A7-E482-612EE0783974}"/>
              </a:ext>
            </a:extLst>
          </p:cNvPr>
          <p:cNvSpPr/>
          <p:nvPr/>
        </p:nvSpPr>
        <p:spPr>
          <a:xfrm>
            <a:off x="546898" y="1123950"/>
            <a:ext cx="2624328"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lang="en-US" sz="1500" b="1" i="0" dirty="0">
                <a:solidFill>
                  <a:srgbClr val="FFFFFF"/>
                </a:solidFill>
                <a:latin typeface="Helvetica"/>
              </a:rPr>
              <a:t>IDENTIFY PRIORITIES</a:t>
            </a:r>
            <a:endParaRPr sz="1500" b="1" i="0" dirty="0">
              <a:solidFill>
                <a:srgbClr val="FFFFFF"/>
              </a:solidFill>
              <a:latin typeface="Helvetica"/>
            </a:endParaRPr>
          </a:p>
        </p:txBody>
      </p:sp>
      <p:sp>
        <p:nvSpPr>
          <p:cNvPr id="14" name="Rectangle 13">
            <a:extLst>
              <a:ext uri="{FF2B5EF4-FFF2-40B4-BE49-F238E27FC236}">
                <a16:creationId xmlns:a16="http://schemas.microsoft.com/office/drawing/2014/main" id="{CC425265-BE1F-A621-DA21-F89E3F7DDD31}"/>
              </a:ext>
            </a:extLst>
          </p:cNvPr>
          <p:cNvSpPr/>
          <p:nvPr/>
        </p:nvSpPr>
        <p:spPr>
          <a:xfrm>
            <a:off x="546898" y="1690878"/>
            <a:ext cx="2624328"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indent="-228600" algn="l">
              <a:spcAft>
                <a:spcPts val="400"/>
              </a:spcAft>
              <a:buFont typeface="Arial"/>
              <a:buChar char="•"/>
            </a:pPr>
            <a:r>
              <a:rPr lang="en-US" sz="1600" dirty="0">
                <a:solidFill>
                  <a:srgbClr val="0F2144"/>
                </a:solidFill>
                <a:latin typeface="Helvetica"/>
              </a:rPr>
              <a:t>Utilize preexisting feedback</a:t>
            </a:r>
          </a:p>
          <a:p>
            <a:pPr marL="228600" indent="-228600" algn="l">
              <a:spcAft>
                <a:spcPts val="400"/>
              </a:spcAft>
              <a:buFont typeface="Arial"/>
              <a:buChar char="•"/>
            </a:pPr>
            <a:r>
              <a:rPr lang="en-US" sz="1600" dirty="0">
                <a:solidFill>
                  <a:srgbClr val="0F2144"/>
                </a:solidFill>
                <a:latin typeface="Helvetica"/>
              </a:rPr>
              <a:t>Review needs assessment </a:t>
            </a:r>
          </a:p>
          <a:p>
            <a:pPr marL="228600" indent="-228600" algn="l">
              <a:spcAft>
                <a:spcPts val="400"/>
              </a:spcAft>
              <a:buFont typeface="Arial"/>
              <a:buChar char="•"/>
            </a:pPr>
            <a:r>
              <a:rPr lang="en-US" sz="1600" dirty="0">
                <a:solidFill>
                  <a:srgbClr val="0F2144"/>
                </a:solidFill>
                <a:latin typeface="Helvetica"/>
              </a:rPr>
              <a:t>Obtain rural provider perspectives</a:t>
            </a:r>
          </a:p>
          <a:p>
            <a:pPr marL="228600" indent="-228600" algn="l">
              <a:spcAft>
                <a:spcPts val="400"/>
              </a:spcAft>
              <a:buFont typeface="Arial"/>
              <a:buChar char="•"/>
            </a:pPr>
            <a:endParaRPr sz="1100" b="0" i="0" dirty="0">
              <a:solidFill>
                <a:srgbClr val="0F2144"/>
              </a:solidFill>
              <a:latin typeface="Helvetica"/>
            </a:endParaRPr>
          </a:p>
        </p:txBody>
      </p:sp>
      <p:sp>
        <p:nvSpPr>
          <p:cNvPr id="15" name="Rectangle 14">
            <a:extLst>
              <a:ext uri="{FF2B5EF4-FFF2-40B4-BE49-F238E27FC236}">
                <a16:creationId xmlns:a16="http://schemas.microsoft.com/office/drawing/2014/main" id="{5569914C-0050-2B01-52B8-BD714CA346FC}"/>
              </a:ext>
            </a:extLst>
          </p:cNvPr>
          <p:cNvSpPr/>
          <p:nvPr/>
        </p:nvSpPr>
        <p:spPr>
          <a:xfrm>
            <a:off x="3354106" y="1123950"/>
            <a:ext cx="2624328"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lang="en-US" sz="1500" b="1" i="0" dirty="0">
                <a:solidFill>
                  <a:srgbClr val="FFFFFF"/>
                </a:solidFill>
                <a:latin typeface="Helvetica"/>
              </a:rPr>
              <a:t>ADDRESS GAPS</a:t>
            </a:r>
          </a:p>
        </p:txBody>
      </p:sp>
      <p:sp>
        <p:nvSpPr>
          <p:cNvPr id="16" name="Rectangle 15">
            <a:extLst>
              <a:ext uri="{FF2B5EF4-FFF2-40B4-BE49-F238E27FC236}">
                <a16:creationId xmlns:a16="http://schemas.microsoft.com/office/drawing/2014/main" id="{B04D189E-B518-C620-DF2F-A330B1923237}"/>
              </a:ext>
            </a:extLst>
          </p:cNvPr>
          <p:cNvSpPr/>
          <p:nvPr/>
        </p:nvSpPr>
        <p:spPr>
          <a:xfrm>
            <a:off x="3354106" y="1690878"/>
            <a:ext cx="2624328"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indent="-228600" algn="l">
              <a:spcAft>
                <a:spcPts val="400"/>
              </a:spcAft>
              <a:buFont typeface="Arial"/>
              <a:buChar char="•"/>
            </a:pPr>
            <a:r>
              <a:rPr lang="en-US" sz="1600" b="0" i="0" dirty="0">
                <a:solidFill>
                  <a:srgbClr val="0F2144"/>
                </a:solidFill>
                <a:latin typeface="Helvetica"/>
              </a:rPr>
              <a:t>Content</a:t>
            </a:r>
          </a:p>
          <a:p>
            <a:pPr marL="228600" indent="-228600" algn="l">
              <a:spcAft>
                <a:spcPts val="400"/>
              </a:spcAft>
              <a:buFont typeface="Arial"/>
              <a:buChar char="•"/>
            </a:pPr>
            <a:r>
              <a:rPr lang="en-US" sz="1600" dirty="0">
                <a:solidFill>
                  <a:srgbClr val="0F2144"/>
                </a:solidFill>
                <a:latin typeface="Helvetica"/>
              </a:rPr>
              <a:t>Context</a:t>
            </a:r>
          </a:p>
          <a:p>
            <a:pPr marL="228600" indent="-228600" algn="l">
              <a:spcAft>
                <a:spcPts val="400"/>
              </a:spcAft>
              <a:buFont typeface="Arial"/>
              <a:buChar char="•"/>
            </a:pPr>
            <a:r>
              <a:rPr lang="en-US" sz="1600" b="0" i="0" dirty="0">
                <a:solidFill>
                  <a:srgbClr val="0F2144"/>
                </a:solidFill>
                <a:latin typeface="Helvetica"/>
              </a:rPr>
              <a:t>Resource informed</a:t>
            </a:r>
            <a:endParaRPr sz="1600" b="0" i="0" dirty="0">
              <a:solidFill>
                <a:srgbClr val="0F2144"/>
              </a:solidFill>
              <a:latin typeface="Helvetica"/>
            </a:endParaRPr>
          </a:p>
        </p:txBody>
      </p:sp>
      <p:sp>
        <p:nvSpPr>
          <p:cNvPr id="17" name="Rectangle 16">
            <a:extLst>
              <a:ext uri="{FF2B5EF4-FFF2-40B4-BE49-F238E27FC236}">
                <a16:creationId xmlns:a16="http://schemas.microsoft.com/office/drawing/2014/main" id="{88E16EF7-050F-79BE-7A3C-AE83629E0CA1}"/>
              </a:ext>
            </a:extLst>
          </p:cNvPr>
          <p:cNvSpPr/>
          <p:nvPr/>
        </p:nvSpPr>
        <p:spPr>
          <a:xfrm>
            <a:off x="6172200" y="1123950"/>
            <a:ext cx="2624328"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lang="en-US" sz="1500" b="1" i="0" dirty="0">
                <a:solidFill>
                  <a:srgbClr val="FFFFFF"/>
                </a:solidFill>
                <a:latin typeface="Helvetica"/>
              </a:rPr>
              <a:t>MAINTAIN STANDARDS</a:t>
            </a:r>
            <a:endParaRPr sz="1500" b="1" i="0" dirty="0">
              <a:solidFill>
                <a:srgbClr val="FFFFFF"/>
              </a:solidFill>
              <a:latin typeface="Helvetica"/>
            </a:endParaRPr>
          </a:p>
        </p:txBody>
      </p:sp>
      <p:sp>
        <p:nvSpPr>
          <p:cNvPr id="18" name="Rectangle 17">
            <a:extLst>
              <a:ext uri="{FF2B5EF4-FFF2-40B4-BE49-F238E27FC236}">
                <a16:creationId xmlns:a16="http://schemas.microsoft.com/office/drawing/2014/main" id="{40C3F799-702C-FD1F-6748-80D39C3806E2}"/>
              </a:ext>
            </a:extLst>
          </p:cNvPr>
          <p:cNvSpPr/>
          <p:nvPr/>
        </p:nvSpPr>
        <p:spPr>
          <a:xfrm>
            <a:off x="6172200" y="1690878"/>
            <a:ext cx="2624328"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indent="-228600" algn="l">
              <a:spcAft>
                <a:spcPts val="400"/>
              </a:spcAft>
              <a:buFont typeface="Arial"/>
              <a:buChar char="•"/>
            </a:pPr>
            <a:r>
              <a:rPr lang="en-US" sz="1600" dirty="0">
                <a:solidFill>
                  <a:srgbClr val="0F2144"/>
                </a:solidFill>
                <a:latin typeface="Helvetica"/>
              </a:rPr>
              <a:t>Ensure that all content reflects best practice</a:t>
            </a:r>
          </a:p>
          <a:p>
            <a:pPr marL="228600" indent="-228600" algn="l">
              <a:spcAft>
                <a:spcPts val="400"/>
              </a:spcAft>
              <a:buFont typeface="Arial"/>
              <a:buChar char="•"/>
            </a:pPr>
            <a:r>
              <a:rPr lang="en-US" sz="1600" dirty="0">
                <a:solidFill>
                  <a:srgbClr val="0F2144"/>
                </a:solidFill>
                <a:latin typeface="Helvetica"/>
              </a:rPr>
              <a:t>Acknowledge unique needs of rural providers </a:t>
            </a:r>
            <a:endParaRPr sz="1600" b="0" i="0" dirty="0">
              <a:solidFill>
                <a:srgbClr val="0F2144"/>
              </a:solidFill>
              <a:latin typeface="Helvetica"/>
            </a:endParaRPr>
          </a:p>
        </p:txBody>
      </p:sp>
    </p:spTree>
    <p:extLst>
      <p:ext uri="{BB962C8B-B14F-4D97-AF65-F5344CB8AC3E}">
        <p14:creationId xmlns:p14="http://schemas.microsoft.com/office/powerpoint/2010/main" val="2311001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C9B4E-B1F9-4A62-FCB0-E4C88FFCA02F}"/>
              </a:ext>
            </a:extLst>
          </p:cNvPr>
          <p:cNvSpPr>
            <a:spLocks noGrp="1"/>
          </p:cNvSpPr>
          <p:nvPr>
            <p:ph type="title"/>
          </p:nvPr>
        </p:nvSpPr>
        <p:spPr/>
        <p:txBody>
          <a:bodyPr/>
          <a:lstStyle/>
          <a:p>
            <a:r>
              <a:rPr lang="en-US" dirty="0"/>
              <a:t>Types of Learning </a:t>
            </a:r>
          </a:p>
        </p:txBody>
      </p:sp>
      <p:sp>
        <p:nvSpPr>
          <p:cNvPr id="4" name="Rectangle 3">
            <a:extLst>
              <a:ext uri="{FF2B5EF4-FFF2-40B4-BE49-F238E27FC236}">
                <a16:creationId xmlns:a16="http://schemas.microsoft.com/office/drawing/2014/main" id="{178867F5-0E9B-120B-CFA7-26E4A12E0D8E}"/>
              </a:ext>
            </a:extLst>
          </p:cNvPr>
          <p:cNvSpPr/>
          <p:nvPr/>
        </p:nvSpPr>
        <p:spPr>
          <a:xfrm>
            <a:off x="269094" y="1123950"/>
            <a:ext cx="2057400"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lang="en-US" sz="1500" b="1" i="0" dirty="0">
                <a:solidFill>
                  <a:srgbClr val="FFFFFF"/>
                </a:solidFill>
                <a:latin typeface="Helvetica"/>
              </a:rPr>
              <a:t>JUST-IN-TIME</a:t>
            </a:r>
            <a:endParaRPr sz="1500" b="1" i="0" dirty="0">
              <a:solidFill>
                <a:srgbClr val="FFFFFF"/>
              </a:solidFill>
              <a:latin typeface="Helvetica"/>
            </a:endParaRPr>
          </a:p>
        </p:txBody>
      </p:sp>
      <p:sp>
        <p:nvSpPr>
          <p:cNvPr id="5" name="Rectangle 4">
            <a:extLst>
              <a:ext uri="{FF2B5EF4-FFF2-40B4-BE49-F238E27FC236}">
                <a16:creationId xmlns:a16="http://schemas.microsoft.com/office/drawing/2014/main" id="{A0A0B01E-FC45-1DF4-FC8A-115EEF8B835D}"/>
              </a:ext>
            </a:extLst>
          </p:cNvPr>
          <p:cNvSpPr/>
          <p:nvPr/>
        </p:nvSpPr>
        <p:spPr>
          <a:xfrm>
            <a:off x="269094" y="1690878"/>
            <a:ext cx="2057400"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indent="-228600" algn="l">
              <a:spcAft>
                <a:spcPts val="400"/>
              </a:spcAft>
              <a:buFont typeface="Arial"/>
              <a:buChar char="•"/>
            </a:pPr>
            <a:r>
              <a:rPr lang="en-US" sz="1600" dirty="0">
                <a:solidFill>
                  <a:srgbClr val="0F2144"/>
                </a:solidFill>
                <a:latin typeface="Helvetica"/>
              </a:rPr>
              <a:t>New content</a:t>
            </a:r>
          </a:p>
          <a:p>
            <a:pPr marL="228600" indent="-228600" algn="l">
              <a:spcAft>
                <a:spcPts val="400"/>
              </a:spcAft>
              <a:buFont typeface="Arial"/>
              <a:buChar char="•"/>
            </a:pPr>
            <a:r>
              <a:rPr lang="en-US" sz="1600" dirty="0">
                <a:solidFill>
                  <a:srgbClr val="0F2144"/>
                </a:solidFill>
                <a:latin typeface="Helvetica"/>
              </a:rPr>
              <a:t>Diverse formats</a:t>
            </a:r>
          </a:p>
          <a:p>
            <a:pPr marL="228600" indent="-228600" algn="l">
              <a:spcAft>
                <a:spcPts val="400"/>
              </a:spcAft>
              <a:buFont typeface="Arial"/>
              <a:buChar char="•"/>
            </a:pPr>
            <a:r>
              <a:rPr lang="en-US" sz="1600" dirty="0">
                <a:solidFill>
                  <a:srgbClr val="0F2144"/>
                </a:solidFill>
                <a:latin typeface="Helvetica"/>
              </a:rPr>
              <a:t>In the moment of need</a:t>
            </a:r>
          </a:p>
          <a:p>
            <a:pPr marL="228600" indent="-228600" algn="l">
              <a:spcAft>
                <a:spcPts val="400"/>
              </a:spcAft>
              <a:buFont typeface="Arial"/>
              <a:buChar char="•"/>
            </a:pPr>
            <a:r>
              <a:rPr lang="en-US" sz="1600" dirty="0">
                <a:solidFill>
                  <a:srgbClr val="0F2144"/>
                </a:solidFill>
                <a:latin typeface="Helvetica"/>
              </a:rPr>
              <a:t>Tailored to learner</a:t>
            </a:r>
          </a:p>
          <a:p>
            <a:pPr marL="228600" indent="-228600" algn="l">
              <a:spcAft>
                <a:spcPts val="400"/>
              </a:spcAft>
              <a:buFont typeface="Arial"/>
              <a:buChar char="•"/>
            </a:pPr>
            <a:endParaRPr sz="1100" b="0" i="0" dirty="0">
              <a:solidFill>
                <a:srgbClr val="0F2144"/>
              </a:solidFill>
              <a:latin typeface="Helvetica"/>
            </a:endParaRPr>
          </a:p>
        </p:txBody>
      </p:sp>
      <p:sp>
        <p:nvSpPr>
          <p:cNvPr id="6" name="Rectangle 5">
            <a:extLst>
              <a:ext uri="{FF2B5EF4-FFF2-40B4-BE49-F238E27FC236}">
                <a16:creationId xmlns:a16="http://schemas.microsoft.com/office/drawing/2014/main" id="{525142CE-25A3-9F9D-A51C-041C0B6CFB3A}"/>
              </a:ext>
            </a:extLst>
          </p:cNvPr>
          <p:cNvSpPr/>
          <p:nvPr/>
        </p:nvSpPr>
        <p:spPr>
          <a:xfrm>
            <a:off x="2465396" y="1123950"/>
            <a:ext cx="2057400"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lang="en-US" sz="1500" b="1" i="0" dirty="0">
                <a:solidFill>
                  <a:srgbClr val="FFFFFF"/>
                </a:solidFill>
                <a:latin typeface="Helvetica"/>
              </a:rPr>
              <a:t>MICROLEARNING</a:t>
            </a:r>
          </a:p>
        </p:txBody>
      </p:sp>
      <p:sp>
        <p:nvSpPr>
          <p:cNvPr id="7" name="Rectangle 6">
            <a:extLst>
              <a:ext uri="{FF2B5EF4-FFF2-40B4-BE49-F238E27FC236}">
                <a16:creationId xmlns:a16="http://schemas.microsoft.com/office/drawing/2014/main" id="{54773BD3-DD9E-C02B-3E10-1989884B2AE8}"/>
              </a:ext>
            </a:extLst>
          </p:cNvPr>
          <p:cNvSpPr/>
          <p:nvPr/>
        </p:nvSpPr>
        <p:spPr>
          <a:xfrm>
            <a:off x="2465396" y="1690878"/>
            <a:ext cx="2057400"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indent="-228600" algn="l">
              <a:spcAft>
                <a:spcPts val="400"/>
              </a:spcAft>
              <a:buFont typeface="Arial"/>
              <a:buChar char="•"/>
            </a:pPr>
            <a:r>
              <a:rPr lang="en-US" sz="1600" b="0" i="0" dirty="0">
                <a:solidFill>
                  <a:srgbClr val="0F2144"/>
                </a:solidFill>
                <a:latin typeface="Helvetica"/>
              </a:rPr>
              <a:t>‘Bite-size’ learning</a:t>
            </a:r>
          </a:p>
          <a:p>
            <a:pPr marL="228600" indent="-228600" algn="l">
              <a:spcAft>
                <a:spcPts val="400"/>
              </a:spcAft>
              <a:buFont typeface="Arial"/>
              <a:buChar char="•"/>
            </a:pPr>
            <a:r>
              <a:rPr lang="en-US" sz="1600" b="0" i="0" dirty="0">
                <a:solidFill>
                  <a:srgbClr val="0F2144"/>
                </a:solidFill>
                <a:latin typeface="Helvetica"/>
              </a:rPr>
              <a:t>Knowledge development</a:t>
            </a:r>
          </a:p>
          <a:p>
            <a:pPr marL="228600" indent="-228600" algn="l">
              <a:spcAft>
                <a:spcPts val="400"/>
              </a:spcAft>
              <a:buFont typeface="Arial"/>
              <a:buChar char="•"/>
            </a:pPr>
            <a:r>
              <a:rPr lang="en-US" sz="1600" dirty="0">
                <a:solidFill>
                  <a:srgbClr val="0F2144"/>
                </a:solidFill>
                <a:latin typeface="Helvetica"/>
              </a:rPr>
              <a:t>Direct patient care</a:t>
            </a:r>
            <a:endParaRPr sz="1600" b="0" i="0" dirty="0">
              <a:solidFill>
                <a:srgbClr val="0F2144"/>
              </a:solidFill>
              <a:latin typeface="Helvetica"/>
            </a:endParaRPr>
          </a:p>
        </p:txBody>
      </p:sp>
      <p:sp>
        <p:nvSpPr>
          <p:cNvPr id="8" name="Rectangle 7">
            <a:extLst>
              <a:ext uri="{FF2B5EF4-FFF2-40B4-BE49-F238E27FC236}">
                <a16:creationId xmlns:a16="http://schemas.microsoft.com/office/drawing/2014/main" id="{A5C13B49-B365-D960-0B86-3A7DEB6B8FC8}"/>
              </a:ext>
            </a:extLst>
          </p:cNvPr>
          <p:cNvSpPr/>
          <p:nvPr/>
        </p:nvSpPr>
        <p:spPr>
          <a:xfrm>
            <a:off x="4661698" y="1123950"/>
            <a:ext cx="2057400"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lang="en-US" sz="1500" b="1" i="0" dirty="0">
                <a:solidFill>
                  <a:srgbClr val="FFFFFF"/>
                </a:solidFill>
                <a:latin typeface="Helvetica"/>
              </a:rPr>
              <a:t>LONGITUDINAL LEARNING</a:t>
            </a:r>
            <a:endParaRPr sz="1500" b="1" i="0" dirty="0">
              <a:solidFill>
                <a:srgbClr val="FFFFFF"/>
              </a:solidFill>
              <a:latin typeface="Helvetica"/>
            </a:endParaRPr>
          </a:p>
        </p:txBody>
      </p:sp>
      <p:sp>
        <p:nvSpPr>
          <p:cNvPr id="9" name="Rectangle 8">
            <a:extLst>
              <a:ext uri="{FF2B5EF4-FFF2-40B4-BE49-F238E27FC236}">
                <a16:creationId xmlns:a16="http://schemas.microsoft.com/office/drawing/2014/main" id="{1C38E24C-79F9-4205-4798-02B64D878601}"/>
              </a:ext>
            </a:extLst>
          </p:cNvPr>
          <p:cNvSpPr/>
          <p:nvPr/>
        </p:nvSpPr>
        <p:spPr>
          <a:xfrm>
            <a:off x="4661698" y="1690878"/>
            <a:ext cx="2057400"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indent="-228600" algn="l">
              <a:spcAft>
                <a:spcPts val="400"/>
              </a:spcAft>
              <a:buFont typeface="Arial"/>
              <a:buChar char="•"/>
            </a:pPr>
            <a:r>
              <a:rPr lang="en-US" sz="1600" dirty="0">
                <a:solidFill>
                  <a:srgbClr val="0F2144"/>
                </a:solidFill>
                <a:latin typeface="Helvetica"/>
              </a:rPr>
              <a:t>Continuous development</a:t>
            </a:r>
          </a:p>
          <a:p>
            <a:pPr marL="228600" indent="-228600" algn="l">
              <a:spcAft>
                <a:spcPts val="400"/>
              </a:spcAft>
              <a:buFont typeface="Arial"/>
              <a:buChar char="•"/>
            </a:pPr>
            <a:r>
              <a:rPr lang="en-US" sz="1600" b="0" i="0" dirty="0">
                <a:solidFill>
                  <a:srgbClr val="0F2144"/>
                </a:solidFill>
                <a:latin typeface="Helvetica"/>
              </a:rPr>
              <a:t>Tailoring to user / environment</a:t>
            </a:r>
          </a:p>
          <a:p>
            <a:pPr marL="228600" indent="-228600" algn="l">
              <a:spcAft>
                <a:spcPts val="400"/>
              </a:spcAft>
              <a:buFont typeface="Arial"/>
              <a:buChar char="•"/>
            </a:pPr>
            <a:r>
              <a:rPr lang="en-US" sz="1600" dirty="0">
                <a:solidFill>
                  <a:srgbClr val="0F2144"/>
                </a:solidFill>
                <a:latin typeface="Helvetica"/>
              </a:rPr>
              <a:t>Role for AI to adapt learning</a:t>
            </a:r>
            <a:endParaRPr sz="1600" b="0" i="0" dirty="0">
              <a:solidFill>
                <a:srgbClr val="0F2144"/>
              </a:solidFill>
              <a:latin typeface="Helvetica"/>
            </a:endParaRPr>
          </a:p>
        </p:txBody>
      </p:sp>
      <p:sp>
        <p:nvSpPr>
          <p:cNvPr id="10" name="Rectangle 9">
            <a:extLst>
              <a:ext uri="{FF2B5EF4-FFF2-40B4-BE49-F238E27FC236}">
                <a16:creationId xmlns:a16="http://schemas.microsoft.com/office/drawing/2014/main" id="{8D43C966-E5AB-74D4-CC2F-EE1B5B489F0D}"/>
              </a:ext>
            </a:extLst>
          </p:cNvPr>
          <p:cNvSpPr/>
          <p:nvPr/>
        </p:nvSpPr>
        <p:spPr>
          <a:xfrm>
            <a:off x="6858000" y="1123950"/>
            <a:ext cx="2057400"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lang="en-US" sz="1500" b="1" i="0" dirty="0">
                <a:solidFill>
                  <a:srgbClr val="FFFFFF"/>
                </a:solidFill>
                <a:latin typeface="Helvetica"/>
              </a:rPr>
              <a:t>TQIP RURAL CONTENT</a:t>
            </a:r>
            <a:endParaRPr sz="1500" b="1" i="0" dirty="0">
              <a:solidFill>
                <a:srgbClr val="FFFFFF"/>
              </a:solidFill>
              <a:latin typeface="Helvetica"/>
            </a:endParaRPr>
          </a:p>
        </p:txBody>
      </p:sp>
      <p:sp>
        <p:nvSpPr>
          <p:cNvPr id="11" name="Rectangle 10">
            <a:extLst>
              <a:ext uri="{FF2B5EF4-FFF2-40B4-BE49-F238E27FC236}">
                <a16:creationId xmlns:a16="http://schemas.microsoft.com/office/drawing/2014/main" id="{72AE8647-DC6A-133C-3B98-5012347B1656}"/>
              </a:ext>
            </a:extLst>
          </p:cNvPr>
          <p:cNvSpPr/>
          <p:nvPr/>
        </p:nvSpPr>
        <p:spPr>
          <a:xfrm>
            <a:off x="6858000" y="1690878"/>
            <a:ext cx="2057400"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indent="-228600" algn="l">
              <a:spcAft>
                <a:spcPts val="400"/>
              </a:spcAft>
              <a:buFont typeface="Arial"/>
              <a:buChar char="•"/>
            </a:pPr>
            <a:r>
              <a:rPr lang="en-US" sz="1600" dirty="0">
                <a:solidFill>
                  <a:srgbClr val="0F2144"/>
                </a:solidFill>
                <a:latin typeface="Helvetica"/>
              </a:rPr>
              <a:t>Translation to the TQIP conference</a:t>
            </a:r>
            <a:endParaRPr sz="1600" b="0" i="0" dirty="0">
              <a:solidFill>
                <a:srgbClr val="0F2144"/>
              </a:solidFill>
              <a:latin typeface="Helvetica"/>
            </a:endParaRPr>
          </a:p>
        </p:txBody>
      </p:sp>
    </p:spTree>
    <p:extLst>
      <p:ext uri="{BB962C8B-B14F-4D97-AF65-F5344CB8AC3E}">
        <p14:creationId xmlns:p14="http://schemas.microsoft.com/office/powerpoint/2010/main" val="1314467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619D8-720F-D7EB-6BBC-BD1FC83FD8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593E2D-3D48-B99F-94E9-F642CF5EF203}"/>
              </a:ext>
            </a:extLst>
          </p:cNvPr>
          <p:cNvSpPr>
            <a:spLocks noGrp="1"/>
          </p:cNvSpPr>
          <p:nvPr>
            <p:ph type="title"/>
          </p:nvPr>
        </p:nvSpPr>
        <p:spPr/>
        <p:txBody>
          <a:bodyPr/>
          <a:lstStyle/>
          <a:p>
            <a:r>
              <a:rPr lang="en-US" dirty="0"/>
              <a:t>Workgroup Members</a:t>
            </a:r>
          </a:p>
        </p:txBody>
      </p:sp>
      <p:sp>
        <p:nvSpPr>
          <p:cNvPr id="3" name="Content Placeholder 2">
            <a:extLst>
              <a:ext uri="{FF2B5EF4-FFF2-40B4-BE49-F238E27FC236}">
                <a16:creationId xmlns:a16="http://schemas.microsoft.com/office/drawing/2014/main" id="{F4166057-F8AB-FACB-C438-35B713A1CA73}"/>
              </a:ext>
            </a:extLst>
          </p:cNvPr>
          <p:cNvSpPr>
            <a:spLocks noGrp="1"/>
          </p:cNvSpPr>
          <p:nvPr>
            <p:ph idx="1"/>
          </p:nvPr>
        </p:nvSpPr>
        <p:spPr/>
        <p:txBody>
          <a:bodyPr/>
          <a:lstStyle/>
          <a:p>
            <a:pPr marL="342900" indent="-342900">
              <a:buFont typeface="Arial" panose="020B0604020202020204" pitchFamily="34" charset="0"/>
              <a:buChar char="•"/>
            </a:pPr>
            <a:r>
              <a:rPr lang="en-US" dirty="0"/>
              <a:t>John Marc Shellenberger, MD, FACS - Tulsa OK</a:t>
            </a:r>
          </a:p>
          <a:p>
            <a:pPr marL="342900" indent="-342900">
              <a:buFont typeface="Arial" panose="020B0604020202020204" pitchFamily="34" charset="0"/>
              <a:buChar char="•"/>
            </a:pPr>
            <a:r>
              <a:rPr lang="en-US" dirty="0"/>
              <a:t>Jeremy Grushka, MD, MSc, FACS – Montreal, QC</a:t>
            </a:r>
          </a:p>
          <a:p>
            <a:pPr marL="342900" indent="-342900">
              <a:buFont typeface="Arial" panose="020B0604020202020204" pitchFamily="34" charset="0"/>
              <a:buChar char="•"/>
            </a:pPr>
            <a:r>
              <a:rPr lang="en-US" dirty="0"/>
              <a:t>Crystal Perry, MSN, RN, CEN, TCRN – Denton, TX</a:t>
            </a:r>
          </a:p>
          <a:p>
            <a:pPr marL="342900" indent="-342900">
              <a:buFont typeface="Arial" panose="020B0604020202020204" pitchFamily="34" charset="0"/>
              <a:buChar char="•"/>
            </a:pPr>
            <a:r>
              <a:rPr lang="en-US" dirty="0"/>
              <a:t>Anamaria Robles, MD, MAS, FACS – Davis, CA *FTL!*</a:t>
            </a:r>
            <a:endParaRPr lang="en-US" i="1" dirty="0"/>
          </a:p>
          <a:p>
            <a:pPr marL="342900" indent="-342900">
              <a:buFont typeface="Arial" panose="020B0604020202020204" pitchFamily="34" charset="0"/>
              <a:buChar char="•"/>
            </a:pPr>
            <a:r>
              <a:rPr lang="en-US" dirty="0"/>
              <a:t>Joshua Corsa, MD, FACS, NRP – Brewster / Tacoma WA</a:t>
            </a:r>
          </a:p>
        </p:txBody>
      </p:sp>
    </p:spTree>
    <p:extLst>
      <p:ext uri="{BB962C8B-B14F-4D97-AF65-F5344CB8AC3E}">
        <p14:creationId xmlns:p14="http://schemas.microsoft.com/office/powerpoint/2010/main" val="272269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9ED5BF3-3379-BC82-3B59-84ED4F113BF4}"/>
              </a:ext>
            </a:extLst>
          </p:cNvPr>
          <p:cNvSpPr/>
          <p:nvPr/>
        </p:nvSpPr>
        <p:spPr>
          <a:xfrm>
            <a:off x="0" y="4019550"/>
            <a:ext cx="9144000" cy="1109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76BE1FFF-BF8F-53A0-D7A6-065E220A2963}"/>
              </a:ext>
            </a:extLst>
          </p:cNvPr>
          <p:cNvSpPr/>
          <p:nvPr/>
        </p:nvSpPr>
        <p:spPr>
          <a:xfrm>
            <a:off x="0" y="5032785"/>
            <a:ext cx="9144000" cy="110715"/>
          </a:xfrm>
          <a:prstGeom prst="rect">
            <a:avLst/>
          </a:prstGeom>
          <a:solidFill>
            <a:srgbClr val="07244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99" name="Group 98">
            <a:extLst>
              <a:ext uri="{FF2B5EF4-FFF2-40B4-BE49-F238E27FC236}">
                <a16:creationId xmlns:a16="http://schemas.microsoft.com/office/drawing/2014/main" id="{560D837E-CFCC-0A32-4D00-E7AB68926C7E}"/>
              </a:ext>
            </a:extLst>
          </p:cNvPr>
          <p:cNvGrpSpPr/>
          <p:nvPr/>
        </p:nvGrpSpPr>
        <p:grpSpPr>
          <a:xfrm>
            <a:off x="1617231" y="169002"/>
            <a:ext cx="1385316" cy="1634463"/>
            <a:chOff x="998561" y="225336"/>
            <a:chExt cx="1847088" cy="2179283"/>
          </a:xfrm>
        </p:grpSpPr>
        <p:sp>
          <p:nvSpPr>
            <p:cNvPr id="38" name="Rounded Rectangle 37">
              <a:extLst>
                <a:ext uri="{FF2B5EF4-FFF2-40B4-BE49-F238E27FC236}">
                  <a16:creationId xmlns:a16="http://schemas.microsoft.com/office/drawing/2014/main" id="{BE1A3E29-5284-F0A0-5EF2-9D0499E9EB9D}"/>
                </a:ext>
              </a:extLst>
            </p:cNvPr>
            <p:cNvSpPr/>
            <p:nvPr/>
          </p:nvSpPr>
          <p:spPr>
            <a:xfrm>
              <a:off x="998561" y="225336"/>
              <a:ext cx="1847088" cy="2060469"/>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7" name="Group 6">
              <a:extLst>
                <a:ext uri="{FF2B5EF4-FFF2-40B4-BE49-F238E27FC236}">
                  <a16:creationId xmlns:a16="http://schemas.microsoft.com/office/drawing/2014/main" id="{3C2B3F0E-6572-2F98-6409-D3A7436DCD18}"/>
                </a:ext>
              </a:extLst>
            </p:cNvPr>
            <p:cNvGrpSpPr/>
            <p:nvPr/>
          </p:nvGrpSpPr>
          <p:grpSpPr>
            <a:xfrm>
              <a:off x="1378318" y="343078"/>
              <a:ext cx="1087574" cy="1097280"/>
              <a:chOff x="1277062" y="843153"/>
              <a:chExt cx="872360" cy="880145"/>
            </a:xfrm>
          </p:grpSpPr>
          <p:sp>
            <p:nvSpPr>
              <p:cNvPr id="6" name="Oval 5">
                <a:extLst>
                  <a:ext uri="{FF2B5EF4-FFF2-40B4-BE49-F238E27FC236}">
                    <a16:creationId xmlns:a16="http://schemas.microsoft.com/office/drawing/2014/main" id="{8282A9AF-C181-207D-C24A-42491E0BF707}"/>
                  </a:ext>
                </a:extLst>
              </p:cNvPr>
              <p:cNvSpPr/>
              <p:nvPr/>
            </p:nvSpPr>
            <p:spPr>
              <a:xfrm>
                <a:off x="1277062" y="850939"/>
                <a:ext cx="872359" cy="872359"/>
              </a:xfrm>
              <a:prstGeom prst="ellipse">
                <a:avLst/>
              </a:prstGeom>
              <a:solidFill>
                <a:srgbClr val="7878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dirty="0">
                  <a:solidFill>
                    <a:schemeClr val="tx1"/>
                  </a:solidFill>
                </a:endParaRPr>
              </a:p>
            </p:txBody>
          </p:sp>
          <p:sp>
            <p:nvSpPr>
              <p:cNvPr id="4" name="Oval 3">
                <a:extLst>
                  <a:ext uri="{FF2B5EF4-FFF2-40B4-BE49-F238E27FC236}">
                    <a16:creationId xmlns:a16="http://schemas.microsoft.com/office/drawing/2014/main" id="{FD48F6CD-EB02-5FBE-6E47-D0F065A04949}"/>
                  </a:ext>
                </a:extLst>
              </p:cNvPr>
              <p:cNvSpPr/>
              <p:nvPr/>
            </p:nvSpPr>
            <p:spPr>
              <a:xfrm>
                <a:off x="1277063" y="843153"/>
                <a:ext cx="872359" cy="872359"/>
              </a:xfrm>
              <a:prstGeom prst="ellipse">
                <a:avLst/>
              </a:prstGeom>
              <a:blipFill dpi="0" rotWithShape="1">
                <a:blip r:embed="rId4"/>
                <a:srcRect/>
                <a:stretch>
                  <a:fillRect l="10242" r="9601" b="-6874"/>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dirty="0">
                  <a:solidFill>
                    <a:schemeClr val="tx1"/>
                  </a:solidFill>
                </a:endParaRPr>
              </a:p>
            </p:txBody>
          </p:sp>
        </p:grpSp>
        <p:sp>
          <p:nvSpPr>
            <p:cNvPr id="5" name="TextBox 4">
              <a:extLst>
                <a:ext uri="{FF2B5EF4-FFF2-40B4-BE49-F238E27FC236}">
                  <a16:creationId xmlns:a16="http://schemas.microsoft.com/office/drawing/2014/main" id="{B85E3161-AA6A-1B8B-8037-0FB8D7FD1BB8}"/>
                </a:ext>
              </a:extLst>
            </p:cNvPr>
            <p:cNvSpPr txBox="1"/>
            <p:nvPr/>
          </p:nvSpPr>
          <p:spPr>
            <a:xfrm>
              <a:off x="1035268" y="1443672"/>
              <a:ext cx="1773676" cy="960947"/>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Dr. Jeffrey Kerby</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Trauma Education</a:t>
              </a:r>
              <a:br>
                <a:rPr lang="en-US" sz="900" dirty="0">
                  <a:latin typeface="Open Sans" panose="020B0606030504020204" pitchFamily="34" charset="0"/>
                  <a:ea typeface="Open Sans" panose="020B0606030504020204" pitchFamily="34" charset="0"/>
                  <a:cs typeface="Open Sans" panose="020B0606030504020204" pitchFamily="34" charset="0"/>
                </a:rPr>
              </a:br>
              <a:r>
                <a:rPr lang="en-US" sz="900" dirty="0">
                  <a:latin typeface="Open Sans" panose="020B0606030504020204" pitchFamily="34" charset="0"/>
                  <a:ea typeface="Open Sans" panose="020B0606030504020204" pitchFamily="34" charset="0"/>
                  <a:cs typeface="Open Sans" panose="020B0606030504020204" pitchFamily="34" charset="0"/>
                </a:rPr>
                <a:t>Medical Director</a:t>
              </a:r>
            </a:p>
          </p:txBody>
        </p:sp>
      </p:grpSp>
      <p:grpSp>
        <p:nvGrpSpPr>
          <p:cNvPr id="98" name="Group 97">
            <a:extLst>
              <a:ext uri="{FF2B5EF4-FFF2-40B4-BE49-F238E27FC236}">
                <a16:creationId xmlns:a16="http://schemas.microsoft.com/office/drawing/2014/main" id="{4684631B-4C6B-4693-D482-77B1CBEAB211}"/>
              </a:ext>
            </a:extLst>
          </p:cNvPr>
          <p:cNvGrpSpPr/>
          <p:nvPr/>
        </p:nvGrpSpPr>
        <p:grpSpPr>
          <a:xfrm>
            <a:off x="2923091" y="169002"/>
            <a:ext cx="1711685" cy="1545352"/>
            <a:chOff x="2855055" y="225336"/>
            <a:chExt cx="2282247" cy="2060469"/>
          </a:xfrm>
        </p:grpSpPr>
        <p:sp>
          <p:nvSpPr>
            <p:cNvPr id="40" name="Rounded Rectangle 39">
              <a:extLst>
                <a:ext uri="{FF2B5EF4-FFF2-40B4-BE49-F238E27FC236}">
                  <a16:creationId xmlns:a16="http://schemas.microsoft.com/office/drawing/2014/main" id="{6D3DDEBB-B1F7-A0D6-E6F7-A34CD7A583EB}"/>
                </a:ext>
              </a:extLst>
            </p:cNvPr>
            <p:cNvSpPr/>
            <p:nvPr/>
          </p:nvSpPr>
          <p:spPr>
            <a:xfrm>
              <a:off x="3072634" y="225336"/>
              <a:ext cx="1847088" cy="2060469"/>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Oval 7">
              <a:extLst>
                <a:ext uri="{FF2B5EF4-FFF2-40B4-BE49-F238E27FC236}">
                  <a16:creationId xmlns:a16="http://schemas.microsoft.com/office/drawing/2014/main" id="{CCE29012-EC7E-B395-7E7E-B2EAAFA08456}"/>
                </a:ext>
              </a:extLst>
            </p:cNvPr>
            <p:cNvSpPr>
              <a:spLocks noChangeAspect="1"/>
            </p:cNvSpPr>
            <p:nvPr/>
          </p:nvSpPr>
          <p:spPr>
            <a:xfrm>
              <a:off x="3447538" y="343078"/>
              <a:ext cx="1097280" cy="109728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4B4D4C13-F7C7-3033-03CD-442A6F652485}"/>
                </a:ext>
              </a:extLst>
            </p:cNvPr>
            <p:cNvSpPr txBox="1"/>
            <p:nvPr/>
          </p:nvSpPr>
          <p:spPr>
            <a:xfrm>
              <a:off x="2855055" y="1443672"/>
              <a:ext cx="2282247" cy="730115"/>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Alisa </a:t>
              </a:r>
              <a:r>
                <a:rPr lang="en-US" sz="1125" b="1" dirty="0" err="1">
                  <a:latin typeface="Open Sans" panose="020B0606030504020204" pitchFamily="34" charset="0"/>
                  <a:ea typeface="Open Sans" panose="020B0606030504020204" pitchFamily="34" charset="0"/>
                  <a:cs typeface="Open Sans" panose="020B0606030504020204" pitchFamily="34" charset="0"/>
                </a:rPr>
                <a:t>Nagler</a:t>
              </a:r>
              <a:endParaRPr lang="en-US" sz="1125" b="1" dirty="0">
                <a:latin typeface="Open Sans" panose="020B0606030504020204" pitchFamily="34" charset="0"/>
                <a:ea typeface="Open Sans" panose="020B0606030504020204" pitchFamily="34" charset="0"/>
                <a:cs typeface="Open Sans" panose="020B0606030504020204" pitchFamily="34" charset="0"/>
              </a:endParaRPr>
            </a:p>
            <a:p>
              <a:pPr algn="ctr">
                <a:lnSpc>
                  <a:spcPts val="1005"/>
                </a:lnSpc>
              </a:pPr>
              <a:r>
                <a:rPr lang="en-US" sz="900" spc="-38" dirty="0">
                  <a:latin typeface="Open Sans" panose="020B0606030504020204" pitchFamily="34" charset="0"/>
                  <a:ea typeface="Open Sans" panose="020B0606030504020204" pitchFamily="34" charset="0"/>
                  <a:cs typeface="Open Sans" panose="020B0606030504020204" pitchFamily="34" charset="0"/>
                </a:rPr>
                <a:t>Assistant Director, Trauma</a:t>
              </a:r>
              <a:r>
                <a:rPr lang="en-US" sz="900" dirty="0">
                  <a:latin typeface="Open Sans" panose="020B0606030504020204" pitchFamily="34" charset="0"/>
                  <a:ea typeface="Open Sans" panose="020B0606030504020204" pitchFamily="34" charset="0"/>
                  <a:cs typeface="Open Sans" panose="020B0606030504020204" pitchFamily="34" charset="0"/>
                </a:rPr>
                <a:t> Education Programs</a:t>
              </a:r>
            </a:p>
          </p:txBody>
        </p:sp>
      </p:grpSp>
      <p:grpSp>
        <p:nvGrpSpPr>
          <p:cNvPr id="91" name="Group 90">
            <a:extLst>
              <a:ext uri="{FF2B5EF4-FFF2-40B4-BE49-F238E27FC236}">
                <a16:creationId xmlns:a16="http://schemas.microsoft.com/office/drawing/2014/main" id="{252ABA19-94FE-33B6-343B-4010959AEC58}"/>
              </a:ext>
            </a:extLst>
          </p:cNvPr>
          <p:cNvGrpSpPr/>
          <p:nvPr/>
        </p:nvGrpSpPr>
        <p:grpSpPr>
          <a:xfrm>
            <a:off x="6083003" y="3430147"/>
            <a:ext cx="1430984" cy="1544351"/>
            <a:chOff x="7152115" y="4577292"/>
            <a:chExt cx="1907978" cy="2059135"/>
          </a:xfrm>
        </p:grpSpPr>
        <p:sp>
          <p:nvSpPr>
            <p:cNvPr id="75" name="Rounded Rectangle 74">
              <a:extLst>
                <a:ext uri="{FF2B5EF4-FFF2-40B4-BE49-F238E27FC236}">
                  <a16:creationId xmlns:a16="http://schemas.microsoft.com/office/drawing/2014/main" id="{E10EDD9B-DE76-B4A4-4691-F4675CD5C1DD}"/>
                </a:ext>
              </a:extLst>
            </p:cNvPr>
            <p:cNvSpPr/>
            <p:nvPr/>
          </p:nvSpPr>
          <p:spPr>
            <a:xfrm>
              <a:off x="7182560" y="4577292"/>
              <a:ext cx="1847088" cy="2059135"/>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A39CB429-95BC-B71A-FAFC-4F433E085666}"/>
                </a:ext>
              </a:extLst>
            </p:cNvPr>
            <p:cNvSpPr txBox="1"/>
            <p:nvPr/>
          </p:nvSpPr>
          <p:spPr>
            <a:xfrm>
              <a:off x="7152115" y="5902894"/>
              <a:ext cx="1907978" cy="559128"/>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David Wakaba</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Instructional Designer</a:t>
              </a:r>
            </a:p>
          </p:txBody>
        </p:sp>
        <p:sp>
          <p:nvSpPr>
            <p:cNvPr id="11" name="Oval 10">
              <a:extLst>
                <a:ext uri="{FF2B5EF4-FFF2-40B4-BE49-F238E27FC236}">
                  <a16:creationId xmlns:a16="http://schemas.microsoft.com/office/drawing/2014/main" id="{BABC3C49-46D9-51D5-25AC-0F13F2D0ADE8}"/>
                </a:ext>
              </a:extLst>
            </p:cNvPr>
            <p:cNvSpPr/>
            <p:nvPr/>
          </p:nvSpPr>
          <p:spPr>
            <a:xfrm>
              <a:off x="7557464" y="4731660"/>
              <a:ext cx="1097280" cy="1097280"/>
            </a:xfrm>
            <a:prstGeom prst="ellipse">
              <a:avLst/>
            </a:prstGeom>
            <a:blipFill>
              <a:blip r:embed="rId6"/>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dirty="0">
                <a:solidFill>
                  <a:schemeClr val="tx1"/>
                </a:solidFill>
              </a:endParaRPr>
            </a:p>
          </p:txBody>
        </p:sp>
      </p:grpSp>
      <p:grpSp>
        <p:nvGrpSpPr>
          <p:cNvPr id="95" name="Group 94">
            <a:extLst>
              <a:ext uri="{FF2B5EF4-FFF2-40B4-BE49-F238E27FC236}">
                <a16:creationId xmlns:a16="http://schemas.microsoft.com/office/drawing/2014/main" id="{8A792172-70A7-28F6-271A-E6856E3A9EEC}"/>
              </a:ext>
            </a:extLst>
          </p:cNvPr>
          <p:cNvGrpSpPr/>
          <p:nvPr/>
        </p:nvGrpSpPr>
        <p:grpSpPr>
          <a:xfrm>
            <a:off x="6002918" y="169002"/>
            <a:ext cx="1424429" cy="1545352"/>
            <a:chOff x="7154300" y="225336"/>
            <a:chExt cx="1899238" cy="2060469"/>
          </a:xfrm>
        </p:grpSpPr>
        <p:sp>
          <p:nvSpPr>
            <p:cNvPr id="42" name="Rounded Rectangle 41">
              <a:extLst>
                <a:ext uri="{FF2B5EF4-FFF2-40B4-BE49-F238E27FC236}">
                  <a16:creationId xmlns:a16="http://schemas.microsoft.com/office/drawing/2014/main" id="{3DDA3879-C3BE-833A-629A-E6AD56BAA56C}"/>
                </a:ext>
              </a:extLst>
            </p:cNvPr>
            <p:cNvSpPr/>
            <p:nvPr/>
          </p:nvSpPr>
          <p:spPr>
            <a:xfrm>
              <a:off x="7180375" y="225336"/>
              <a:ext cx="1847088" cy="2060469"/>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extBox 11">
              <a:extLst>
                <a:ext uri="{FF2B5EF4-FFF2-40B4-BE49-F238E27FC236}">
                  <a16:creationId xmlns:a16="http://schemas.microsoft.com/office/drawing/2014/main" id="{19F9F2CD-6BFE-2E95-20A3-A3203553F233}"/>
                </a:ext>
              </a:extLst>
            </p:cNvPr>
            <p:cNvSpPr txBox="1"/>
            <p:nvPr/>
          </p:nvSpPr>
          <p:spPr>
            <a:xfrm>
              <a:off x="7154300" y="1443672"/>
              <a:ext cx="1899238" cy="730115"/>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Jack Daly</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Manager</a:t>
              </a:r>
              <a:br>
                <a:rPr lang="en-US" sz="900" dirty="0">
                  <a:latin typeface="Open Sans" panose="020B0606030504020204" pitchFamily="34" charset="0"/>
                  <a:ea typeface="Open Sans" panose="020B0606030504020204" pitchFamily="34" charset="0"/>
                  <a:cs typeface="Open Sans" panose="020B0606030504020204" pitchFamily="34" charset="0"/>
                </a:rPr>
              </a:br>
              <a:r>
                <a:rPr lang="en-US" sz="900" dirty="0">
                  <a:latin typeface="Open Sans" panose="020B0606030504020204" pitchFamily="34" charset="0"/>
                  <a:ea typeface="Open Sans" panose="020B0606030504020204" pitchFamily="34" charset="0"/>
                  <a:cs typeface="Open Sans" panose="020B0606030504020204" pitchFamily="34" charset="0"/>
                </a:rPr>
                <a:t>Business Operations</a:t>
              </a:r>
            </a:p>
          </p:txBody>
        </p:sp>
        <p:sp>
          <p:nvSpPr>
            <p:cNvPr id="13" name="Oval 12">
              <a:extLst>
                <a:ext uri="{FF2B5EF4-FFF2-40B4-BE49-F238E27FC236}">
                  <a16:creationId xmlns:a16="http://schemas.microsoft.com/office/drawing/2014/main" id="{C1774F6D-75B6-6341-57E7-3095FC0D7E0D}"/>
                </a:ext>
              </a:extLst>
            </p:cNvPr>
            <p:cNvSpPr/>
            <p:nvPr/>
          </p:nvSpPr>
          <p:spPr>
            <a:xfrm>
              <a:off x="7555279" y="343078"/>
              <a:ext cx="1097280" cy="109728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86" name="Group 85">
            <a:extLst>
              <a:ext uri="{FF2B5EF4-FFF2-40B4-BE49-F238E27FC236}">
                <a16:creationId xmlns:a16="http://schemas.microsoft.com/office/drawing/2014/main" id="{2B1DEBCE-508E-C745-65BD-9EE6BD64B6BC}"/>
              </a:ext>
            </a:extLst>
          </p:cNvPr>
          <p:cNvGrpSpPr/>
          <p:nvPr/>
        </p:nvGrpSpPr>
        <p:grpSpPr>
          <a:xfrm>
            <a:off x="6056744" y="1810765"/>
            <a:ext cx="1430984" cy="1545353"/>
            <a:chOff x="8239299" y="2414353"/>
            <a:chExt cx="1907978" cy="2060470"/>
          </a:xfrm>
        </p:grpSpPr>
        <p:sp>
          <p:nvSpPr>
            <p:cNvPr id="64" name="Rounded Rectangle 63">
              <a:extLst>
                <a:ext uri="{FF2B5EF4-FFF2-40B4-BE49-F238E27FC236}">
                  <a16:creationId xmlns:a16="http://schemas.microsoft.com/office/drawing/2014/main" id="{8344745F-67CD-0F61-8868-680BFE4D0FDA}"/>
                </a:ext>
              </a:extLst>
            </p:cNvPr>
            <p:cNvSpPr/>
            <p:nvPr/>
          </p:nvSpPr>
          <p:spPr>
            <a:xfrm>
              <a:off x="8269744" y="2414353"/>
              <a:ext cx="1847088" cy="2060470"/>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extBox 13">
              <a:extLst>
                <a:ext uri="{FF2B5EF4-FFF2-40B4-BE49-F238E27FC236}">
                  <a16:creationId xmlns:a16="http://schemas.microsoft.com/office/drawing/2014/main" id="{6A28956B-9E0D-73E5-BAAD-CEBF97875181}"/>
                </a:ext>
              </a:extLst>
            </p:cNvPr>
            <p:cNvSpPr txBox="1"/>
            <p:nvPr/>
          </p:nvSpPr>
          <p:spPr>
            <a:xfrm>
              <a:off x="8239299" y="3677933"/>
              <a:ext cx="1907978" cy="559128"/>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Neil Kato</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Program Manager</a:t>
              </a:r>
            </a:p>
          </p:txBody>
        </p:sp>
        <p:sp>
          <p:nvSpPr>
            <p:cNvPr id="15" name="Oval 14">
              <a:extLst>
                <a:ext uri="{FF2B5EF4-FFF2-40B4-BE49-F238E27FC236}">
                  <a16:creationId xmlns:a16="http://schemas.microsoft.com/office/drawing/2014/main" id="{A0F4AA1E-F4D1-D388-525D-3E8F6232F338}"/>
                </a:ext>
              </a:extLst>
            </p:cNvPr>
            <p:cNvSpPr/>
            <p:nvPr/>
          </p:nvSpPr>
          <p:spPr>
            <a:xfrm>
              <a:off x="8644648" y="2561940"/>
              <a:ext cx="1097280" cy="109728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84" name="Group 83">
            <a:extLst>
              <a:ext uri="{FF2B5EF4-FFF2-40B4-BE49-F238E27FC236}">
                <a16:creationId xmlns:a16="http://schemas.microsoft.com/office/drawing/2014/main" id="{063EFD28-E83C-302C-4B9F-CC1A19C2283F}"/>
              </a:ext>
            </a:extLst>
          </p:cNvPr>
          <p:cNvGrpSpPr/>
          <p:nvPr/>
        </p:nvGrpSpPr>
        <p:grpSpPr>
          <a:xfrm>
            <a:off x="190816" y="1810765"/>
            <a:ext cx="1443704" cy="1545353"/>
            <a:chOff x="36092" y="2414353"/>
            <a:chExt cx="1924938" cy="2060470"/>
          </a:xfrm>
        </p:grpSpPr>
        <p:sp>
          <p:nvSpPr>
            <p:cNvPr id="68" name="Rounded Rectangle 67">
              <a:extLst>
                <a:ext uri="{FF2B5EF4-FFF2-40B4-BE49-F238E27FC236}">
                  <a16:creationId xmlns:a16="http://schemas.microsoft.com/office/drawing/2014/main" id="{94F3D8AF-979A-BABB-A0D3-06CA13AAF78D}"/>
                </a:ext>
              </a:extLst>
            </p:cNvPr>
            <p:cNvSpPr/>
            <p:nvPr/>
          </p:nvSpPr>
          <p:spPr>
            <a:xfrm>
              <a:off x="75017" y="2414353"/>
              <a:ext cx="1847088" cy="2060470"/>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TextBox 15">
              <a:extLst>
                <a:ext uri="{FF2B5EF4-FFF2-40B4-BE49-F238E27FC236}">
                  <a16:creationId xmlns:a16="http://schemas.microsoft.com/office/drawing/2014/main" id="{F5C44F32-4621-BB53-2010-000089B53B7D}"/>
                </a:ext>
              </a:extLst>
            </p:cNvPr>
            <p:cNvSpPr txBox="1"/>
            <p:nvPr/>
          </p:nvSpPr>
          <p:spPr>
            <a:xfrm>
              <a:off x="36092" y="3677933"/>
              <a:ext cx="1924938" cy="730114"/>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Ana Hernandez</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International Program</a:t>
              </a:r>
              <a:br>
                <a:rPr lang="en-US" sz="900" dirty="0">
                  <a:latin typeface="Open Sans" panose="020B0606030504020204" pitchFamily="34" charset="0"/>
                  <a:ea typeface="Open Sans" panose="020B0606030504020204" pitchFamily="34" charset="0"/>
                  <a:cs typeface="Open Sans" panose="020B0606030504020204" pitchFamily="34" charset="0"/>
                </a:rPr>
              </a:br>
              <a:r>
                <a:rPr lang="en-US" sz="900" dirty="0">
                  <a:latin typeface="Open Sans" panose="020B0606030504020204" pitchFamily="34" charset="0"/>
                  <a:ea typeface="Open Sans" panose="020B0606030504020204" pitchFamily="34" charset="0"/>
                  <a:cs typeface="Open Sans" panose="020B0606030504020204" pitchFamily="34" charset="0"/>
                </a:rPr>
                <a:t>Coordinator</a:t>
              </a:r>
            </a:p>
          </p:txBody>
        </p:sp>
        <p:sp>
          <p:nvSpPr>
            <p:cNvPr id="17" name="Oval 16">
              <a:extLst>
                <a:ext uri="{FF2B5EF4-FFF2-40B4-BE49-F238E27FC236}">
                  <a16:creationId xmlns:a16="http://schemas.microsoft.com/office/drawing/2014/main" id="{017727DF-F001-3E8A-F60F-2EF0D40F4B30}"/>
                </a:ext>
              </a:extLst>
            </p:cNvPr>
            <p:cNvSpPr/>
            <p:nvPr/>
          </p:nvSpPr>
          <p:spPr>
            <a:xfrm>
              <a:off x="449921" y="2561940"/>
              <a:ext cx="1097280" cy="109728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82" name="Group 81">
            <a:extLst>
              <a:ext uri="{FF2B5EF4-FFF2-40B4-BE49-F238E27FC236}">
                <a16:creationId xmlns:a16="http://schemas.microsoft.com/office/drawing/2014/main" id="{299E621C-9D55-5434-4579-587B53AAF52F}"/>
              </a:ext>
            </a:extLst>
          </p:cNvPr>
          <p:cNvGrpSpPr/>
          <p:nvPr/>
        </p:nvGrpSpPr>
        <p:grpSpPr>
          <a:xfrm>
            <a:off x="3123916" y="1810765"/>
            <a:ext cx="1444244" cy="1545353"/>
            <a:chOff x="4132088" y="2414353"/>
            <a:chExt cx="1925658" cy="2060470"/>
          </a:xfrm>
        </p:grpSpPr>
        <p:sp>
          <p:nvSpPr>
            <p:cNvPr id="66" name="Rounded Rectangle 65">
              <a:extLst>
                <a:ext uri="{FF2B5EF4-FFF2-40B4-BE49-F238E27FC236}">
                  <a16:creationId xmlns:a16="http://schemas.microsoft.com/office/drawing/2014/main" id="{C208B7A5-CAAA-B559-8556-42112BFE9E6D}"/>
                </a:ext>
              </a:extLst>
            </p:cNvPr>
            <p:cNvSpPr/>
            <p:nvPr/>
          </p:nvSpPr>
          <p:spPr>
            <a:xfrm>
              <a:off x="4171373" y="2414353"/>
              <a:ext cx="1847088" cy="2060470"/>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a:extLst>
                <a:ext uri="{FF2B5EF4-FFF2-40B4-BE49-F238E27FC236}">
                  <a16:creationId xmlns:a16="http://schemas.microsoft.com/office/drawing/2014/main" id="{60AD8758-F9FD-20AB-3B10-736AD286F0B0}"/>
                </a:ext>
              </a:extLst>
            </p:cNvPr>
            <p:cNvSpPr txBox="1"/>
            <p:nvPr/>
          </p:nvSpPr>
          <p:spPr>
            <a:xfrm>
              <a:off x="4132088" y="3677933"/>
              <a:ext cx="1925658" cy="559128"/>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Maria Molina</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Program Coordinator</a:t>
              </a:r>
            </a:p>
          </p:txBody>
        </p:sp>
        <p:sp>
          <p:nvSpPr>
            <p:cNvPr id="19" name="Oval 18">
              <a:extLst>
                <a:ext uri="{FF2B5EF4-FFF2-40B4-BE49-F238E27FC236}">
                  <a16:creationId xmlns:a16="http://schemas.microsoft.com/office/drawing/2014/main" id="{B5F56893-21AF-C8C4-47AC-F5A51F8CBB9B}"/>
                </a:ext>
              </a:extLst>
            </p:cNvPr>
            <p:cNvSpPr/>
            <p:nvPr/>
          </p:nvSpPr>
          <p:spPr>
            <a:xfrm>
              <a:off x="4546277" y="2561940"/>
              <a:ext cx="1097280" cy="1097280"/>
            </a:xfrm>
            <a:prstGeom prst="ellipse">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83" name="Group 82">
            <a:extLst>
              <a:ext uri="{FF2B5EF4-FFF2-40B4-BE49-F238E27FC236}">
                <a16:creationId xmlns:a16="http://schemas.microsoft.com/office/drawing/2014/main" id="{BDC916CF-1301-3BC3-329C-7B0067DEA293}"/>
              </a:ext>
            </a:extLst>
          </p:cNvPr>
          <p:cNvGrpSpPr/>
          <p:nvPr/>
        </p:nvGrpSpPr>
        <p:grpSpPr>
          <a:xfrm>
            <a:off x="1671523" y="1810765"/>
            <a:ext cx="1421410" cy="1545353"/>
            <a:chOff x="2091392" y="2414353"/>
            <a:chExt cx="1895213" cy="2060470"/>
          </a:xfrm>
        </p:grpSpPr>
        <p:sp>
          <p:nvSpPr>
            <p:cNvPr id="67" name="Rounded Rectangle 66">
              <a:extLst>
                <a:ext uri="{FF2B5EF4-FFF2-40B4-BE49-F238E27FC236}">
                  <a16:creationId xmlns:a16="http://schemas.microsoft.com/office/drawing/2014/main" id="{2C8033E2-EB34-9235-0C73-9EB505812F59}"/>
                </a:ext>
              </a:extLst>
            </p:cNvPr>
            <p:cNvSpPr/>
            <p:nvPr/>
          </p:nvSpPr>
          <p:spPr>
            <a:xfrm>
              <a:off x="2115454" y="2414353"/>
              <a:ext cx="1847088" cy="2060470"/>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TextBox 19">
              <a:extLst>
                <a:ext uri="{FF2B5EF4-FFF2-40B4-BE49-F238E27FC236}">
                  <a16:creationId xmlns:a16="http://schemas.microsoft.com/office/drawing/2014/main" id="{060B8BD7-E1BF-21F2-AB9B-85AD691094D3}"/>
                </a:ext>
              </a:extLst>
            </p:cNvPr>
            <p:cNvSpPr txBox="1"/>
            <p:nvPr/>
          </p:nvSpPr>
          <p:spPr>
            <a:xfrm>
              <a:off x="2091392" y="3677933"/>
              <a:ext cx="1895213" cy="730114"/>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Meghan Baker</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Program Manager</a:t>
              </a:r>
              <a:br>
                <a:rPr lang="en-US" sz="900" dirty="0">
                  <a:latin typeface="Open Sans" panose="020B0606030504020204" pitchFamily="34" charset="0"/>
                  <a:ea typeface="Open Sans" panose="020B0606030504020204" pitchFamily="34" charset="0"/>
                  <a:cs typeface="Open Sans" panose="020B0606030504020204" pitchFamily="34" charset="0"/>
                </a:rPr>
              </a:br>
              <a:r>
                <a:rPr lang="en-US" sz="900" dirty="0">
                  <a:latin typeface="Open Sans" panose="020B0606030504020204" pitchFamily="34" charset="0"/>
                  <a:ea typeface="Open Sans" panose="020B0606030504020204" pitchFamily="34" charset="0"/>
                  <a:cs typeface="Open Sans" panose="020B0606030504020204" pitchFamily="34" charset="0"/>
                </a:rPr>
                <a:t>(Technical)</a:t>
              </a:r>
            </a:p>
          </p:txBody>
        </p:sp>
        <p:sp>
          <p:nvSpPr>
            <p:cNvPr id="21" name="Oval 20">
              <a:extLst>
                <a:ext uri="{FF2B5EF4-FFF2-40B4-BE49-F238E27FC236}">
                  <a16:creationId xmlns:a16="http://schemas.microsoft.com/office/drawing/2014/main" id="{BBCCFADF-DC45-3C39-E457-BCEECEFF738C}"/>
                </a:ext>
              </a:extLst>
            </p:cNvPr>
            <p:cNvSpPr/>
            <p:nvPr/>
          </p:nvSpPr>
          <p:spPr>
            <a:xfrm>
              <a:off x="2490358" y="2561940"/>
              <a:ext cx="1097280" cy="1097280"/>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85" name="Group 84">
            <a:extLst>
              <a:ext uri="{FF2B5EF4-FFF2-40B4-BE49-F238E27FC236}">
                <a16:creationId xmlns:a16="http://schemas.microsoft.com/office/drawing/2014/main" id="{D17A3F0B-B213-335A-E2D3-626777D045B1}"/>
              </a:ext>
            </a:extLst>
          </p:cNvPr>
          <p:cNvGrpSpPr/>
          <p:nvPr/>
        </p:nvGrpSpPr>
        <p:grpSpPr>
          <a:xfrm>
            <a:off x="4588684" y="1810765"/>
            <a:ext cx="1444244" cy="1545353"/>
            <a:chOff x="6189286" y="2414353"/>
            <a:chExt cx="1925658" cy="2060470"/>
          </a:xfrm>
        </p:grpSpPr>
        <p:sp>
          <p:nvSpPr>
            <p:cNvPr id="65" name="Rounded Rectangle 64">
              <a:extLst>
                <a:ext uri="{FF2B5EF4-FFF2-40B4-BE49-F238E27FC236}">
                  <a16:creationId xmlns:a16="http://schemas.microsoft.com/office/drawing/2014/main" id="{EC5E5B03-5432-322A-3564-FC87242ABC0E}"/>
                </a:ext>
              </a:extLst>
            </p:cNvPr>
            <p:cNvSpPr/>
            <p:nvPr/>
          </p:nvSpPr>
          <p:spPr>
            <a:xfrm>
              <a:off x="6228571" y="2414353"/>
              <a:ext cx="1847088" cy="2060470"/>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TextBox 21">
              <a:extLst>
                <a:ext uri="{FF2B5EF4-FFF2-40B4-BE49-F238E27FC236}">
                  <a16:creationId xmlns:a16="http://schemas.microsoft.com/office/drawing/2014/main" id="{B7C89FF9-6AFB-C64D-AB3A-B95FFCE4CB21}"/>
                </a:ext>
              </a:extLst>
            </p:cNvPr>
            <p:cNvSpPr txBox="1"/>
            <p:nvPr/>
          </p:nvSpPr>
          <p:spPr>
            <a:xfrm>
              <a:off x="6189286" y="3677933"/>
              <a:ext cx="1925658" cy="730114"/>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Olivia Grierson</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Program Manager </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(Non-tech)</a:t>
              </a:r>
            </a:p>
          </p:txBody>
        </p:sp>
        <p:sp>
          <p:nvSpPr>
            <p:cNvPr id="23" name="Oval 22">
              <a:extLst>
                <a:ext uri="{FF2B5EF4-FFF2-40B4-BE49-F238E27FC236}">
                  <a16:creationId xmlns:a16="http://schemas.microsoft.com/office/drawing/2014/main" id="{0EEDF311-83C0-C9FB-72EF-7B9E82AA30F2}"/>
                </a:ext>
              </a:extLst>
            </p:cNvPr>
            <p:cNvSpPr/>
            <p:nvPr/>
          </p:nvSpPr>
          <p:spPr>
            <a:xfrm>
              <a:off x="6603475" y="2561940"/>
              <a:ext cx="1097280" cy="1097280"/>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90" name="Group 89">
            <a:extLst>
              <a:ext uri="{FF2B5EF4-FFF2-40B4-BE49-F238E27FC236}">
                <a16:creationId xmlns:a16="http://schemas.microsoft.com/office/drawing/2014/main" id="{710983C0-28AD-E3E1-8F53-58BE987B5E0E}"/>
              </a:ext>
            </a:extLst>
          </p:cNvPr>
          <p:cNvGrpSpPr/>
          <p:nvPr/>
        </p:nvGrpSpPr>
        <p:grpSpPr>
          <a:xfrm>
            <a:off x="4625760" y="3452529"/>
            <a:ext cx="1430984" cy="1544351"/>
            <a:chOff x="5094917" y="4577292"/>
            <a:chExt cx="1907978" cy="2059135"/>
          </a:xfrm>
        </p:grpSpPr>
        <p:sp>
          <p:nvSpPr>
            <p:cNvPr id="76" name="Rounded Rectangle 75">
              <a:extLst>
                <a:ext uri="{FF2B5EF4-FFF2-40B4-BE49-F238E27FC236}">
                  <a16:creationId xmlns:a16="http://schemas.microsoft.com/office/drawing/2014/main" id="{107A0A6B-26A9-5BFB-028D-7C33AE6609EB}"/>
                </a:ext>
              </a:extLst>
            </p:cNvPr>
            <p:cNvSpPr/>
            <p:nvPr/>
          </p:nvSpPr>
          <p:spPr>
            <a:xfrm>
              <a:off x="5125362" y="4577292"/>
              <a:ext cx="1847088" cy="2059135"/>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TextBox 23">
              <a:extLst>
                <a:ext uri="{FF2B5EF4-FFF2-40B4-BE49-F238E27FC236}">
                  <a16:creationId xmlns:a16="http://schemas.microsoft.com/office/drawing/2014/main" id="{5C754407-F167-E9C7-A706-3F9A3E54FD50}"/>
                </a:ext>
              </a:extLst>
            </p:cNvPr>
            <p:cNvSpPr txBox="1"/>
            <p:nvPr/>
          </p:nvSpPr>
          <p:spPr>
            <a:xfrm>
              <a:off x="5094917" y="5902894"/>
              <a:ext cx="1907978" cy="730115"/>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Kristin Vail</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Program Manager </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(Global)</a:t>
              </a:r>
            </a:p>
          </p:txBody>
        </p:sp>
        <p:sp>
          <p:nvSpPr>
            <p:cNvPr id="25" name="Oval 24">
              <a:extLst>
                <a:ext uri="{FF2B5EF4-FFF2-40B4-BE49-F238E27FC236}">
                  <a16:creationId xmlns:a16="http://schemas.microsoft.com/office/drawing/2014/main" id="{8E7DB6D0-8162-C3D2-9491-D8A91D7069A1}"/>
                </a:ext>
              </a:extLst>
            </p:cNvPr>
            <p:cNvSpPr/>
            <p:nvPr/>
          </p:nvSpPr>
          <p:spPr>
            <a:xfrm>
              <a:off x="5500266" y="4731660"/>
              <a:ext cx="1097280" cy="1097280"/>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grpSp>
        <p:nvGrpSpPr>
          <p:cNvPr id="89" name="Group 88">
            <a:extLst>
              <a:ext uri="{FF2B5EF4-FFF2-40B4-BE49-F238E27FC236}">
                <a16:creationId xmlns:a16="http://schemas.microsoft.com/office/drawing/2014/main" id="{E67D44F1-6988-D096-AAA4-9A7C86BEF8C5}"/>
              </a:ext>
            </a:extLst>
          </p:cNvPr>
          <p:cNvGrpSpPr/>
          <p:nvPr/>
        </p:nvGrpSpPr>
        <p:grpSpPr>
          <a:xfrm>
            <a:off x="3146750" y="3469199"/>
            <a:ext cx="1421410" cy="1544351"/>
            <a:chOff x="3045381" y="4577292"/>
            <a:chExt cx="1895213" cy="2059135"/>
          </a:xfrm>
        </p:grpSpPr>
        <p:sp>
          <p:nvSpPr>
            <p:cNvPr id="77" name="Rounded Rectangle 76">
              <a:extLst>
                <a:ext uri="{FF2B5EF4-FFF2-40B4-BE49-F238E27FC236}">
                  <a16:creationId xmlns:a16="http://schemas.microsoft.com/office/drawing/2014/main" id="{D1152DC4-7EAD-4527-7027-B059B2A2CCAF}"/>
                </a:ext>
              </a:extLst>
            </p:cNvPr>
            <p:cNvSpPr/>
            <p:nvPr/>
          </p:nvSpPr>
          <p:spPr>
            <a:xfrm>
              <a:off x="3069443" y="4577292"/>
              <a:ext cx="1847088" cy="2059135"/>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TextBox 26">
              <a:extLst>
                <a:ext uri="{FF2B5EF4-FFF2-40B4-BE49-F238E27FC236}">
                  <a16:creationId xmlns:a16="http://schemas.microsoft.com/office/drawing/2014/main" id="{FFEC28F0-0B2B-0B40-8B5B-0D8E432E2C38}"/>
                </a:ext>
              </a:extLst>
            </p:cNvPr>
            <p:cNvSpPr txBox="1"/>
            <p:nvPr/>
          </p:nvSpPr>
          <p:spPr>
            <a:xfrm>
              <a:off x="3045381" y="5902894"/>
              <a:ext cx="1895213" cy="559128"/>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Glenda Hill</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Program Coordinator</a:t>
              </a:r>
            </a:p>
          </p:txBody>
        </p:sp>
        <p:sp>
          <p:nvSpPr>
            <p:cNvPr id="28" name="Oval 27">
              <a:extLst>
                <a:ext uri="{FF2B5EF4-FFF2-40B4-BE49-F238E27FC236}">
                  <a16:creationId xmlns:a16="http://schemas.microsoft.com/office/drawing/2014/main" id="{71A31454-F92C-A36C-172A-E018FF0E18E1}"/>
                </a:ext>
              </a:extLst>
            </p:cNvPr>
            <p:cNvSpPr/>
            <p:nvPr/>
          </p:nvSpPr>
          <p:spPr>
            <a:xfrm>
              <a:off x="3444347" y="4731660"/>
              <a:ext cx="1097280" cy="1097280"/>
            </a:xfrm>
            <a:prstGeom prst="ellipse">
              <a:avLst/>
            </a:prstGeom>
            <a:blipFill dpi="0" rotWithShape="1">
              <a:blip r:embed="rId14"/>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97" name="Group 96">
            <a:extLst>
              <a:ext uri="{FF2B5EF4-FFF2-40B4-BE49-F238E27FC236}">
                <a16:creationId xmlns:a16="http://schemas.microsoft.com/office/drawing/2014/main" id="{87616ECB-598A-78F8-8A94-F62CF28E218A}"/>
              </a:ext>
            </a:extLst>
          </p:cNvPr>
          <p:cNvGrpSpPr/>
          <p:nvPr/>
        </p:nvGrpSpPr>
        <p:grpSpPr>
          <a:xfrm>
            <a:off x="4531185" y="169002"/>
            <a:ext cx="1430984" cy="1545352"/>
            <a:chOff x="5094917" y="225336"/>
            <a:chExt cx="1907978" cy="2060469"/>
          </a:xfrm>
        </p:grpSpPr>
        <p:sp>
          <p:nvSpPr>
            <p:cNvPr id="41" name="Rounded Rectangle 40">
              <a:extLst>
                <a:ext uri="{FF2B5EF4-FFF2-40B4-BE49-F238E27FC236}">
                  <a16:creationId xmlns:a16="http://schemas.microsoft.com/office/drawing/2014/main" id="{485216D3-D677-9FF8-EF8C-CE29B2330457}"/>
                </a:ext>
              </a:extLst>
            </p:cNvPr>
            <p:cNvSpPr/>
            <p:nvPr/>
          </p:nvSpPr>
          <p:spPr>
            <a:xfrm>
              <a:off x="5125362" y="225336"/>
              <a:ext cx="1847088" cy="2060469"/>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TextBox 28">
              <a:extLst>
                <a:ext uri="{FF2B5EF4-FFF2-40B4-BE49-F238E27FC236}">
                  <a16:creationId xmlns:a16="http://schemas.microsoft.com/office/drawing/2014/main" id="{CACD60A0-7FCE-F39E-73C2-9D9E5CBA46AB}"/>
                </a:ext>
              </a:extLst>
            </p:cNvPr>
            <p:cNvSpPr txBox="1"/>
            <p:nvPr/>
          </p:nvSpPr>
          <p:spPr>
            <a:xfrm>
              <a:off x="5094917" y="1443672"/>
              <a:ext cx="1907978" cy="730115"/>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Julie </a:t>
              </a:r>
              <a:r>
                <a:rPr lang="en-US" sz="1125" b="1" dirty="0" err="1">
                  <a:latin typeface="Open Sans" panose="020B0606030504020204" pitchFamily="34" charset="0"/>
                  <a:ea typeface="Open Sans" panose="020B0606030504020204" pitchFamily="34" charset="0"/>
                  <a:cs typeface="Open Sans" panose="020B0606030504020204" pitchFamily="34" charset="0"/>
                </a:rPr>
                <a:t>Cwik</a:t>
              </a:r>
              <a:endParaRPr lang="en-US" sz="1125" b="1" dirty="0">
                <a:latin typeface="Open Sans" panose="020B0606030504020204" pitchFamily="34" charset="0"/>
                <a:ea typeface="Open Sans" panose="020B0606030504020204" pitchFamily="34" charset="0"/>
                <a:cs typeface="Open Sans" panose="020B0606030504020204" pitchFamily="34" charset="0"/>
              </a:endParaRP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Manager </a:t>
              </a:r>
              <a:br>
                <a:rPr lang="en-US" sz="900" dirty="0">
                  <a:latin typeface="Open Sans" panose="020B0606030504020204" pitchFamily="34" charset="0"/>
                  <a:ea typeface="Open Sans" panose="020B0606030504020204" pitchFamily="34" charset="0"/>
                  <a:cs typeface="Open Sans" panose="020B0606030504020204" pitchFamily="34" charset="0"/>
                </a:rPr>
              </a:br>
              <a:r>
                <a:rPr lang="en-US" sz="900" dirty="0">
                  <a:latin typeface="Open Sans" panose="020B0606030504020204" pitchFamily="34" charset="0"/>
                  <a:ea typeface="Open Sans" panose="020B0606030504020204" pitchFamily="34" charset="0"/>
                  <a:cs typeface="Open Sans" panose="020B0606030504020204" pitchFamily="34" charset="0"/>
                </a:rPr>
                <a:t>Instructional Design</a:t>
              </a:r>
            </a:p>
          </p:txBody>
        </p:sp>
        <p:sp>
          <p:nvSpPr>
            <p:cNvPr id="30" name="Oval 29">
              <a:extLst>
                <a:ext uri="{FF2B5EF4-FFF2-40B4-BE49-F238E27FC236}">
                  <a16:creationId xmlns:a16="http://schemas.microsoft.com/office/drawing/2014/main" id="{323BE25C-5913-0B84-7D3E-C043E96BA017}"/>
                </a:ext>
              </a:extLst>
            </p:cNvPr>
            <p:cNvSpPr/>
            <p:nvPr/>
          </p:nvSpPr>
          <p:spPr>
            <a:xfrm>
              <a:off x="5500266" y="343078"/>
              <a:ext cx="1097280" cy="1097280"/>
            </a:xfrm>
            <a:prstGeom prst="ellipse">
              <a:avLst/>
            </a:prstGeom>
            <a:blipFill dpi="0" rotWithShape="1">
              <a:blip r:embed="rId15">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88" name="Group 87">
            <a:extLst>
              <a:ext uri="{FF2B5EF4-FFF2-40B4-BE49-F238E27FC236}">
                <a16:creationId xmlns:a16="http://schemas.microsoft.com/office/drawing/2014/main" id="{497CF2AA-BBE4-7010-BEE5-0E92B4527BEE}"/>
              </a:ext>
            </a:extLst>
          </p:cNvPr>
          <p:cNvGrpSpPr/>
          <p:nvPr/>
        </p:nvGrpSpPr>
        <p:grpSpPr>
          <a:xfrm>
            <a:off x="1667276" y="3466808"/>
            <a:ext cx="1429904" cy="1544351"/>
            <a:chOff x="964985" y="4577292"/>
            <a:chExt cx="1906538" cy="2059135"/>
          </a:xfrm>
        </p:grpSpPr>
        <p:sp>
          <p:nvSpPr>
            <p:cNvPr id="78" name="Rounded Rectangle 77">
              <a:extLst>
                <a:ext uri="{FF2B5EF4-FFF2-40B4-BE49-F238E27FC236}">
                  <a16:creationId xmlns:a16="http://schemas.microsoft.com/office/drawing/2014/main" id="{C61614FF-DC9C-5B4C-6A39-22C36B964051}"/>
                </a:ext>
              </a:extLst>
            </p:cNvPr>
            <p:cNvSpPr/>
            <p:nvPr/>
          </p:nvSpPr>
          <p:spPr>
            <a:xfrm>
              <a:off x="994710" y="4577292"/>
              <a:ext cx="1847088" cy="2059135"/>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TextBox 30">
              <a:extLst>
                <a:ext uri="{FF2B5EF4-FFF2-40B4-BE49-F238E27FC236}">
                  <a16:creationId xmlns:a16="http://schemas.microsoft.com/office/drawing/2014/main" id="{9FF41C51-0A77-C485-3392-01393E3CF232}"/>
                </a:ext>
              </a:extLst>
            </p:cNvPr>
            <p:cNvSpPr txBox="1"/>
            <p:nvPr/>
          </p:nvSpPr>
          <p:spPr>
            <a:xfrm>
              <a:off x="964985" y="5902894"/>
              <a:ext cx="1906538" cy="559128"/>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Rebecca Hill</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Visual Designer</a:t>
              </a:r>
            </a:p>
          </p:txBody>
        </p:sp>
        <p:sp>
          <p:nvSpPr>
            <p:cNvPr id="32" name="Oval 31">
              <a:extLst>
                <a:ext uri="{FF2B5EF4-FFF2-40B4-BE49-F238E27FC236}">
                  <a16:creationId xmlns:a16="http://schemas.microsoft.com/office/drawing/2014/main" id="{F6C5216F-F0F5-2978-325F-F69F0B53DF0E}"/>
                </a:ext>
              </a:extLst>
            </p:cNvPr>
            <p:cNvSpPr/>
            <p:nvPr/>
          </p:nvSpPr>
          <p:spPr>
            <a:xfrm>
              <a:off x="1369614" y="4731660"/>
              <a:ext cx="1097280" cy="1097280"/>
            </a:xfrm>
            <a:prstGeom prst="ellipse">
              <a:avLst/>
            </a:prstGeom>
            <a:blipFill dpi="0" rotWithShape="1">
              <a:blip r:embed="rId1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87" name="Group 86">
            <a:extLst>
              <a:ext uri="{FF2B5EF4-FFF2-40B4-BE49-F238E27FC236}">
                <a16:creationId xmlns:a16="http://schemas.microsoft.com/office/drawing/2014/main" id="{F8B5BCAF-CD98-F0D8-5212-6D8B9CB33687}"/>
              </a:ext>
            </a:extLst>
          </p:cNvPr>
          <p:cNvGrpSpPr/>
          <p:nvPr/>
        </p:nvGrpSpPr>
        <p:grpSpPr>
          <a:xfrm>
            <a:off x="7499587" y="1810765"/>
            <a:ext cx="1443554" cy="1545353"/>
            <a:chOff x="10267262" y="2414353"/>
            <a:chExt cx="1924738" cy="2060470"/>
          </a:xfrm>
        </p:grpSpPr>
        <p:sp>
          <p:nvSpPr>
            <p:cNvPr id="79" name="Rounded Rectangle 78">
              <a:extLst>
                <a:ext uri="{FF2B5EF4-FFF2-40B4-BE49-F238E27FC236}">
                  <a16:creationId xmlns:a16="http://schemas.microsoft.com/office/drawing/2014/main" id="{0E86AD03-B779-FE85-3B74-3B495DAD2E76}"/>
                </a:ext>
              </a:extLst>
            </p:cNvPr>
            <p:cNvSpPr/>
            <p:nvPr/>
          </p:nvSpPr>
          <p:spPr>
            <a:xfrm>
              <a:off x="10306087" y="2414353"/>
              <a:ext cx="1847088" cy="2060470"/>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TextBox 32">
              <a:extLst>
                <a:ext uri="{FF2B5EF4-FFF2-40B4-BE49-F238E27FC236}">
                  <a16:creationId xmlns:a16="http://schemas.microsoft.com/office/drawing/2014/main" id="{C56CBD57-D5E7-4BE8-8CCF-B45243C3C83A}"/>
                </a:ext>
              </a:extLst>
            </p:cNvPr>
            <p:cNvSpPr txBox="1"/>
            <p:nvPr/>
          </p:nvSpPr>
          <p:spPr>
            <a:xfrm>
              <a:off x="10267262" y="3677933"/>
              <a:ext cx="1924738" cy="559128"/>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Meghan Hogan</a:t>
              </a: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Project Manager</a:t>
              </a:r>
            </a:p>
          </p:txBody>
        </p:sp>
        <p:sp>
          <p:nvSpPr>
            <p:cNvPr id="34" name="Oval 33">
              <a:extLst>
                <a:ext uri="{FF2B5EF4-FFF2-40B4-BE49-F238E27FC236}">
                  <a16:creationId xmlns:a16="http://schemas.microsoft.com/office/drawing/2014/main" id="{CEE82528-988A-467D-57CD-76D1608946CE}"/>
                </a:ext>
              </a:extLst>
            </p:cNvPr>
            <p:cNvSpPr/>
            <p:nvPr/>
          </p:nvSpPr>
          <p:spPr>
            <a:xfrm>
              <a:off x="10680991" y="2561940"/>
              <a:ext cx="1097280" cy="1097280"/>
            </a:xfrm>
            <a:prstGeom prst="ellipse">
              <a:avLst/>
            </a:prstGeom>
            <a:blipFill dpi="0" rotWithShape="1">
              <a:blip r:embed="rId1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94" name="Group 93">
            <a:extLst>
              <a:ext uri="{FF2B5EF4-FFF2-40B4-BE49-F238E27FC236}">
                <a16:creationId xmlns:a16="http://schemas.microsoft.com/office/drawing/2014/main" id="{3769550B-C908-BABF-B509-6FE2EF2E0350}"/>
              </a:ext>
            </a:extLst>
          </p:cNvPr>
          <p:cNvGrpSpPr/>
          <p:nvPr/>
        </p:nvGrpSpPr>
        <p:grpSpPr>
          <a:xfrm>
            <a:off x="7417432" y="169002"/>
            <a:ext cx="1525709" cy="1545352"/>
            <a:chOff x="9130138" y="225336"/>
            <a:chExt cx="2034278" cy="2060469"/>
          </a:xfrm>
        </p:grpSpPr>
        <p:sp>
          <p:nvSpPr>
            <p:cNvPr id="43" name="Rounded Rectangle 42">
              <a:extLst>
                <a:ext uri="{FF2B5EF4-FFF2-40B4-BE49-F238E27FC236}">
                  <a16:creationId xmlns:a16="http://schemas.microsoft.com/office/drawing/2014/main" id="{8BE5CBC3-AA90-757D-61E5-8F291E9914EB}"/>
                </a:ext>
              </a:extLst>
            </p:cNvPr>
            <p:cNvSpPr/>
            <p:nvPr/>
          </p:nvSpPr>
          <p:spPr>
            <a:xfrm>
              <a:off x="9223733" y="225336"/>
              <a:ext cx="1847088" cy="2060469"/>
            </a:xfrm>
            <a:prstGeom prst="roundRect">
              <a:avLst/>
            </a:prstGeom>
            <a:solidFill>
              <a:srgbClr val="D6DFE4">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Oval 25">
              <a:extLst>
                <a:ext uri="{FF2B5EF4-FFF2-40B4-BE49-F238E27FC236}">
                  <a16:creationId xmlns:a16="http://schemas.microsoft.com/office/drawing/2014/main" id="{72D19431-2EC4-C5D3-87ED-4685A78A6EF0}"/>
                </a:ext>
              </a:extLst>
            </p:cNvPr>
            <p:cNvSpPr/>
            <p:nvPr/>
          </p:nvSpPr>
          <p:spPr>
            <a:xfrm>
              <a:off x="9598637" y="343078"/>
              <a:ext cx="1097280" cy="1097280"/>
            </a:xfrm>
            <a:prstGeom prst="ellipse">
              <a:avLst/>
            </a:prstGeom>
            <a:blipFill dpi="0" rotWithShape="0">
              <a:blip r:embed="rId18"/>
              <a:srcRect/>
              <a:stretch>
                <a:fillRect t="-829" b="-15333"/>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 name="TextBox 34">
              <a:extLst>
                <a:ext uri="{FF2B5EF4-FFF2-40B4-BE49-F238E27FC236}">
                  <a16:creationId xmlns:a16="http://schemas.microsoft.com/office/drawing/2014/main" id="{68EE68F2-4288-4FA1-B386-AB40A1DEF934}"/>
                </a:ext>
              </a:extLst>
            </p:cNvPr>
            <p:cNvSpPr txBox="1"/>
            <p:nvPr/>
          </p:nvSpPr>
          <p:spPr>
            <a:xfrm>
              <a:off x="9130138" y="1443672"/>
              <a:ext cx="2034278" cy="730115"/>
            </a:xfrm>
            <a:prstGeom prst="rect">
              <a:avLst/>
            </a:prstGeom>
            <a:noFill/>
          </p:spPr>
          <p:txBody>
            <a:bodyPr wrap="square" rtlCol="0">
              <a:spAutoFit/>
            </a:bodyPr>
            <a:lstStyle/>
            <a:p>
              <a:pPr algn="ctr">
                <a:spcAft>
                  <a:spcPts val="225"/>
                </a:spcAft>
              </a:pPr>
              <a:r>
                <a:rPr lang="en-US" sz="1125" b="1" dirty="0">
                  <a:latin typeface="Open Sans" panose="020B0606030504020204" pitchFamily="34" charset="0"/>
                  <a:ea typeface="Open Sans" panose="020B0606030504020204" pitchFamily="34" charset="0"/>
                  <a:cs typeface="Open Sans" panose="020B0606030504020204" pitchFamily="34" charset="0"/>
                </a:rPr>
                <a:t>Ryan </a:t>
              </a:r>
              <a:r>
                <a:rPr lang="en-US" sz="1125" b="1" dirty="0" err="1">
                  <a:latin typeface="Open Sans" panose="020B0606030504020204" pitchFamily="34" charset="0"/>
                  <a:ea typeface="Open Sans" panose="020B0606030504020204" pitchFamily="34" charset="0"/>
                  <a:cs typeface="Open Sans" panose="020B0606030504020204" pitchFamily="34" charset="0"/>
                </a:rPr>
                <a:t>Francescatti</a:t>
              </a:r>
              <a:endParaRPr lang="en-US" sz="1125" b="1" dirty="0">
                <a:latin typeface="Open Sans" panose="020B0606030504020204" pitchFamily="34" charset="0"/>
                <a:ea typeface="Open Sans" panose="020B0606030504020204" pitchFamily="34" charset="0"/>
                <a:cs typeface="Open Sans" panose="020B0606030504020204" pitchFamily="34" charset="0"/>
              </a:endParaRPr>
            </a:p>
            <a:p>
              <a:pPr algn="ctr">
                <a:lnSpc>
                  <a:spcPts val="1005"/>
                </a:lnSpc>
              </a:pPr>
              <a:r>
                <a:rPr lang="en-US" sz="900" dirty="0">
                  <a:latin typeface="Open Sans" panose="020B0606030504020204" pitchFamily="34" charset="0"/>
                  <a:ea typeface="Open Sans" panose="020B0606030504020204" pitchFamily="34" charset="0"/>
                  <a:cs typeface="Open Sans" panose="020B0606030504020204" pitchFamily="34" charset="0"/>
                </a:rPr>
                <a:t>Manager, Customer &amp; Programs Support</a:t>
              </a:r>
            </a:p>
          </p:txBody>
        </p:sp>
      </p:grpSp>
      <p:pic>
        <p:nvPicPr>
          <p:cNvPr id="100" name="Picture 99" descr="A red and black sign&#10;&#10;Description automatically generated">
            <a:extLst>
              <a:ext uri="{FF2B5EF4-FFF2-40B4-BE49-F238E27FC236}">
                <a16:creationId xmlns:a16="http://schemas.microsoft.com/office/drawing/2014/main" id="{D9AE8701-FAC6-F76F-5748-9DD7FD9A9106}"/>
              </a:ext>
            </a:extLst>
          </p:cNvPr>
          <p:cNvPicPr>
            <a:picLocks noChangeAspect="1"/>
          </p:cNvPicPr>
          <p:nvPr/>
        </p:nvPicPr>
        <p:blipFill>
          <a:blip r:embed="rId19"/>
          <a:stretch>
            <a:fillRect/>
          </a:stretch>
        </p:blipFill>
        <p:spPr>
          <a:xfrm>
            <a:off x="8210320" y="3873784"/>
            <a:ext cx="783506" cy="783506"/>
          </a:xfrm>
          <a:prstGeom prst="rect">
            <a:avLst/>
          </a:prstGeom>
        </p:spPr>
      </p:pic>
      <p:sp>
        <p:nvSpPr>
          <p:cNvPr id="2" name="TextBox 1">
            <a:extLst>
              <a:ext uri="{FF2B5EF4-FFF2-40B4-BE49-F238E27FC236}">
                <a16:creationId xmlns:a16="http://schemas.microsoft.com/office/drawing/2014/main" id="{198F086B-A03B-3A5A-35CF-8C990CBA8FAC}"/>
              </a:ext>
            </a:extLst>
          </p:cNvPr>
          <p:cNvSpPr txBox="1"/>
          <p:nvPr/>
        </p:nvSpPr>
        <p:spPr>
          <a:xfrm>
            <a:off x="216778" y="524107"/>
            <a:ext cx="1330257" cy="923330"/>
          </a:xfrm>
          <a:prstGeom prst="rect">
            <a:avLst/>
          </a:prstGeom>
          <a:noFill/>
        </p:spPr>
        <p:txBody>
          <a:bodyPr wrap="square" rtlCol="0">
            <a:spAutoFit/>
          </a:bodyPr>
          <a:lstStyle/>
          <a:p>
            <a:pPr>
              <a:spcAft>
                <a:spcPts val="225"/>
              </a:spcAft>
            </a:pPr>
            <a:r>
              <a:rPr lang="en-US" b="1" dirty="0">
                <a:solidFill>
                  <a:srgbClr val="07244D"/>
                </a:solidFill>
                <a:latin typeface="Open Sans" panose="020B0606030504020204" pitchFamily="34" charset="0"/>
                <a:ea typeface="Open Sans" panose="020B0606030504020204" pitchFamily="34" charset="0"/>
                <a:cs typeface="Open Sans" panose="020B0606030504020204" pitchFamily="34" charset="0"/>
              </a:rPr>
              <a:t>Trauma Education Team</a:t>
            </a:r>
            <a:endParaRPr lang="en-US" dirty="0">
              <a:solidFill>
                <a:srgbClr val="07244D"/>
              </a:solidFill>
              <a:latin typeface="Open Sans" panose="020B0606030504020204" pitchFamily="34" charset="0"/>
              <a:ea typeface="Open Sans" panose="020B0606030504020204" pitchFamily="34" charset="0"/>
              <a:cs typeface="Open Sans" panose="020B0606030504020204" pitchFamily="34" charset="0"/>
            </a:endParaRPr>
          </a:p>
        </p:txBody>
      </p:sp>
    </p:spTree>
    <p:custDataLst>
      <p:tags r:id="rId1"/>
    </p:custDataLst>
    <p:extLst>
      <p:ext uri="{BB962C8B-B14F-4D97-AF65-F5344CB8AC3E}">
        <p14:creationId xmlns:p14="http://schemas.microsoft.com/office/powerpoint/2010/main" val="4050013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2CFA2-F216-66F6-A513-5595036349F0}"/>
              </a:ext>
            </a:extLst>
          </p:cNvPr>
          <p:cNvSpPr>
            <a:spLocks noGrp="1"/>
          </p:cNvSpPr>
          <p:nvPr>
            <p:ph type="title"/>
          </p:nvPr>
        </p:nvSpPr>
        <p:spPr>
          <a:xfrm>
            <a:off x="457200" y="274639"/>
            <a:ext cx="8229600" cy="620712"/>
          </a:xfrm>
        </p:spPr>
        <p:txBody>
          <a:bodyPr>
            <a:normAutofit/>
          </a:bodyPr>
          <a:lstStyle/>
          <a:p>
            <a:r>
              <a:rPr lang="en-US" dirty="0"/>
              <a:t>Initial Themes</a:t>
            </a:r>
          </a:p>
        </p:txBody>
      </p:sp>
      <p:sp>
        <p:nvSpPr>
          <p:cNvPr id="4" name="Rectangle 3">
            <a:extLst>
              <a:ext uri="{FF2B5EF4-FFF2-40B4-BE49-F238E27FC236}">
                <a16:creationId xmlns:a16="http://schemas.microsoft.com/office/drawing/2014/main" id="{184EC4B4-489C-4503-2057-7D8B1CA920D0}"/>
              </a:ext>
            </a:extLst>
          </p:cNvPr>
          <p:cNvSpPr/>
          <p:nvPr/>
        </p:nvSpPr>
        <p:spPr>
          <a:xfrm>
            <a:off x="546898" y="1123950"/>
            <a:ext cx="2624328"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lang="en-US" sz="1500" b="1" i="0" dirty="0">
                <a:solidFill>
                  <a:srgbClr val="FFFFFF"/>
                </a:solidFill>
                <a:latin typeface="Helvetica"/>
              </a:rPr>
              <a:t>PROVIDER DIVERSITY</a:t>
            </a:r>
            <a:endParaRPr sz="1500" b="1" i="0" dirty="0">
              <a:solidFill>
                <a:srgbClr val="FFFFFF"/>
              </a:solidFill>
              <a:latin typeface="Helvetica"/>
            </a:endParaRPr>
          </a:p>
        </p:txBody>
      </p:sp>
      <p:sp>
        <p:nvSpPr>
          <p:cNvPr id="5" name="Rectangle 4">
            <a:extLst>
              <a:ext uri="{FF2B5EF4-FFF2-40B4-BE49-F238E27FC236}">
                <a16:creationId xmlns:a16="http://schemas.microsoft.com/office/drawing/2014/main" id="{06A64F8C-4EB8-AFC1-5FBA-8B52E2ABD702}"/>
              </a:ext>
            </a:extLst>
          </p:cNvPr>
          <p:cNvSpPr/>
          <p:nvPr/>
        </p:nvSpPr>
        <p:spPr>
          <a:xfrm>
            <a:off x="546898" y="1690878"/>
            <a:ext cx="2624328"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lvl="1" indent="-228600">
              <a:spcAft>
                <a:spcPts val="400"/>
              </a:spcAft>
              <a:buFont typeface="Arial"/>
              <a:buChar char="•"/>
            </a:pPr>
            <a:r>
              <a:rPr lang="en-US" sz="1600" dirty="0">
                <a:solidFill>
                  <a:srgbClr val="0F2144"/>
                </a:solidFill>
                <a:latin typeface="Helvetica"/>
              </a:rPr>
              <a:t>APPs</a:t>
            </a:r>
          </a:p>
          <a:p>
            <a:pPr marL="228600" lvl="1" indent="-228600">
              <a:spcAft>
                <a:spcPts val="400"/>
              </a:spcAft>
              <a:buFont typeface="Arial"/>
              <a:buChar char="•"/>
            </a:pPr>
            <a:r>
              <a:rPr lang="en-US" sz="1600" dirty="0">
                <a:solidFill>
                  <a:srgbClr val="0F2144"/>
                </a:solidFill>
                <a:latin typeface="Helvetica"/>
              </a:rPr>
              <a:t>Family practice providers</a:t>
            </a:r>
          </a:p>
          <a:p>
            <a:pPr marL="228600" lvl="1" indent="-228600">
              <a:spcAft>
                <a:spcPts val="400"/>
              </a:spcAft>
              <a:buFont typeface="Arial"/>
              <a:buChar char="•"/>
            </a:pPr>
            <a:r>
              <a:rPr lang="en-US" sz="1600" dirty="0">
                <a:solidFill>
                  <a:srgbClr val="0F2144"/>
                </a:solidFill>
                <a:latin typeface="Helvetica"/>
              </a:rPr>
              <a:t>Low frequency ER providers</a:t>
            </a:r>
          </a:p>
          <a:p>
            <a:pPr marL="228600" lvl="1" indent="-228600">
              <a:spcAft>
                <a:spcPts val="400"/>
              </a:spcAft>
              <a:buFont typeface="Arial"/>
              <a:buChar char="•"/>
            </a:pPr>
            <a:endParaRPr lang="en-US" sz="1600" dirty="0">
              <a:solidFill>
                <a:srgbClr val="0F2144"/>
              </a:solidFill>
              <a:latin typeface="Helvetica"/>
            </a:endParaRPr>
          </a:p>
          <a:p>
            <a:pPr marL="228600" indent="-228600" algn="l">
              <a:spcAft>
                <a:spcPts val="400"/>
              </a:spcAft>
              <a:buFont typeface="Arial"/>
              <a:buChar char="•"/>
            </a:pPr>
            <a:endParaRPr sz="1100" b="0" i="0" dirty="0">
              <a:solidFill>
                <a:srgbClr val="0F2144"/>
              </a:solidFill>
              <a:latin typeface="Helvetica"/>
            </a:endParaRPr>
          </a:p>
        </p:txBody>
      </p:sp>
      <p:sp>
        <p:nvSpPr>
          <p:cNvPr id="6" name="Rectangle 5">
            <a:extLst>
              <a:ext uri="{FF2B5EF4-FFF2-40B4-BE49-F238E27FC236}">
                <a16:creationId xmlns:a16="http://schemas.microsoft.com/office/drawing/2014/main" id="{49D02FDF-A553-429B-974D-F574874C331F}"/>
              </a:ext>
            </a:extLst>
          </p:cNvPr>
          <p:cNvSpPr/>
          <p:nvPr/>
        </p:nvSpPr>
        <p:spPr>
          <a:xfrm>
            <a:off x="3354106" y="1123950"/>
            <a:ext cx="2624328"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lang="en-US" sz="1500" b="1" i="0" dirty="0">
                <a:solidFill>
                  <a:srgbClr val="FFFFFF"/>
                </a:solidFill>
                <a:latin typeface="Helvetica"/>
              </a:rPr>
              <a:t>PRACTICE CONTEXT</a:t>
            </a:r>
          </a:p>
        </p:txBody>
      </p:sp>
      <p:sp>
        <p:nvSpPr>
          <p:cNvPr id="7" name="Rectangle 6">
            <a:extLst>
              <a:ext uri="{FF2B5EF4-FFF2-40B4-BE49-F238E27FC236}">
                <a16:creationId xmlns:a16="http://schemas.microsoft.com/office/drawing/2014/main" id="{B5450226-20C5-AB3C-1F39-D3E03BAC0108}"/>
              </a:ext>
            </a:extLst>
          </p:cNvPr>
          <p:cNvSpPr/>
          <p:nvPr/>
        </p:nvSpPr>
        <p:spPr>
          <a:xfrm>
            <a:off x="3354106" y="1690878"/>
            <a:ext cx="2624328"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lvl="1" indent="-228600">
              <a:spcAft>
                <a:spcPts val="400"/>
              </a:spcAft>
              <a:buFont typeface="Arial"/>
              <a:buChar char="•"/>
            </a:pPr>
            <a:r>
              <a:rPr lang="en-US" sz="1600" dirty="0">
                <a:solidFill>
                  <a:srgbClr val="0F2144"/>
                </a:solidFill>
                <a:latin typeface="Helvetica"/>
              </a:rPr>
              <a:t>Locums support may increase provider variability</a:t>
            </a:r>
          </a:p>
          <a:p>
            <a:pPr marL="228600" lvl="1" indent="-228600">
              <a:spcAft>
                <a:spcPts val="400"/>
              </a:spcAft>
              <a:buFont typeface="Arial"/>
              <a:buChar char="•"/>
            </a:pPr>
            <a:r>
              <a:rPr lang="en-US" sz="1600" dirty="0">
                <a:solidFill>
                  <a:srgbClr val="0F2144"/>
                </a:solidFill>
                <a:latin typeface="Helvetica"/>
              </a:rPr>
              <a:t>Nursing staff often can be the continuity for practice</a:t>
            </a:r>
            <a:endParaRPr sz="1600" dirty="0">
              <a:solidFill>
                <a:srgbClr val="0F2144"/>
              </a:solidFill>
              <a:latin typeface="Helvetica"/>
            </a:endParaRPr>
          </a:p>
        </p:txBody>
      </p:sp>
      <p:sp>
        <p:nvSpPr>
          <p:cNvPr id="8" name="Rectangle 7">
            <a:extLst>
              <a:ext uri="{FF2B5EF4-FFF2-40B4-BE49-F238E27FC236}">
                <a16:creationId xmlns:a16="http://schemas.microsoft.com/office/drawing/2014/main" id="{2E8DBD47-4C74-7DFE-F75A-375356684304}"/>
              </a:ext>
            </a:extLst>
          </p:cNvPr>
          <p:cNvSpPr/>
          <p:nvPr/>
        </p:nvSpPr>
        <p:spPr>
          <a:xfrm>
            <a:off x="6172200" y="1123950"/>
            <a:ext cx="2624328"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lang="en-US" sz="1500" b="1" i="0" dirty="0">
                <a:solidFill>
                  <a:srgbClr val="FFFFFF"/>
                </a:solidFill>
                <a:latin typeface="Helvetica"/>
              </a:rPr>
              <a:t>WHAT WORKS (OR NOT)</a:t>
            </a:r>
            <a:endParaRPr sz="1500" b="1" i="0" dirty="0">
              <a:solidFill>
                <a:srgbClr val="FFFFFF"/>
              </a:solidFill>
              <a:latin typeface="Helvetica"/>
            </a:endParaRPr>
          </a:p>
        </p:txBody>
      </p:sp>
      <p:sp>
        <p:nvSpPr>
          <p:cNvPr id="9" name="Rectangle 8">
            <a:extLst>
              <a:ext uri="{FF2B5EF4-FFF2-40B4-BE49-F238E27FC236}">
                <a16:creationId xmlns:a16="http://schemas.microsoft.com/office/drawing/2014/main" id="{616AE7DA-6FA6-8A23-19F7-7FF3676883F7}"/>
              </a:ext>
            </a:extLst>
          </p:cNvPr>
          <p:cNvSpPr/>
          <p:nvPr/>
        </p:nvSpPr>
        <p:spPr>
          <a:xfrm>
            <a:off x="6172200" y="1690878"/>
            <a:ext cx="2624328"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28600" indent="-228600" algn="l">
              <a:spcAft>
                <a:spcPts val="400"/>
              </a:spcAft>
              <a:buFont typeface="Arial"/>
              <a:buChar char="•"/>
            </a:pPr>
            <a:r>
              <a:rPr lang="en-US" sz="1600" dirty="0">
                <a:solidFill>
                  <a:srgbClr val="0F2144"/>
                </a:solidFill>
                <a:latin typeface="Helvetica"/>
              </a:rPr>
              <a:t>Variety of options</a:t>
            </a:r>
          </a:p>
          <a:p>
            <a:pPr marL="228600" indent="-228600" algn="l">
              <a:spcAft>
                <a:spcPts val="400"/>
              </a:spcAft>
              <a:buFont typeface="Arial"/>
              <a:buChar char="•"/>
            </a:pPr>
            <a:r>
              <a:rPr lang="en-US" sz="1600" b="0" i="0" dirty="0">
                <a:solidFill>
                  <a:srgbClr val="0F2144"/>
                </a:solidFill>
                <a:latin typeface="Helvetica"/>
              </a:rPr>
              <a:t>Easy / </a:t>
            </a:r>
            <a:r>
              <a:rPr lang="en-US" sz="1600" dirty="0">
                <a:solidFill>
                  <a:srgbClr val="0F2144"/>
                </a:solidFill>
                <a:latin typeface="Helvetica"/>
              </a:rPr>
              <a:t>convenient</a:t>
            </a:r>
          </a:p>
          <a:p>
            <a:pPr marL="228600" indent="-228600" algn="l">
              <a:spcAft>
                <a:spcPts val="400"/>
              </a:spcAft>
              <a:buFont typeface="Arial"/>
              <a:buChar char="•"/>
            </a:pPr>
            <a:r>
              <a:rPr lang="en-US" sz="1600" b="0" i="0" dirty="0">
                <a:solidFill>
                  <a:srgbClr val="0F2144"/>
                </a:solidFill>
                <a:latin typeface="Helvetica"/>
              </a:rPr>
              <a:t>NOT too long</a:t>
            </a:r>
          </a:p>
          <a:p>
            <a:pPr marL="228600" indent="-228600" algn="l">
              <a:spcAft>
                <a:spcPts val="400"/>
              </a:spcAft>
              <a:buFont typeface="Arial"/>
              <a:buChar char="•"/>
            </a:pPr>
            <a:r>
              <a:rPr lang="en-US" sz="1600" dirty="0">
                <a:solidFill>
                  <a:srgbClr val="0F2144"/>
                </a:solidFill>
                <a:latin typeface="Helvetica"/>
              </a:rPr>
              <a:t>NOT narrated lectures</a:t>
            </a:r>
            <a:endParaRPr sz="1600" b="0" i="0" dirty="0">
              <a:solidFill>
                <a:srgbClr val="0F2144"/>
              </a:solidFill>
              <a:latin typeface="Helvetica"/>
            </a:endParaRPr>
          </a:p>
        </p:txBody>
      </p:sp>
      <p:sp>
        <p:nvSpPr>
          <p:cNvPr id="12" name="Content Placeholder 2">
            <a:extLst>
              <a:ext uri="{FF2B5EF4-FFF2-40B4-BE49-F238E27FC236}">
                <a16:creationId xmlns:a16="http://schemas.microsoft.com/office/drawing/2014/main" id="{7CE0BE51-3928-E07A-E8A4-0F916C7418DF}"/>
              </a:ext>
            </a:extLst>
          </p:cNvPr>
          <p:cNvSpPr txBox="1">
            <a:spLocks/>
          </p:cNvSpPr>
          <p:nvPr/>
        </p:nvSpPr>
        <p:spPr>
          <a:xfrm>
            <a:off x="609600" y="1170781"/>
            <a:ext cx="8229600" cy="3106737"/>
          </a:xfrm>
          <a:prstGeom prst="rect">
            <a:avLst/>
          </a:prstGeom>
        </p:spPr>
        <p:txBody>
          <a:bodyPr>
            <a:normAutofit/>
          </a:bodyPr>
          <a:lstStyle>
            <a:lvl1pPr marL="0" indent="0" algn="l" defTabSz="914400" rtl="0" eaLnBrk="1" latinLnBrk="0" hangingPunct="1">
              <a:lnSpc>
                <a:spcPct val="90000"/>
              </a:lnSpc>
              <a:spcBef>
                <a:spcPts val="1000"/>
              </a:spcBef>
              <a:buFontTx/>
              <a:buNone/>
              <a:defRPr sz="2000" kern="1200">
                <a:solidFill>
                  <a:srgbClr val="0F2144"/>
                </a:solidFill>
                <a:latin typeface="Helvetica" pitchFamily="2" charset="0"/>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Tx/>
              <a:buNone/>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Tx/>
              <a:buNone/>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Tx/>
              <a:buNone/>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endParaRPr lang="en-US" sz="2000" dirty="0">
              <a:solidFill>
                <a:srgbClr val="0F2144"/>
              </a:solidFill>
            </a:endParaRPr>
          </a:p>
        </p:txBody>
      </p:sp>
    </p:spTree>
    <p:extLst>
      <p:ext uri="{BB962C8B-B14F-4D97-AF65-F5344CB8AC3E}">
        <p14:creationId xmlns:p14="http://schemas.microsoft.com/office/powerpoint/2010/main" val="627876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F4F94-321C-89F3-92BA-A289F0F353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D88D33-4D27-7F5A-A6F6-E3C59AF37289}"/>
              </a:ext>
            </a:extLst>
          </p:cNvPr>
          <p:cNvSpPr>
            <a:spLocks noGrp="1"/>
          </p:cNvSpPr>
          <p:nvPr>
            <p:ph type="title"/>
          </p:nvPr>
        </p:nvSpPr>
        <p:spPr>
          <a:xfrm>
            <a:off x="457200" y="274639"/>
            <a:ext cx="8229600" cy="620712"/>
          </a:xfrm>
        </p:spPr>
        <p:txBody>
          <a:bodyPr>
            <a:normAutofit/>
          </a:bodyPr>
          <a:lstStyle/>
          <a:p>
            <a:r>
              <a:rPr lang="en-US" dirty="0"/>
              <a:t>Areas for Opportunity</a:t>
            </a:r>
          </a:p>
        </p:txBody>
      </p:sp>
      <p:graphicFrame>
        <p:nvGraphicFramePr>
          <p:cNvPr id="6" name="Diagram 5">
            <a:extLst>
              <a:ext uri="{FF2B5EF4-FFF2-40B4-BE49-F238E27FC236}">
                <a16:creationId xmlns:a16="http://schemas.microsoft.com/office/drawing/2014/main" id="{B4D4EAE0-7422-5F90-DA96-989F9548616A}"/>
              </a:ext>
            </a:extLst>
          </p:cNvPr>
          <p:cNvGraphicFramePr/>
          <p:nvPr/>
        </p:nvGraphicFramePr>
        <p:xfrm>
          <a:off x="990600" y="895351"/>
          <a:ext cx="7162800" cy="327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3885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12526-4BB7-1F4B-E842-3A876CDDF4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55F171-78FB-1539-1AD0-F6EC9DDAEB13}"/>
              </a:ext>
            </a:extLst>
          </p:cNvPr>
          <p:cNvSpPr>
            <a:spLocks noGrp="1"/>
          </p:cNvSpPr>
          <p:nvPr>
            <p:ph type="title"/>
          </p:nvPr>
        </p:nvSpPr>
        <p:spPr>
          <a:xfrm>
            <a:off x="457200" y="274639"/>
            <a:ext cx="8229600" cy="620712"/>
          </a:xfrm>
        </p:spPr>
        <p:txBody>
          <a:bodyPr>
            <a:normAutofit/>
          </a:bodyPr>
          <a:lstStyle/>
          <a:p>
            <a:r>
              <a:rPr lang="en-US" dirty="0"/>
              <a:t>Specific Topics</a:t>
            </a:r>
          </a:p>
        </p:txBody>
      </p:sp>
      <p:graphicFrame>
        <p:nvGraphicFramePr>
          <p:cNvPr id="4" name="Diagram 3">
            <a:extLst>
              <a:ext uri="{FF2B5EF4-FFF2-40B4-BE49-F238E27FC236}">
                <a16:creationId xmlns:a16="http://schemas.microsoft.com/office/drawing/2014/main" id="{B7EDFFBA-8822-F6A3-F5AD-F63F11123AF7}"/>
              </a:ext>
            </a:extLst>
          </p:cNvPr>
          <p:cNvGraphicFramePr/>
          <p:nvPr/>
        </p:nvGraphicFramePr>
        <p:xfrm>
          <a:off x="609600" y="793750"/>
          <a:ext cx="8382000" cy="355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4824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B0C76-DF9B-4E2B-9BD3-0FDCAB5D8F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25198F-7AF9-D32D-FC01-5B991A9E7288}"/>
              </a:ext>
            </a:extLst>
          </p:cNvPr>
          <p:cNvSpPr>
            <a:spLocks noGrp="1"/>
          </p:cNvSpPr>
          <p:nvPr>
            <p:ph type="title"/>
          </p:nvPr>
        </p:nvSpPr>
        <p:spPr>
          <a:xfrm>
            <a:off x="457200" y="274639"/>
            <a:ext cx="8229600" cy="620712"/>
          </a:xfrm>
        </p:spPr>
        <p:txBody>
          <a:bodyPr>
            <a:normAutofit/>
          </a:bodyPr>
          <a:lstStyle/>
          <a:p>
            <a:r>
              <a:rPr lang="en-US" dirty="0"/>
              <a:t>Specific Topics</a:t>
            </a:r>
          </a:p>
        </p:txBody>
      </p:sp>
      <p:graphicFrame>
        <p:nvGraphicFramePr>
          <p:cNvPr id="4" name="Diagram 3">
            <a:extLst>
              <a:ext uri="{FF2B5EF4-FFF2-40B4-BE49-F238E27FC236}">
                <a16:creationId xmlns:a16="http://schemas.microsoft.com/office/drawing/2014/main" id="{7BC2D7D9-3852-5F0D-C9E7-C09709F5E3C7}"/>
              </a:ext>
            </a:extLst>
          </p:cNvPr>
          <p:cNvGraphicFramePr/>
          <p:nvPr/>
        </p:nvGraphicFramePr>
        <p:xfrm>
          <a:off x="609600" y="793750"/>
          <a:ext cx="8382000" cy="355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3105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17CCE-9DA2-1D98-8298-6CE8424C0444}"/>
              </a:ext>
            </a:extLst>
          </p:cNvPr>
          <p:cNvSpPr>
            <a:spLocks noGrp="1"/>
          </p:cNvSpPr>
          <p:nvPr>
            <p:ph type="title"/>
          </p:nvPr>
        </p:nvSpPr>
        <p:spPr/>
        <p:txBody>
          <a:bodyPr/>
          <a:lstStyle/>
          <a:p>
            <a:r>
              <a:rPr lang="en-US" dirty="0"/>
              <a:t>Inspiration: ATLS Transfer Checklist</a:t>
            </a:r>
          </a:p>
        </p:txBody>
      </p:sp>
      <p:pic>
        <p:nvPicPr>
          <p:cNvPr id="5" name="Content Placeholder 4">
            <a:extLst>
              <a:ext uri="{FF2B5EF4-FFF2-40B4-BE49-F238E27FC236}">
                <a16:creationId xmlns:a16="http://schemas.microsoft.com/office/drawing/2014/main" id="{08368B3B-C7F9-2BAC-113F-DCBB3327AA1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94825" y="1017588"/>
            <a:ext cx="3154349" cy="3106737"/>
          </a:xfrm>
          <a:prstGeom prst="rect">
            <a:avLst/>
          </a:prstGeom>
        </p:spPr>
      </p:pic>
    </p:spTree>
    <p:extLst>
      <p:ext uri="{BB962C8B-B14F-4D97-AF65-F5344CB8AC3E}">
        <p14:creationId xmlns:p14="http://schemas.microsoft.com/office/powerpoint/2010/main" val="3544683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2B930-6F30-FB99-BDBA-571FECDF50F0}"/>
              </a:ext>
            </a:extLst>
          </p:cNvPr>
          <p:cNvSpPr>
            <a:spLocks noGrp="1"/>
          </p:cNvSpPr>
          <p:nvPr>
            <p:ph type="title"/>
          </p:nvPr>
        </p:nvSpPr>
        <p:spPr>
          <a:xfrm>
            <a:off x="457200" y="209550"/>
            <a:ext cx="8229600" cy="620712"/>
          </a:xfrm>
        </p:spPr>
        <p:txBody>
          <a:bodyPr/>
          <a:lstStyle/>
          <a:p>
            <a:r>
              <a:rPr lang="en-US" dirty="0"/>
              <a:t>Adaptation: Pocket Guide (Working Draft)</a:t>
            </a:r>
          </a:p>
        </p:txBody>
      </p:sp>
      <p:pic>
        <p:nvPicPr>
          <p:cNvPr id="6" name="Content Placeholder 6">
            <a:extLst>
              <a:ext uri="{FF2B5EF4-FFF2-40B4-BE49-F238E27FC236}">
                <a16:creationId xmlns:a16="http://schemas.microsoft.com/office/drawing/2014/main" id="{8447E0FD-24E9-E5A7-5430-CF87CFF4D69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0" y="718820"/>
            <a:ext cx="1938411" cy="3413759"/>
          </a:xfrm>
          <a:prstGeom prst="rect">
            <a:avLst/>
          </a:prstGeom>
        </p:spPr>
      </p:pic>
      <p:pic>
        <p:nvPicPr>
          <p:cNvPr id="7" name="Picture 6">
            <a:extLst>
              <a:ext uri="{FF2B5EF4-FFF2-40B4-BE49-F238E27FC236}">
                <a16:creationId xmlns:a16="http://schemas.microsoft.com/office/drawing/2014/main" id="{3AC457CC-00A3-99CA-F268-6D695498FD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0" y="742950"/>
            <a:ext cx="2133600" cy="3413760"/>
          </a:xfrm>
          <a:prstGeom prst="rect">
            <a:avLst/>
          </a:prstGeom>
        </p:spPr>
      </p:pic>
    </p:spTree>
    <p:extLst>
      <p:ext uri="{BB962C8B-B14F-4D97-AF65-F5344CB8AC3E}">
        <p14:creationId xmlns:p14="http://schemas.microsoft.com/office/powerpoint/2010/main" val="2224537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84836-F6E6-53A4-06AA-BE8C4540829F}"/>
              </a:ext>
            </a:extLst>
          </p:cNvPr>
          <p:cNvSpPr>
            <a:spLocks noGrp="1"/>
          </p:cNvSpPr>
          <p:nvPr>
            <p:ph type="title"/>
          </p:nvPr>
        </p:nvSpPr>
        <p:spPr/>
        <p:txBody>
          <a:bodyPr/>
          <a:lstStyle/>
          <a:p>
            <a:r>
              <a:rPr lang="en-US" dirty="0"/>
              <a:t>Inspiration: ATLS Communication Tool</a:t>
            </a:r>
          </a:p>
        </p:txBody>
      </p:sp>
      <p:pic>
        <p:nvPicPr>
          <p:cNvPr id="5" name="Content Placeholder 4">
            <a:extLst>
              <a:ext uri="{FF2B5EF4-FFF2-40B4-BE49-F238E27FC236}">
                <a16:creationId xmlns:a16="http://schemas.microsoft.com/office/drawing/2014/main" id="{895E3FCE-31F0-CDEA-2D47-83F5C987EE3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28094" y="1017588"/>
            <a:ext cx="4087811" cy="3106737"/>
          </a:xfrm>
          <a:prstGeom prst="rect">
            <a:avLst/>
          </a:prstGeom>
        </p:spPr>
      </p:pic>
    </p:spTree>
    <p:extLst>
      <p:ext uri="{BB962C8B-B14F-4D97-AF65-F5344CB8AC3E}">
        <p14:creationId xmlns:p14="http://schemas.microsoft.com/office/powerpoint/2010/main" val="908519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47BC0-7EEF-76B9-9550-A057CB7F6616}"/>
              </a:ext>
            </a:extLst>
          </p:cNvPr>
          <p:cNvSpPr>
            <a:spLocks noGrp="1"/>
          </p:cNvSpPr>
          <p:nvPr>
            <p:ph type="title"/>
          </p:nvPr>
        </p:nvSpPr>
        <p:spPr/>
        <p:txBody>
          <a:bodyPr/>
          <a:lstStyle/>
          <a:p>
            <a:r>
              <a:rPr lang="en-US" dirty="0"/>
              <a:t>Adaptation: Transfer Guide Tool - Draft</a:t>
            </a:r>
          </a:p>
        </p:txBody>
      </p:sp>
      <p:pic>
        <p:nvPicPr>
          <p:cNvPr id="4" name="Content Placeholder 3">
            <a:extLst>
              <a:ext uri="{FF2B5EF4-FFF2-40B4-BE49-F238E27FC236}">
                <a16:creationId xmlns:a16="http://schemas.microsoft.com/office/drawing/2014/main" id="{9E4653B5-B216-955B-C618-3B4CA457780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78964" y="1428750"/>
            <a:ext cx="4160236" cy="2286000"/>
          </a:xfrm>
          <a:prstGeom prst="rect">
            <a:avLst/>
          </a:prstGeom>
        </p:spPr>
        <p:style>
          <a:lnRef idx="2">
            <a:schemeClr val="dk1"/>
          </a:lnRef>
          <a:fillRef idx="1">
            <a:schemeClr val="lt1"/>
          </a:fillRef>
          <a:effectRef idx="0">
            <a:schemeClr val="dk1"/>
          </a:effectRef>
          <a:fontRef idx="minor">
            <a:schemeClr val="dk1"/>
          </a:fontRef>
        </p:style>
      </p:pic>
      <p:pic>
        <p:nvPicPr>
          <p:cNvPr id="7" name="Picture 6">
            <a:extLst>
              <a:ext uri="{FF2B5EF4-FFF2-40B4-BE49-F238E27FC236}">
                <a16:creationId xmlns:a16="http://schemas.microsoft.com/office/drawing/2014/main" id="{9C1804AC-11F5-E7FE-C294-CC94E6E615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801370"/>
            <a:ext cx="3886200" cy="3540760"/>
          </a:xfrm>
          <a:prstGeom prst="rect">
            <a:avLst/>
          </a:prstGeom>
        </p:spPr>
      </p:pic>
    </p:spTree>
    <p:extLst>
      <p:ext uri="{BB962C8B-B14F-4D97-AF65-F5344CB8AC3E}">
        <p14:creationId xmlns:p14="http://schemas.microsoft.com/office/powerpoint/2010/main" val="1216359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9050E8-48F1-1172-72AA-DB90231A828D}"/>
              </a:ext>
            </a:extLst>
          </p:cNvPr>
          <p:cNvSpPr>
            <a:spLocks noGrp="1"/>
          </p:cNvSpPr>
          <p:nvPr>
            <p:ph type="title"/>
          </p:nvPr>
        </p:nvSpPr>
        <p:spPr/>
        <p:txBody>
          <a:bodyPr/>
          <a:lstStyle/>
          <a:p>
            <a:r>
              <a:rPr lang="en-US" dirty="0"/>
              <a:t>Timeline and Access </a:t>
            </a:r>
          </a:p>
        </p:txBody>
      </p:sp>
      <p:sp>
        <p:nvSpPr>
          <p:cNvPr id="7" name="Rectangle 6">
            <a:extLst>
              <a:ext uri="{FF2B5EF4-FFF2-40B4-BE49-F238E27FC236}">
                <a16:creationId xmlns:a16="http://schemas.microsoft.com/office/drawing/2014/main" id="{52FA6626-A417-59A7-152D-398B1417F21C}"/>
              </a:ext>
            </a:extLst>
          </p:cNvPr>
          <p:cNvSpPr/>
          <p:nvPr/>
        </p:nvSpPr>
        <p:spPr>
          <a:xfrm>
            <a:off x="788996" y="1123950"/>
            <a:ext cx="3796502"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lang="en-US" b="1" i="0" dirty="0">
                <a:solidFill>
                  <a:srgbClr val="FFFFFF"/>
                </a:solidFill>
                <a:latin typeface="Helvetica"/>
              </a:rPr>
              <a:t>Content Development </a:t>
            </a:r>
          </a:p>
          <a:p>
            <a:pPr marL="0" indent="0" algn="ctr">
              <a:spcAft>
                <a:spcPts val="0"/>
              </a:spcAft>
              <a:buNone/>
            </a:pPr>
            <a:r>
              <a:rPr lang="en-US" b="1" i="0" dirty="0">
                <a:solidFill>
                  <a:srgbClr val="FFFFFF"/>
                </a:solidFill>
                <a:latin typeface="Helvetica"/>
              </a:rPr>
              <a:t>and Release</a:t>
            </a:r>
            <a:endParaRPr b="1" i="0" dirty="0">
              <a:solidFill>
                <a:srgbClr val="FFFFFF"/>
              </a:solidFill>
              <a:latin typeface="Helvetica"/>
            </a:endParaRPr>
          </a:p>
        </p:txBody>
      </p:sp>
      <p:sp>
        <p:nvSpPr>
          <p:cNvPr id="8" name="Rectangle 7">
            <a:extLst>
              <a:ext uri="{FF2B5EF4-FFF2-40B4-BE49-F238E27FC236}">
                <a16:creationId xmlns:a16="http://schemas.microsoft.com/office/drawing/2014/main" id="{F3DAA528-8A3F-9F55-EA9D-CA4A0D1DDDCA}"/>
              </a:ext>
            </a:extLst>
          </p:cNvPr>
          <p:cNvSpPr/>
          <p:nvPr/>
        </p:nvSpPr>
        <p:spPr>
          <a:xfrm>
            <a:off x="788996" y="1690878"/>
            <a:ext cx="3796502"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74320" lvl="1" indent="-164592">
              <a:buFont typeface="Arial" panose="020B0604020202020204" pitchFamily="34" charset="0"/>
              <a:buChar char="•"/>
            </a:pPr>
            <a:r>
              <a:rPr lang="en-US" dirty="0">
                <a:solidFill>
                  <a:schemeClr val="tx2"/>
                </a:solidFill>
              </a:rPr>
              <a:t>Meetings every 2-4 weeks </a:t>
            </a:r>
          </a:p>
          <a:p>
            <a:pPr marL="274320" lvl="1" indent="-164592">
              <a:buFont typeface="Arial" panose="020B0604020202020204" pitchFamily="34" charset="0"/>
              <a:buChar char="•"/>
            </a:pPr>
            <a:r>
              <a:rPr lang="en-US" dirty="0">
                <a:solidFill>
                  <a:schemeClr val="tx2"/>
                </a:solidFill>
              </a:rPr>
              <a:t>Ongoing review / comments during development</a:t>
            </a:r>
          </a:p>
          <a:p>
            <a:pPr marL="274320" lvl="1" indent="-164592">
              <a:buFont typeface="Arial" panose="020B0604020202020204" pitchFamily="34" charset="0"/>
              <a:buChar char="•"/>
            </a:pPr>
            <a:r>
              <a:rPr lang="en-US" dirty="0">
                <a:solidFill>
                  <a:schemeClr val="tx2"/>
                </a:solidFill>
              </a:rPr>
              <a:t>Pilot with rural providers</a:t>
            </a:r>
          </a:p>
          <a:p>
            <a:pPr marL="274320" lvl="1" indent="-164592">
              <a:buFont typeface="Arial" panose="020B0604020202020204" pitchFamily="34" charset="0"/>
              <a:buChar char="•"/>
            </a:pPr>
            <a:r>
              <a:rPr lang="en-US" dirty="0">
                <a:solidFill>
                  <a:schemeClr val="tx2"/>
                </a:solidFill>
              </a:rPr>
              <a:t>Content release JANUARY 2027!</a:t>
            </a:r>
          </a:p>
        </p:txBody>
      </p:sp>
      <p:sp>
        <p:nvSpPr>
          <p:cNvPr id="9" name="Rectangle 8">
            <a:extLst>
              <a:ext uri="{FF2B5EF4-FFF2-40B4-BE49-F238E27FC236}">
                <a16:creationId xmlns:a16="http://schemas.microsoft.com/office/drawing/2014/main" id="{FA14A3A9-72C0-6BA1-7C11-DD54524A41B0}"/>
              </a:ext>
            </a:extLst>
          </p:cNvPr>
          <p:cNvSpPr/>
          <p:nvPr/>
        </p:nvSpPr>
        <p:spPr>
          <a:xfrm>
            <a:off x="4661698" y="1123950"/>
            <a:ext cx="3796502" cy="56692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0"/>
              </a:spcAft>
              <a:buNone/>
            </a:pPr>
            <a:r>
              <a:rPr lang="en-US" b="1" i="0" dirty="0">
                <a:solidFill>
                  <a:srgbClr val="FFFFFF"/>
                </a:solidFill>
                <a:latin typeface="Helvetica"/>
              </a:rPr>
              <a:t>Access Considerations</a:t>
            </a:r>
          </a:p>
        </p:txBody>
      </p:sp>
      <p:sp>
        <p:nvSpPr>
          <p:cNvPr id="10" name="Rectangle 9">
            <a:extLst>
              <a:ext uri="{FF2B5EF4-FFF2-40B4-BE49-F238E27FC236}">
                <a16:creationId xmlns:a16="http://schemas.microsoft.com/office/drawing/2014/main" id="{62B6B2C8-71D7-8248-C999-20E3FFCC0EFB}"/>
              </a:ext>
            </a:extLst>
          </p:cNvPr>
          <p:cNvSpPr/>
          <p:nvPr/>
        </p:nvSpPr>
        <p:spPr>
          <a:xfrm>
            <a:off x="4661698" y="1690878"/>
            <a:ext cx="3796502" cy="1874519"/>
          </a:xfrm>
          <a:prstGeom prst="rect">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t"/>
          <a:lstStyle/>
          <a:p>
            <a:pPr marL="274320" lvl="1" indent="-164592">
              <a:buFont typeface="Arial" panose="020B0604020202020204" pitchFamily="34" charset="0"/>
              <a:buChar char="•"/>
            </a:pPr>
            <a:r>
              <a:rPr lang="en-US" dirty="0">
                <a:solidFill>
                  <a:schemeClr val="tx2"/>
                </a:solidFill>
              </a:rPr>
              <a:t>Addition to existing program registration</a:t>
            </a:r>
          </a:p>
          <a:p>
            <a:pPr marL="621792" lvl="2" indent="-164592">
              <a:buFont typeface="Arial" panose="020B0604020202020204" pitchFamily="34" charset="0"/>
              <a:buChar char="•"/>
            </a:pPr>
            <a:r>
              <a:rPr lang="en-US" dirty="0">
                <a:solidFill>
                  <a:schemeClr val="tx2"/>
                </a:solidFill>
              </a:rPr>
              <a:t>RTTDC</a:t>
            </a:r>
          </a:p>
          <a:p>
            <a:pPr marL="621792" lvl="2" indent="-164592">
              <a:buFont typeface="Arial" panose="020B0604020202020204" pitchFamily="34" charset="0"/>
              <a:buChar char="•"/>
            </a:pPr>
            <a:r>
              <a:rPr lang="en-US" dirty="0">
                <a:solidFill>
                  <a:schemeClr val="tx2"/>
                </a:solidFill>
              </a:rPr>
              <a:t>ATLS</a:t>
            </a:r>
          </a:p>
          <a:p>
            <a:pPr marL="274320" lvl="1" indent="-164592">
              <a:buFont typeface="Arial" panose="020B0604020202020204" pitchFamily="34" charset="0"/>
              <a:buChar char="•"/>
            </a:pPr>
            <a:r>
              <a:rPr lang="en-US" dirty="0">
                <a:solidFill>
                  <a:schemeClr val="tx2"/>
                </a:solidFill>
              </a:rPr>
              <a:t>Standalone access </a:t>
            </a:r>
          </a:p>
          <a:p>
            <a:pPr marL="228600" indent="-228600" algn="l">
              <a:spcAft>
                <a:spcPts val="400"/>
              </a:spcAft>
              <a:buFont typeface="Arial"/>
              <a:buChar char="•"/>
            </a:pPr>
            <a:endParaRPr sz="1100" b="0" i="0" dirty="0">
              <a:solidFill>
                <a:srgbClr val="0F2144"/>
              </a:solidFill>
              <a:latin typeface="Helvetica"/>
            </a:endParaRPr>
          </a:p>
        </p:txBody>
      </p:sp>
    </p:spTree>
    <p:extLst>
      <p:ext uri="{BB962C8B-B14F-4D97-AF65-F5344CB8AC3E}">
        <p14:creationId xmlns:p14="http://schemas.microsoft.com/office/powerpoint/2010/main" val="189875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52AC691-0B80-8D3E-CAAA-74F5E681F26A}"/>
              </a:ext>
            </a:extLst>
          </p:cNvPr>
          <p:cNvSpPr txBox="1"/>
          <p:nvPr/>
        </p:nvSpPr>
        <p:spPr>
          <a:xfrm>
            <a:off x="983511" y="1736311"/>
            <a:ext cx="3285461" cy="854080"/>
          </a:xfrm>
          <a:prstGeom prst="rect">
            <a:avLst/>
          </a:prstGeom>
          <a:noFill/>
        </p:spPr>
        <p:txBody>
          <a:bodyPr wrap="square" rtlCol="0">
            <a:spAutoFit/>
          </a:bodyPr>
          <a:lstStyle/>
          <a:p>
            <a:r>
              <a:rPr lang="en-US" sz="2475" b="1" dirty="0">
                <a:solidFill>
                  <a:srgbClr val="FF0000"/>
                </a:solidFill>
                <a:latin typeface="Open Sans" pitchFamily="2" charset="0"/>
                <a:ea typeface="Open Sans" pitchFamily="2" charset="0"/>
                <a:cs typeface="Open Sans" pitchFamily="2" charset="0"/>
              </a:rPr>
              <a:t>What Does Rural Trauma Care Need?</a:t>
            </a:r>
            <a:endParaRPr lang="en-US" sz="2475" dirty="0">
              <a:solidFill>
                <a:srgbClr val="FF0000"/>
              </a:solidFill>
              <a:latin typeface="Open Sans" pitchFamily="2" charset="0"/>
              <a:ea typeface="Open Sans" pitchFamily="2" charset="0"/>
              <a:cs typeface="Open Sans" pitchFamily="2" charset="0"/>
            </a:endParaRPr>
          </a:p>
        </p:txBody>
      </p:sp>
      <p:sp>
        <p:nvSpPr>
          <p:cNvPr id="8" name="TextBox 7">
            <a:extLst>
              <a:ext uri="{FF2B5EF4-FFF2-40B4-BE49-F238E27FC236}">
                <a16:creationId xmlns:a16="http://schemas.microsoft.com/office/drawing/2014/main" id="{09CF7959-8AE2-7788-34F7-EB4E94890EE0}"/>
              </a:ext>
            </a:extLst>
          </p:cNvPr>
          <p:cNvSpPr txBox="1"/>
          <p:nvPr/>
        </p:nvSpPr>
        <p:spPr>
          <a:xfrm>
            <a:off x="983511" y="2630458"/>
            <a:ext cx="3588490" cy="1015663"/>
          </a:xfrm>
          <a:prstGeom prst="rect">
            <a:avLst/>
          </a:prstGeom>
          <a:noFill/>
        </p:spPr>
        <p:txBody>
          <a:bodyPr wrap="square">
            <a:spAutoFit/>
          </a:bodyPr>
          <a:lstStyle/>
          <a:p>
            <a:r>
              <a:rPr lang="en-US" sz="1500" dirty="0">
                <a:latin typeface="Open Sans" pitchFamily="2" charset="0"/>
                <a:ea typeface="Open Sans" pitchFamily="2" charset="0"/>
                <a:cs typeface="Open Sans" pitchFamily="2" charset="0"/>
              </a:rPr>
              <a:t>Help us understand what resources, tools, and formats would be most valuable to support trauma care in rural communities.</a:t>
            </a:r>
          </a:p>
        </p:txBody>
      </p:sp>
      <p:grpSp>
        <p:nvGrpSpPr>
          <p:cNvPr id="14" name="Group 13">
            <a:extLst>
              <a:ext uri="{FF2B5EF4-FFF2-40B4-BE49-F238E27FC236}">
                <a16:creationId xmlns:a16="http://schemas.microsoft.com/office/drawing/2014/main" id="{FA0A926A-8ABE-CB93-2D0C-10490A5283CB}"/>
              </a:ext>
            </a:extLst>
          </p:cNvPr>
          <p:cNvGrpSpPr/>
          <p:nvPr/>
        </p:nvGrpSpPr>
        <p:grpSpPr>
          <a:xfrm>
            <a:off x="5685760" y="1757259"/>
            <a:ext cx="1746398" cy="1746398"/>
            <a:chOff x="7644809" y="1871331"/>
            <a:chExt cx="2328530" cy="2328530"/>
          </a:xfrm>
        </p:grpSpPr>
        <p:sp>
          <p:nvSpPr>
            <p:cNvPr id="11" name="Rectangle 10">
              <a:extLst>
                <a:ext uri="{FF2B5EF4-FFF2-40B4-BE49-F238E27FC236}">
                  <a16:creationId xmlns:a16="http://schemas.microsoft.com/office/drawing/2014/main" id="{38FFE65E-8074-B145-D26D-5B1BF5CDD293}"/>
                </a:ext>
              </a:extLst>
            </p:cNvPr>
            <p:cNvSpPr/>
            <p:nvPr/>
          </p:nvSpPr>
          <p:spPr>
            <a:xfrm>
              <a:off x="7644809" y="1871331"/>
              <a:ext cx="2328530" cy="232853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871B8700-1FD8-F96F-58C2-9085C5552859}"/>
                </a:ext>
              </a:extLst>
            </p:cNvPr>
            <p:cNvPicPr>
              <a:picLocks noChangeAspect="1"/>
            </p:cNvPicPr>
            <p:nvPr/>
          </p:nvPicPr>
          <p:blipFill>
            <a:blip r:embed="rId3"/>
            <a:stretch>
              <a:fillRect/>
            </a:stretch>
          </p:blipFill>
          <p:spPr>
            <a:xfrm>
              <a:off x="7851709" y="2078231"/>
              <a:ext cx="1914730" cy="1914730"/>
            </a:xfrm>
            <a:prstGeom prst="rect">
              <a:avLst/>
            </a:prstGeom>
          </p:spPr>
        </p:pic>
      </p:grpSp>
      <p:sp>
        <p:nvSpPr>
          <p:cNvPr id="2" name="Title 1">
            <a:extLst>
              <a:ext uri="{FF2B5EF4-FFF2-40B4-BE49-F238E27FC236}">
                <a16:creationId xmlns:a16="http://schemas.microsoft.com/office/drawing/2014/main" id="{CE1EBC7C-2443-91E6-F09E-3A1494EF3205}"/>
              </a:ext>
            </a:extLst>
          </p:cNvPr>
          <p:cNvSpPr>
            <a:spLocks noGrp="1"/>
          </p:cNvSpPr>
          <p:nvPr>
            <p:ph type="title"/>
          </p:nvPr>
        </p:nvSpPr>
        <p:spPr/>
        <p:txBody>
          <a:bodyPr/>
          <a:lstStyle/>
          <a:p>
            <a:r>
              <a:rPr lang="en-US" dirty="0"/>
              <a:t>Engagement – Throughout the Congress</a:t>
            </a:r>
          </a:p>
        </p:txBody>
      </p:sp>
    </p:spTree>
    <p:custDataLst>
      <p:tags r:id="rId1"/>
    </p:custDataLst>
    <p:extLst>
      <p:ext uri="{BB962C8B-B14F-4D97-AF65-F5344CB8AC3E}">
        <p14:creationId xmlns:p14="http://schemas.microsoft.com/office/powerpoint/2010/main" val="26514721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600"/>
              <a:t>RTTDC — 5th Edition</a:t>
            </a:r>
          </a:p>
        </p:txBody>
      </p:sp>
      <p:sp>
        <p:nvSpPr>
          <p:cNvPr id="3" name="Content Placeholder 2"/>
          <p:cNvSpPr>
            <a:spLocks noGrp="1"/>
          </p:cNvSpPr>
          <p:nvPr>
            <p:ph idx="1"/>
          </p:nvPr>
        </p:nvSpPr>
        <p:spPr/>
        <p:txBody>
          <a:bodyPr wrap="square"/>
          <a:lstStyle/>
          <a:p>
            <a:pPr marL="0" indent="0">
              <a:spcAft>
                <a:spcPts val="0"/>
              </a:spcAft>
              <a:buNone/>
            </a:pPr>
            <a:r>
              <a:rPr sz="1600" b="0" i="0">
                <a:solidFill>
                  <a:srgbClr val="FFFFFF"/>
                </a:solidFill>
              </a:rPr>
              <a:t>Resource-Variable Trauma Team Development Course  ·  Same acronym, new name  ·  Released spring 2026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From Rural to Resource-Variable</a:t>
            </a:r>
          </a:p>
        </p:txBody>
      </p:sp>
      <p:pic>
        <p:nvPicPr>
          <p:cNvPr id="3" name="Picture 2" descr="hd7-007.png"/>
          <p:cNvPicPr>
            <a:picLocks noChangeAspect="1"/>
          </p:cNvPicPr>
          <p:nvPr/>
        </p:nvPicPr>
        <p:blipFill>
          <a:blip r:embed="rId3"/>
          <a:stretch>
            <a:fillRect/>
          </a:stretch>
        </p:blipFill>
        <p:spPr>
          <a:xfrm>
            <a:off x="457200" y="1005840"/>
            <a:ext cx="4023360" cy="2263140"/>
          </a:xfrm>
          <a:prstGeom prst="rect">
            <a:avLst/>
          </a:prstGeom>
          <a:ln w="9525">
            <a:solidFill>
              <a:srgbClr val="C075D1"/>
            </a:solidFill>
          </a:ln>
        </p:spPr>
      </p:pic>
      <p:pic>
        <p:nvPicPr>
          <p:cNvPr id="4" name="Picture 3" descr="hd8-008.png"/>
          <p:cNvPicPr>
            <a:picLocks noChangeAspect="1"/>
          </p:cNvPicPr>
          <p:nvPr/>
        </p:nvPicPr>
        <p:blipFill>
          <a:blip r:embed="rId4"/>
          <a:stretch>
            <a:fillRect/>
          </a:stretch>
        </p:blipFill>
        <p:spPr>
          <a:xfrm>
            <a:off x="4663440" y="1005840"/>
            <a:ext cx="4023360" cy="2263140"/>
          </a:xfrm>
          <a:prstGeom prst="rect">
            <a:avLst/>
          </a:prstGeom>
          <a:ln w="9525">
            <a:solidFill>
              <a:srgbClr val="C075D1"/>
            </a:solidFill>
          </a:ln>
        </p:spPr>
      </p:pic>
      <p:sp>
        <p:nvSpPr>
          <p:cNvPr id="5" name="TextBox 4"/>
          <p:cNvSpPr txBox="1"/>
          <p:nvPr/>
        </p:nvSpPr>
        <p:spPr>
          <a:xfrm>
            <a:off x="457200" y="3310128"/>
            <a:ext cx="4023360" cy="320040"/>
          </a:xfrm>
          <a:prstGeom prst="rect">
            <a:avLst/>
          </a:prstGeom>
          <a:noFill/>
        </p:spPr>
        <p:txBody>
          <a:bodyPr wrap="square" lIns="45720" tIns="27432" rIns="45720" bIns="27432" anchor="t">
            <a:spAutoFit/>
          </a:bodyPr>
          <a:lstStyle/>
          <a:p>
            <a:pPr marL="0" indent="0" algn="ctr">
              <a:spcAft>
                <a:spcPts val="200"/>
              </a:spcAft>
              <a:buNone/>
            </a:pPr>
            <a:r>
              <a:rPr sz="950" b="0" i="1">
                <a:solidFill>
                  <a:srgbClr val="6B6B6B"/>
                </a:solidFill>
                <a:latin typeface="Helvetica"/>
              </a:rPr>
              <a:t>A unified mission: rural · global · military</a:t>
            </a:r>
          </a:p>
        </p:txBody>
      </p:sp>
      <p:sp>
        <p:nvSpPr>
          <p:cNvPr id="6" name="TextBox 5"/>
          <p:cNvSpPr txBox="1"/>
          <p:nvPr/>
        </p:nvSpPr>
        <p:spPr>
          <a:xfrm>
            <a:off x="4663440" y="3310128"/>
            <a:ext cx="4023360" cy="320040"/>
          </a:xfrm>
          <a:prstGeom prst="rect">
            <a:avLst/>
          </a:prstGeom>
          <a:noFill/>
        </p:spPr>
        <p:txBody>
          <a:bodyPr wrap="square" lIns="45720" tIns="27432" rIns="45720" bIns="27432" anchor="t">
            <a:spAutoFit/>
          </a:bodyPr>
          <a:lstStyle/>
          <a:p>
            <a:pPr marL="0" indent="0" algn="ctr">
              <a:spcAft>
                <a:spcPts val="200"/>
              </a:spcAft>
              <a:buNone/>
            </a:pPr>
            <a:r>
              <a:rPr sz="950" b="0" i="1">
                <a:solidFill>
                  <a:srgbClr val="6B6B6B"/>
                </a:solidFill>
                <a:latin typeface="Helvetica"/>
              </a:rPr>
              <a:t>Resource-variable ≠ resource-deficient</a:t>
            </a:r>
          </a:p>
        </p:txBody>
      </p:sp>
      <p:sp>
        <p:nvSpPr>
          <p:cNvPr id="7" name="TextBox 6"/>
          <p:cNvSpPr txBox="1"/>
          <p:nvPr/>
        </p:nvSpPr>
        <p:spPr>
          <a:xfrm>
            <a:off x="457200" y="3611880"/>
            <a:ext cx="8229600" cy="365760"/>
          </a:xfrm>
          <a:prstGeom prst="rect">
            <a:avLst/>
          </a:prstGeom>
          <a:noFill/>
        </p:spPr>
        <p:txBody>
          <a:bodyPr wrap="square" lIns="45720" tIns="27432" rIns="45720" bIns="27432" anchor="t">
            <a:spAutoFit/>
          </a:bodyPr>
          <a:lstStyle/>
          <a:p>
            <a:pPr marL="0" indent="0" algn="ctr">
              <a:spcAft>
                <a:spcPts val="200"/>
              </a:spcAft>
              <a:buNone/>
            </a:pPr>
            <a:r>
              <a:rPr sz="1400" b="1" i="0">
                <a:solidFill>
                  <a:srgbClr val="7C1398"/>
                </a:solidFill>
                <a:latin typeface="Helvetica"/>
              </a:rPr>
              <a:t>Same acronym. Same founders’ principles. A broader set of teams.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Foundation: ATLS 11 and xABCDE</a:t>
            </a:r>
          </a:p>
        </p:txBody>
      </p:sp>
      <p:pic>
        <p:nvPicPr>
          <p:cNvPr id="3" name="Picture 2" descr="hd13-013.png"/>
          <p:cNvPicPr>
            <a:picLocks noChangeAspect="1"/>
          </p:cNvPicPr>
          <p:nvPr/>
        </p:nvPicPr>
        <p:blipFill>
          <a:blip r:embed="rId3"/>
          <a:stretch>
            <a:fillRect/>
          </a:stretch>
        </p:blipFill>
        <p:spPr>
          <a:xfrm>
            <a:off x="457200" y="1005840"/>
            <a:ext cx="4023360" cy="2263140"/>
          </a:xfrm>
          <a:prstGeom prst="rect">
            <a:avLst/>
          </a:prstGeom>
          <a:ln w="9525">
            <a:solidFill>
              <a:srgbClr val="C075D1"/>
            </a:solidFill>
          </a:ln>
        </p:spPr>
      </p:pic>
      <p:sp>
        <p:nvSpPr>
          <p:cNvPr id="4" name="TextBox 3"/>
          <p:cNvSpPr txBox="1"/>
          <p:nvPr/>
        </p:nvSpPr>
        <p:spPr>
          <a:xfrm>
            <a:off x="457200" y="3310128"/>
            <a:ext cx="4023360" cy="320040"/>
          </a:xfrm>
          <a:prstGeom prst="rect">
            <a:avLst/>
          </a:prstGeom>
          <a:noFill/>
        </p:spPr>
        <p:txBody>
          <a:bodyPr wrap="square" lIns="45720" tIns="27432" rIns="45720" bIns="27432" anchor="t">
            <a:spAutoFit/>
          </a:bodyPr>
          <a:lstStyle/>
          <a:p>
            <a:pPr marL="0" indent="0" algn="ctr">
              <a:spcAft>
                <a:spcPts val="200"/>
              </a:spcAft>
              <a:buNone/>
            </a:pPr>
            <a:r>
              <a:rPr sz="950" b="0" i="1">
                <a:solidFill>
                  <a:srgbClr val="6B6B6B"/>
                </a:solidFill>
                <a:latin typeface="Helvetica"/>
              </a:rPr>
              <a:t>The shared framework — early hemorrhage control first</a:t>
            </a:r>
          </a:p>
        </p:txBody>
      </p:sp>
      <p:sp>
        <p:nvSpPr>
          <p:cNvPr id="5" name="TextBox 4"/>
          <p:cNvSpPr txBox="1"/>
          <p:nvPr/>
        </p:nvSpPr>
        <p:spPr>
          <a:xfrm>
            <a:off x="4754880" y="1005840"/>
            <a:ext cx="3931920" cy="365760"/>
          </a:xfrm>
          <a:prstGeom prst="rect">
            <a:avLst/>
          </a:prstGeom>
          <a:noFill/>
        </p:spPr>
        <p:txBody>
          <a:bodyPr wrap="square" lIns="45720" tIns="27432" rIns="45720" bIns="27432" anchor="t">
            <a:spAutoFit/>
          </a:bodyPr>
          <a:lstStyle/>
          <a:p>
            <a:pPr marL="0" indent="0" algn="l">
              <a:spcAft>
                <a:spcPts val="200"/>
              </a:spcAft>
              <a:buNone/>
            </a:pPr>
            <a:r>
              <a:rPr sz="1300" b="1" i="0">
                <a:solidFill>
                  <a:srgbClr val="7C1398"/>
                </a:solidFill>
                <a:latin typeface="Helvetica"/>
              </a:rPr>
              <a:t>Every course must include</a:t>
            </a:r>
          </a:p>
        </p:txBody>
      </p:sp>
      <p:sp>
        <p:nvSpPr>
          <p:cNvPr id="6" name="Rounded Rectangle 5"/>
          <p:cNvSpPr/>
          <p:nvPr/>
        </p:nvSpPr>
        <p:spPr>
          <a:xfrm>
            <a:off x="4754880" y="1417320"/>
            <a:ext cx="3931920" cy="384048"/>
          </a:xfrm>
          <a:prstGeom prst="roundRect">
            <a:avLst>
              <a:gd name="adj" fmla="val 20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l">
              <a:spcAft>
                <a:spcPts val="0"/>
              </a:spcAft>
              <a:buNone/>
            </a:pPr>
            <a:r>
              <a:rPr sz="1200" b="1" i="0">
                <a:solidFill>
                  <a:srgbClr val="00233D"/>
                </a:solidFill>
                <a:latin typeface="Helvetica"/>
              </a:rPr>
              <a:t>Telehealth</a:t>
            </a:r>
          </a:p>
        </p:txBody>
      </p:sp>
      <p:sp>
        <p:nvSpPr>
          <p:cNvPr id="7" name="Rounded Rectangle 6"/>
          <p:cNvSpPr/>
          <p:nvPr/>
        </p:nvSpPr>
        <p:spPr>
          <a:xfrm>
            <a:off x="4754880" y="1874519"/>
            <a:ext cx="3931920" cy="384048"/>
          </a:xfrm>
          <a:prstGeom prst="roundRect">
            <a:avLst>
              <a:gd name="adj" fmla="val 20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l">
              <a:spcAft>
                <a:spcPts val="0"/>
              </a:spcAft>
              <a:buNone/>
            </a:pPr>
            <a:r>
              <a:rPr sz="1200" b="1" i="0">
                <a:solidFill>
                  <a:srgbClr val="00233D"/>
                </a:solidFill>
                <a:latin typeface="Helvetica"/>
              </a:rPr>
              <a:t>Transfers and delays</a:t>
            </a:r>
          </a:p>
        </p:txBody>
      </p:sp>
      <p:sp>
        <p:nvSpPr>
          <p:cNvPr id="8" name="Rounded Rectangle 7"/>
          <p:cNvSpPr/>
          <p:nvPr/>
        </p:nvSpPr>
        <p:spPr>
          <a:xfrm>
            <a:off x="4754880" y="2331720"/>
            <a:ext cx="3931920" cy="384048"/>
          </a:xfrm>
          <a:prstGeom prst="roundRect">
            <a:avLst>
              <a:gd name="adj" fmla="val 20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l">
              <a:spcAft>
                <a:spcPts val="0"/>
              </a:spcAft>
              <a:buNone/>
            </a:pPr>
            <a:r>
              <a:rPr sz="1200" b="1" i="0">
                <a:solidFill>
                  <a:srgbClr val="00233D"/>
                </a:solidFill>
                <a:latin typeface="Helvetica"/>
              </a:rPr>
              <a:t>Communication</a:t>
            </a:r>
          </a:p>
        </p:txBody>
      </p:sp>
      <p:sp>
        <p:nvSpPr>
          <p:cNvPr id="9" name="Rounded Rectangle 8"/>
          <p:cNvSpPr/>
          <p:nvPr/>
        </p:nvSpPr>
        <p:spPr>
          <a:xfrm>
            <a:off x="4754880" y="2788920"/>
            <a:ext cx="3931920" cy="384048"/>
          </a:xfrm>
          <a:prstGeom prst="roundRect">
            <a:avLst>
              <a:gd name="adj" fmla="val 20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l">
              <a:spcAft>
                <a:spcPts val="0"/>
              </a:spcAft>
              <a:buNone/>
            </a:pPr>
            <a:r>
              <a:rPr sz="1200" b="1" i="0">
                <a:solidFill>
                  <a:srgbClr val="00233D"/>
                </a:solidFill>
                <a:latin typeface="Helvetica"/>
              </a:rPr>
              <a:t>Process improvement</a:t>
            </a:r>
          </a:p>
        </p:txBody>
      </p:sp>
      <p:sp>
        <p:nvSpPr>
          <p:cNvPr id="10" name="Rounded Rectangle 9"/>
          <p:cNvSpPr/>
          <p:nvPr/>
        </p:nvSpPr>
        <p:spPr>
          <a:xfrm>
            <a:off x="4754880" y="3246120"/>
            <a:ext cx="3931920" cy="384048"/>
          </a:xfrm>
          <a:prstGeom prst="roundRect">
            <a:avLst>
              <a:gd name="adj" fmla="val 20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l">
              <a:spcAft>
                <a:spcPts val="0"/>
              </a:spcAft>
              <a:buNone/>
            </a:pPr>
            <a:r>
              <a:rPr sz="1200" b="1" i="0">
                <a:solidFill>
                  <a:srgbClr val="00233D"/>
                </a:solidFill>
                <a:latin typeface="Helvetica"/>
              </a:rPr>
              <a:t>Team development and skills</a:t>
            </a:r>
          </a:p>
        </p:txBody>
      </p:sp>
      <p:sp>
        <p:nvSpPr>
          <p:cNvPr id="11" name="TextBox 10"/>
          <p:cNvSpPr txBox="1"/>
          <p:nvPr/>
        </p:nvSpPr>
        <p:spPr>
          <a:xfrm>
            <a:off x="4754880" y="3703320"/>
            <a:ext cx="3931920" cy="320040"/>
          </a:xfrm>
          <a:prstGeom prst="rect">
            <a:avLst/>
          </a:prstGeom>
          <a:noFill/>
        </p:spPr>
        <p:txBody>
          <a:bodyPr wrap="square" lIns="45720" tIns="27432" rIns="45720" bIns="27432" anchor="t">
            <a:spAutoFit/>
          </a:bodyPr>
          <a:lstStyle/>
          <a:p>
            <a:pPr marL="0" indent="0" algn="l">
              <a:spcAft>
                <a:spcPts val="200"/>
              </a:spcAft>
              <a:buNone/>
            </a:pPr>
            <a:r>
              <a:rPr sz="1200" b="0" i="1">
                <a:solidFill>
                  <a:srgbClr val="6B6B6B"/>
                </a:solidFill>
                <a:latin typeface="Helvetica"/>
              </a:rPr>
              <a:t>…and the ability to FLEX</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New content: five new chapters, 18 in all</a:t>
            </a:r>
          </a:p>
        </p:txBody>
      </p:sp>
      <p:pic>
        <p:nvPicPr>
          <p:cNvPr id="3" name="Picture 2" descr="s57_7.png"/>
          <p:cNvPicPr>
            <a:picLocks noChangeAspect="1"/>
          </p:cNvPicPr>
          <p:nvPr/>
        </p:nvPicPr>
        <p:blipFill>
          <a:blip r:embed="rId3"/>
          <a:stretch>
            <a:fillRect/>
          </a:stretch>
        </p:blipFill>
        <p:spPr>
          <a:xfrm>
            <a:off x="5806440" y="960120"/>
            <a:ext cx="2502825" cy="3063240"/>
          </a:xfrm>
          <a:prstGeom prst="rect">
            <a:avLst/>
          </a:prstGeom>
          <a:ln w="9525">
            <a:solidFill>
              <a:srgbClr val="C075D1"/>
            </a:solidFill>
          </a:ln>
        </p:spPr>
      </p:pic>
      <p:sp>
        <p:nvSpPr>
          <p:cNvPr id="4" name="TextBox 3"/>
          <p:cNvSpPr txBox="1"/>
          <p:nvPr/>
        </p:nvSpPr>
        <p:spPr>
          <a:xfrm>
            <a:off x="5669280" y="4041648"/>
            <a:ext cx="3017520" cy="228600"/>
          </a:xfrm>
          <a:prstGeom prst="rect">
            <a:avLst/>
          </a:prstGeom>
          <a:noFill/>
        </p:spPr>
        <p:txBody>
          <a:bodyPr wrap="square" lIns="45720" tIns="27432" rIns="45720" bIns="27432" anchor="t">
            <a:spAutoFit/>
          </a:bodyPr>
          <a:lstStyle/>
          <a:p>
            <a:pPr marL="0" indent="0" algn="ctr">
              <a:spcAft>
                <a:spcPts val="200"/>
              </a:spcAft>
              <a:buNone/>
            </a:pPr>
            <a:r>
              <a:rPr sz="950" b="0" i="1">
                <a:solidFill>
                  <a:srgbClr val="6B6B6B"/>
                </a:solidFill>
                <a:latin typeface="Helvetica"/>
              </a:rPr>
              <a:t>Course manual table of contents</a:t>
            </a:r>
          </a:p>
        </p:txBody>
      </p:sp>
      <p:sp>
        <p:nvSpPr>
          <p:cNvPr id="5" name="TextBox 4"/>
          <p:cNvSpPr txBox="1"/>
          <p:nvPr/>
        </p:nvSpPr>
        <p:spPr>
          <a:xfrm>
            <a:off x="457200" y="1005840"/>
            <a:ext cx="5029200" cy="365760"/>
          </a:xfrm>
          <a:prstGeom prst="rect">
            <a:avLst/>
          </a:prstGeom>
          <a:noFill/>
        </p:spPr>
        <p:txBody>
          <a:bodyPr wrap="square" lIns="45720" tIns="27432" rIns="45720" bIns="27432" anchor="t">
            <a:spAutoFit/>
          </a:bodyPr>
          <a:lstStyle/>
          <a:p>
            <a:pPr marL="0" indent="0" algn="l">
              <a:spcAft>
                <a:spcPts val="200"/>
              </a:spcAft>
              <a:buNone/>
            </a:pPr>
            <a:r>
              <a:rPr sz="1300" b="1" i="0">
                <a:solidFill>
                  <a:srgbClr val="7C1398"/>
                </a:solidFill>
                <a:latin typeface="Helvetica"/>
              </a:rPr>
              <a:t>New in the 5th Edition</a:t>
            </a:r>
          </a:p>
        </p:txBody>
      </p:sp>
      <p:sp>
        <p:nvSpPr>
          <p:cNvPr id="6" name="Oval 5"/>
          <p:cNvSpPr/>
          <p:nvPr/>
        </p:nvSpPr>
        <p:spPr>
          <a:xfrm>
            <a:off x="502920" y="1417320"/>
            <a:ext cx="384048" cy="38404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1000" b="1" i="0">
                <a:solidFill>
                  <a:srgbClr val="FFFFFF"/>
                </a:solidFill>
                <a:latin typeface="Helvetica"/>
              </a:rPr>
              <a:t>3</a:t>
            </a:r>
          </a:p>
        </p:txBody>
      </p:sp>
      <p:sp>
        <p:nvSpPr>
          <p:cNvPr id="7" name="TextBox 6"/>
          <p:cNvSpPr txBox="1"/>
          <p:nvPr/>
        </p:nvSpPr>
        <p:spPr>
          <a:xfrm>
            <a:off x="960120" y="1399032"/>
            <a:ext cx="4480560" cy="420624"/>
          </a:xfrm>
          <a:prstGeom prst="rect">
            <a:avLst/>
          </a:prstGeom>
          <a:noFill/>
        </p:spPr>
        <p:txBody>
          <a:bodyPr wrap="square" lIns="45720" tIns="27432" rIns="45720" bIns="27432" anchor="ctr">
            <a:spAutoFit/>
          </a:bodyPr>
          <a:lstStyle/>
          <a:p>
            <a:pPr marL="0" indent="0" algn="l">
              <a:spcAft>
                <a:spcPts val="200"/>
              </a:spcAft>
              <a:buNone/>
            </a:pPr>
            <a:r>
              <a:rPr sz="1300" b="1" i="0">
                <a:solidFill>
                  <a:srgbClr val="00233D"/>
                </a:solidFill>
                <a:latin typeface="Helvetica"/>
              </a:rPr>
              <a:t>eXsanguination</a:t>
            </a:r>
          </a:p>
        </p:txBody>
      </p:sp>
      <p:sp>
        <p:nvSpPr>
          <p:cNvPr id="8" name="Oval 7"/>
          <p:cNvSpPr/>
          <p:nvPr/>
        </p:nvSpPr>
        <p:spPr>
          <a:xfrm>
            <a:off x="502920" y="1874519"/>
            <a:ext cx="384048" cy="38404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1000" b="1" i="0">
                <a:solidFill>
                  <a:srgbClr val="FFFFFF"/>
                </a:solidFill>
                <a:latin typeface="Helvetica"/>
              </a:rPr>
              <a:t>11</a:t>
            </a:r>
          </a:p>
        </p:txBody>
      </p:sp>
      <p:sp>
        <p:nvSpPr>
          <p:cNvPr id="9" name="TextBox 8"/>
          <p:cNvSpPr txBox="1"/>
          <p:nvPr/>
        </p:nvSpPr>
        <p:spPr>
          <a:xfrm>
            <a:off x="960120" y="1856231"/>
            <a:ext cx="4480560" cy="420624"/>
          </a:xfrm>
          <a:prstGeom prst="rect">
            <a:avLst/>
          </a:prstGeom>
          <a:noFill/>
        </p:spPr>
        <p:txBody>
          <a:bodyPr wrap="square" lIns="45720" tIns="27432" rIns="45720" bIns="27432" anchor="ctr">
            <a:spAutoFit/>
          </a:bodyPr>
          <a:lstStyle/>
          <a:p>
            <a:pPr marL="0" indent="0" algn="l">
              <a:spcAft>
                <a:spcPts val="200"/>
              </a:spcAft>
              <a:buNone/>
            </a:pPr>
            <a:r>
              <a:rPr sz="1300" b="1" i="0">
                <a:solidFill>
                  <a:srgbClr val="00233D"/>
                </a:solidFill>
                <a:latin typeface="Helvetica"/>
              </a:rPr>
              <a:t>Musculoskeletal Trauma</a:t>
            </a:r>
          </a:p>
        </p:txBody>
      </p:sp>
      <p:sp>
        <p:nvSpPr>
          <p:cNvPr id="10" name="Oval 9"/>
          <p:cNvSpPr/>
          <p:nvPr/>
        </p:nvSpPr>
        <p:spPr>
          <a:xfrm>
            <a:off x="502920" y="2331720"/>
            <a:ext cx="384048" cy="38404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1000" b="1" i="0">
                <a:solidFill>
                  <a:srgbClr val="FFFFFF"/>
                </a:solidFill>
                <a:latin typeface="Helvetica"/>
              </a:rPr>
              <a:t>16</a:t>
            </a:r>
          </a:p>
        </p:txBody>
      </p:sp>
      <p:sp>
        <p:nvSpPr>
          <p:cNvPr id="11" name="TextBox 10"/>
          <p:cNvSpPr txBox="1"/>
          <p:nvPr/>
        </p:nvSpPr>
        <p:spPr>
          <a:xfrm>
            <a:off x="960120" y="2313432"/>
            <a:ext cx="4480560" cy="420624"/>
          </a:xfrm>
          <a:prstGeom prst="rect">
            <a:avLst/>
          </a:prstGeom>
          <a:noFill/>
        </p:spPr>
        <p:txBody>
          <a:bodyPr wrap="square" lIns="45720" tIns="27432" rIns="45720" bIns="27432" anchor="ctr">
            <a:spAutoFit/>
          </a:bodyPr>
          <a:lstStyle/>
          <a:p>
            <a:pPr marL="0" indent="0" algn="l">
              <a:spcAft>
                <a:spcPts val="200"/>
              </a:spcAft>
              <a:buNone/>
            </a:pPr>
            <a:r>
              <a:rPr sz="1300" b="1" i="0">
                <a:solidFill>
                  <a:srgbClr val="00233D"/>
                </a:solidFill>
                <a:latin typeface="Helvetica"/>
              </a:rPr>
              <a:t>Teletrauma</a:t>
            </a:r>
          </a:p>
        </p:txBody>
      </p:sp>
      <p:sp>
        <p:nvSpPr>
          <p:cNvPr id="12" name="Oval 11"/>
          <p:cNvSpPr/>
          <p:nvPr/>
        </p:nvSpPr>
        <p:spPr>
          <a:xfrm>
            <a:off x="502920" y="2788920"/>
            <a:ext cx="384048" cy="38404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1000" b="1" i="0">
                <a:solidFill>
                  <a:srgbClr val="FFFFFF"/>
                </a:solidFill>
                <a:latin typeface="Helvetica"/>
              </a:rPr>
              <a:t>17</a:t>
            </a:r>
          </a:p>
        </p:txBody>
      </p:sp>
      <p:sp>
        <p:nvSpPr>
          <p:cNvPr id="13" name="TextBox 12"/>
          <p:cNvSpPr txBox="1"/>
          <p:nvPr/>
        </p:nvSpPr>
        <p:spPr>
          <a:xfrm>
            <a:off x="960120" y="2770632"/>
            <a:ext cx="4480560" cy="420624"/>
          </a:xfrm>
          <a:prstGeom prst="rect">
            <a:avLst/>
          </a:prstGeom>
          <a:noFill/>
        </p:spPr>
        <p:txBody>
          <a:bodyPr wrap="square" lIns="45720" tIns="27432" rIns="45720" bIns="27432" anchor="ctr">
            <a:spAutoFit/>
          </a:bodyPr>
          <a:lstStyle/>
          <a:p>
            <a:pPr marL="0" indent="0" algn="l">
              <a:spcAft>
                <a:spcPts val="200"/>
              </a:spcAft>
              <a:buNone/>
            </a:pPr>
            <a:r>
              <a:rPr sz="1300" b="1" i="0">
                <a:solidFill>
                  <a:srgbClr val="00233D"/>
                </a:solidFill>
                <a:latin typeface="Helvetica"/>
              </a:rPr>
              <a:t>Mass Casualty</a:t>
            </a:r>
          </a:p>
        </p:txBody>
      </p:sp>
      <p:sp>
        <p:nvSpPr>
          <p:cNvPr id="14" name="Oval 13"/>
          <p:cNvSpPr/>
          <p:nvPr/>
        </p:nvSpPr>
        <p:spPr>
          <a:xfrm>
            <a:off x="502920" y="3246120"/>
            <a:ext cx="384048" cy="38404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1000" b="1" i="0">
                <a:solidFill>
                  <a:srgbClr val="FFFFFF"/>
                </a:solidFill>
                <a:latin typeface="Helvetica"/>
              </a:rPr>
              <a:t>18</a:t>
            </a:r>
          </a:p>
        </p:txBody>
      </p:sp>
      <p:sp>
        <p:nvSpPr>
          <p:cNvPr id="15" name="TextBox 14"/>
          <p:cNvSpPr txBox="1"/>
          <p:nvPr/>
        </p:nvSpPr>
        <p:spPr>
          <a:xfrm>
            <a:off x="960120" y="3227832"/>
            <a:ext cx="4480560" cy="420624"/>
          </a:xfrm>
          <a:prstGeom prst="rect">
            <a:avLst/>
          </a:prstGeom>
          <a:noFill/>
        </p:spPr>
        <p:txBody>
          <a:bodyPr wrap="square" lIns="45720" tIns="27432" rIns="45720" bIns="27432" anchor="ctr">
            <a:spAutoFit/>
          </a:bodyPr>
          <a:lstStyle/>
          <a:p>
            <a:pPr marL="0" indent="0" algn="l">
              <a:spcAft>
                <a:spcPts val="200"/>
              </a:spcAft>
              <a:buNone/>
            </a:pPr>
            <a:r>
              <a:rPr sz="1300" b="1" i="0">
                <a:solidFill>
                  <a:srgbClr val="00233D"/>
                </a:solidFill>
                <a:latin typeface="Helvetica"/>
              </a:rPr>
              <a:t>Military</a:t>
            </a:r>
          </a:p>
        </p:txBody>
      </p:sp>
      <p:sp>
        <p:nvSpPr>
          <p:cNvPr id="16" name="TextBox 15"/>
          <p:cNvSpPr txBox="1"/>
          <p:nvPr/>
        </p:nvSpPr>
        <p:spPr>
          <a:xfrm>
            <a:off x="457200" y="3703320"/>
            <a:ext cx="5120640" cy="365760"/>
          </a:xfrm>
          <a:prstGeom prst="rect">
            <a:avLst/>
          </a:prstGeom>
          <a:noFill/>
        </p:spPr>
        <p:txBody>
          <a:bodyPr wrap="square" lIns="45720" tIns="27432" rIns="45720" bIns="27432" anchor="t">
            <a:spAutoFit/>
          </a:bodyPr>
          <a:lstStyle/>
          <a:p>
            <a:pPr marL="0" indent="0" algn="l">
              <a:spcAft>
                <a:spcPts val="200"/>
              </a:spcAft>
              <a:buNone/>
            </a:pPr>
            <a:r>
              <a:rPr sz="1050" b="0" i="1">
                <a:solidFill>
                  <a:srgbClr val="6B6B6B"/>
                </a:solidFill>
                <a:latin typeface="Helvetica"/>
              </a:rPr>
              <a:t>Three sections: core evaluation · focused topics · systems, innovation and readiness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FLEX: one course, variable length</a:t>
            </a:r>
          </a:p>
        </p:txBody>
      </p:sp>
      <p:sp>
        <p:nvSpPr>
          <p:cNvPr id="3" name="Rounded Rectangle 2"/>
          <p:cNvSpPr/>
          <p:nvPr/>
        </p:nvSpPr>
        <p:spPr>
          <a:xfrm>
            <a:off x="457200" y="1005840"/>
            <a:ext cx="1920240" cy="1143000"/>
          </a:xfrm>
          <a:prstGeom prst="roundRect">
            <a:avLst>
              <a:gd name="adj" fmla="val 6000"/>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400"/>
              </a:spcAft>
              <a:buNone/>
            </a:pPr>
            <a:r>
              <a:rPr sz="1600" b="1" i="0">
                <a:solidFill>
                  <a:srgbClr val="FFFFFF"/>
                </a:solidFill>
                <a:latin typeface="Helvetica"/>
              </a:rPr>
              <a:t>Half day</a:t>
            </a:r>
          </a:p>
          <a:p>
            <a:pPr marL="0" indent="0" algn="ctr">
              <a:spcAft>
                <a:spcPts val="0"/>
              </a:spcAft>
              <a:buNone/>
            </a:pPr>
            <a:r>
              <a:rPr sz="1200" b="0" i="0">
                <a:solidFill>
                  <a:srgbClr val="FFFFFF"/>
                </a:solidFill>
                <a:latin typeface="Helvetica"/>
              </a:rPr>
              <a:t>~5 hours</a:t>
            </a:r>
          </a:p>
        </p:txBody>
      </p:sp>
      <p:sp>
        <p:nvSpPr>
          <p:cNvPr id="4" name="Rounded Rectangle 3"/>
          <p:cNvSpPr/>
          <p:nvPr/>
        </p:nvSpPr>
        <p:spPr>
          <a:xfrm>
            <a:off x="2514600" y="1005840"/>
            <a:ext cx="1920240" cy="1143000"/>
          </a:xfrm>
          <a:prstGeom prst="roundRect">
            <a:avLst>
              <a:gd name="adj" fmla="val 6000"/>
            </a:avLst>
          </a:prstGeom>
          <a:solidFill>
            <a:srgbClr val="9B29B4"/>
          </a:solidFill>
          <a:ln>
            <a:noFill/>
          </a:ln>
          <a:effectLst/>
        </p:spPr>
        <p:style>
          <a:lnRef idx="1">
            <a:schemeClr val="accent1"/>
          </a:lnRef>
          <a:fillRef idx="3">
            <a:schemeClr val="accent1"/>
          </a:fillRef>
          <a:effectRef idx="2">
            <a:schemeClr val="accent1"/>
          </a:effectRef>
          <a:fontRef idx="minor">
            <a:schemeClr val="lt1"/>
          </a:fontRef>
        </p:style>
        <p:txBody>
          <a:bodyPr wrap="square" lIns="73152" rIns="73152" rtlCol="0" anchor="ctr"/>
          <a:lstStyle/>
          <a:p>
            <a:pPr marL="0" indent="0" algn="ctr">
              <a:spcAft>
                <a:spcPts val="400"/>
              </a:spcAft>
              <a:buNone/>
            </a:pPr>
            <a:r>
              <a:rPr sz="1600" b="1" i="0">
                <a:solidFill>
                  <a:srgbClr val="FFFFFF"/>
                </a:solidFill>
                <a:latin typeface="Helvetica"/>
              </a:rPr>
              <a:t>Full day</a:t>
            </a:r>
          </a:p>
          <a:p>
            <a:pPr marL="0" indent="0" algn="ctr">
              <a:spcAft>
                <a:spcPts val="0"/>
              </a:spcAft>
              <a:buNone/>
            </a:pPr>
            <a:r>
              <a:rPr sz="1200" b="0" i="0">
                <a:solidFill>
                  <a:srgbClr val="FFFFFF"/>
                </a:solidFill>
                <a:latin typeface="Helvetica"/>
              </a:rPr>
              <a:t>~7.5 hours</a:t>
            </a:r>
          </a:p>
        </p:txBody>
      </p:sp>
      <p:pic>
        <p:nvPicPr>
          <p:cNvPr id="5" name="Picture 4" descr="hd16-016.png"/>
          <p:cNvPicPr>
            <a:picLocks noChangeAspect="1"/>
          </p:cNvPicPr>
          <p:nvPr/>
        </p:nvPicPr>
        <p:blipFill>
          <a:blip r:embed="rId3"/>
          <a:stretch>
            <a:fillRect/>
          </a:stretch>
        </p:blipFill>
        <p:spPr>
          <a:xfrm>
            <a:off x="4663440" y="1005840"/>
            <a:ext cx="4023360" cy="2263140"/>
          </a:xfrm>
          <a:prstGeom prst="rect">
            <a:avLst/>
          </a:prstGeom>
          <a:ln w="9525">
            <a:solidFill>
              <a:srgbClr val="C075D1"/>
            </a:solidFill>
          </a:ln>
        </p:spPr>
      </p:pic>
      <p:sp>
        <p:nvSpPr>
          <p:cNvPr id="6" name="TextBox 5"/>
          <p:cNvSpPr txBox="1"/>
          <p:nvPr/>
        </p:nvSpPr>
        <p:spPr>
          <a:xfrm>
            <a:off x="4663440" y="3310128"/>
            <a:ext cx="4023360" cy="320040"/>
          </a:xfrm>
          <a:prstGeom prst="rect">
            <a:avLst/>
          </a:prstGeom>
          <a:noFill/>
        </p:spPr>
        <p:txBody>
          <a:bodyPr wrap="square" lIns="45720" tIns="27432" rIns="45720" bIns="27432" anchor="t">
            <a:spAutoFit/>
          </a:bodyPr>
          <a:lstStyle/>
          <a:p>
            <a:pPr marL="0" indent="0" algn="ctr">
              <a:spcAft>
                <a:spcPts val="200"/>
              </a:spcAft>
              <a:buNone/>
            </a:pPr>
            <a:r>
              <a:rPr sz="950" b="0" i="1">
                <a:solidFill>
                  <a:srgbClr val="6B6B6B"/>
                </a:solidFill>
                <a:latin typeface="Helvetica"/>
              </a:rPr>
              <a:t>Didactics · team exercise · case review and skills stations</a:t>
            </a:r>
          </a:p>
        </p:txBody>
      </p:sp>
      <p:sp>
        <p:nvSpPr>
          <p:cNvPr id="7" name="TextBox 6"/>
          <p:cNvSpPr txBox="1"/>
          <p:nvPr/>
        </p:nvSpPr>
        <p:spPr>
          <a:xfrm>
            <a:off x="457200" y="2286000"/>
            <a:ext cx="3977639" cy="320040"/>
          </a:xfrm>
          <a:prstGeom prst="rect">
            <a:avLst/>
          </a:prstGeom>
          <a:noFill/>
        </p:spPr>
        <p:txBody>
          <a:bodyPr wrap="square" lIns="45720" tIns="27432" rIns="45720" bIns="27432" anchor="t">
            <a:spAutoFit/>
          </a:bodyPr>
          <a:lstStyle/>
          <a:p>
            <a:pPr marL="0" indent="0" algn="l">
              <a:spcAft>
                <a:spcPts val="200"/>
              </a:spcAft>
              <a:buNone/>
            </a:pPr>
            <a:r>
              <a:rPr sz="1100" b="1" i="0">
                <a:solidFill>
                  <a:srgbClr val="7C1398"/>
                </a:solidFill>
                <a:latin typeface="Helvetica"/>
              </a:rPr>
              <a:t>Half-day modules (minutes)</a:t>
            </a:r>
          </a:p>
        </p:txBody>
      </p:sp>
      <p:sp>
        <p:nvSpPr>
          <p:cNvPr id="8" name="Rectangle 7"/>
          <p:cNvSpPr/>
          <p:nvPr/>
        </p:nvSpPr>
        <p:spPr>
          <a:xfrm>
            <a:off x="457200" y="2633472"/>
            <a:ext cx="313182" cy="38404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750" b="1" i="0">
                <a:solidFill>
                  <a:srgbClr val="FFFFFF"/>
                </a:solidFill>
                <a:latin typeface="Helvetica"/>
              </a:rPr>
              <a:t>20</a:t>
            </a:r>
          </a:p>
        </p:txBody>
      </p:sp>
      <p:sp>
        <p:nvSpPr>
          <p:cNvPr id="9" name="Rectangle 8"/>
          <p:cNvSpPr/>
          <p:nvPr/>
        </p:nvSpPr>
        <p:spPr>
          <a:xfrm>
            <a:off x="788670" y="2633472"/>
            <a:ext cx="313182" cy="38404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750" b="1" i="0">
                <a:solidFill>
                  <a:srgbClr val="FFFFFF"/>
                </a:solidFill>
                <a:latin typeface="Helvetica"/>
              </a:rPr>
              <a:t>20</a:t>
            </a:r>
          </a:p>
        </p:txBody>
      </p:sp>
      <p:sp>
        <p:nvSpPr>
          <p:cNvPr id="10" name="Rectangle 9"/>
          <p:cNvSpPr/>
          <p:nvPr/>
        </p:nvSpPr>
        <p:spPr>
          <a:xfrm>
            <a:off x="1120140" y="2633472"/>
            <a:ext cx="230314" cy="38404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750" b="1" i="0">
                <a:solidFill>
                  <a:srgbClr val="FFFFFF"/>
                </a:solidFill>
                <a:latin typeface="Helvetica"/>
              </a:rPr>
              <a:t>15</a:t>
            </a:r>
          </a:p>
        </p:txBody>
      </p:sp>
      <p:sp>
        <p:nvSpPr>
          <p:cNvPr id="11" name="Rectangle 10"/>
          <p:cNvSpPr/>
          <p:nvPr/>
        </p:nvSpPr>
        <p:spPr>
          <a:xfrm>
            <a:off x="1368742" y="2633472"/>
            <a:ext cx="313182" cy="38404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750" b="1" i="0">
                <a:solidFill>
                  <a:srgbClr val="FFFFFF"/>
                </a:solidFill>
                <a:latin typeface="Helvetica"/>
              </a:rPr>
              <a:t>20</a:t>
            </a:r>
          </a:p>
        </p:txBody>
      </p:sp>
      <p:sp>
        <p:nvSpPr>
          <p:cNvPr id="12" name="Rectangle 11"/>
          <p:cNvSpPr/>
          <p:nvPr/>
        </p:nvSpPr>
        <p:spPr>
          <a:xfrm>
            <a:off x="1700212" y="2633472"/>
            <a:ext cx="313182" cy="38404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750" b="1" i="0">
                <a:solidFill>
                  <a:srgbClr val="FFFFFF"/>
                </a:solidFill>
                <a:latin typeface="Helvetica"/>
              </a:rPr>
              <a:t>20</a:t>
            </a:r>
          </a:p>
        </p:txBody>
      </p:sp>
      <p:sp>
        <p:nvSpPr>
          <p:cNvPr id="13" name="Rectangle 12"/>
          <p:cNvSpPr/>
          <p:nvPr/>
        </p:nvSpPr>
        <p:spPr>
          <a:xfrm>
            <a:off x="2031682" y="2633472"/>
            <a:ext cx="313182" cy="38404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750" b="1" i="0">
                <a:solidFill>
                  <a:srgbClr val="FFFFFF"/>
                </a:solidFill>
                <a:latin typeface="Helvetica"/>
              </a:rPr>
              <a:t>20</a:t>
            </a:r>
          </a:p>
        </p:txBody>
      </p:sp>
      <p:sp>
        <p:nvSpPr>
          <p:cNvPr id="14" name="Rectangle 13"/>
          <p:cNvSpPr/>
          <p:nvPr/>
        </p:nvSpPr>
        <p:spPr>
          <a:xfrm>
            <a:off x="2363152" y="2633472"/>
            <a:ext cx="313182" cy="38404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750" b="1" i="0">
                <a:solidFill>
                  <a:srgbClr val="FFFFFF"/>
                </a:solidFill>
                <a:latin typeface="Helvetica"/>
              </a:rPr>
              <a:t>20</a:t>
            </a:r>
          </a:p>
        </p:txBody>
      </p:sp>
      <p:sp>
        <p:nvSpPr>
          <p:cNvPr id="15" name="Rectangle 14"/>
          <p:cNvSpPr/>
          <p:nvPr/>
        </p:nvSpPr>
        <p:spPr>
          <a:xfrm>
            <a:off x="2694622" y="2633472"/>
            <a:ext cx="230314" cy="38404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750" b="1" i="0">
                <a:solidFill>
                  <a:srgbClr val="FFFFFF"/>
                </a:solidFill>
                <a:latin typeface="Helvetica"/>
              </a:rPr>
              <a:t>15</a:t>
            </a:r>
          </a:p>
        </p:txBody>
      </p:sp>
      <p:sp>
        <p:nvSpPr>
          <p:cNvPr id="16" name="Rectangle 15"/>
          <p:cNvSpPr/>
          <p:nvPr/>
        </p:nvSpPr>
        <p:spPr>
          <a:xfrm>
            <a:off x="2943225" y="2633472"/>
            <a:ext cx="230314" cy="38404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750" b="1" i="0">
                <a:solidFill>
                  <a:srgbClr val="FFFFFF"/>
                </a:solidFill>
                <a:latin typeface="Helvetica"/>
              </a:rPr>
              <a:t>15</a:t>
            </a:r>
          </a:p>
        </p:txBody>
      </p:sp>
      <p:sp>
        <p:nvSpPr>
          <p:cNvPr id="17" name="Rectangle 16"/>
          <p:cNvSpPr/>
          <p:nvPr/>
        </p:nvSpPr>
        <p:spPr>
          <a:xfrm>
            <a:off x="3191827" y="2633472"/>
            <a:ext cx="230314" cy="384048"/>
          </a:xfrm>
          <a:prstGeom prst="rect">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750" b="1" i="0">
                <a:solidFill>
                  <a:srgbClr val="FFFFFF"/>
                </a:solidFill>
                <a:latin typeface="Helvetica"/>
              </a:rPr>
              <a:t>15</a:t>
            </a:r>
          </a:p>
        </p:txBody>
      </p:sp>
      <p:sp>
        <p:nvSpPr>
          <p:cNvPr id="18" name="Rectangle 17"/>
          <p:cNvSpPr/>
          <p:nvPr/>
        </p:nvSpPr>
        <p:spPr>
          <a:xfrm>
            <a:off x="3440430" y="2633472"/>
            <a:ext cx="976121" cy="384048"/>
          </a:xfrm>
          <a:prstGeom prst="rect">
            <a:avLst/>
          </a:prstGeom>
          <a:solidFill>
            <a:srgbClr val="9B29B4"/>
          </a:solidFill>
          <a:ln>
            <a:noFill/>
          </a:ln>
          <a:effectLst/>
        </p:spPr>
        <p:style>
          <a:lnRef idx="1">
            <a:schemeClr val="accent1"/>
          </a:lnRef>
          <a:fillRef idx="3">
            <a:schemeClr val="accent1"/>
          </a:fillRef>
          <a:effectRef idx="2">
            <a:schemeClr val="accent1"/>
          </a:effectRef>
          <a:fontRef idx="minor">
            <a:schemeClr val="lt1"/>
          </a:fontRef>
        </p:style>
        <p:txBody>
          <a:bodyPr wrap="square" lIns="0" rIns="0" rtlCol="0" anchor="ctr"/>
          <a:lstStyle/>
          <a:p>
            <a:pPr marL="0" indent="0" algn="ctr">
              <a:spcAft>
                <a:spcPts val="0"/>
              </a:spcAft>
              <a:buNone/>
            </a:pPr>
            <a:r>
              <a:rPr sz="800" b="1" i="0">
                <a:solidFill>
                  <a:srgbClr val="FFFFFF"/>
                </a:solidFill>
                <a:latin typeface="Helvetica"/>
              </a:rPr>
              <a:t>PI + summary</a:t>
            </a:r>
          </a:p>
          <a:p>
            <a:pPr marL="0" indent="0" algn="ctr">
              <a:spcAft>
                <a:spcPts val="0"/>
              </a:spcAft>
              <a:buNone/>
            </a:pPr>
            <a:r>
              <a:rPr sz="800" b="0" i="0">
                <a:solidFill>
                  <a:srgbClr val="FFFFFF"/>
                </a:solidFill>
                <a:latin typeface="Helvetica"/>
              </a:rPr>
              <a:t>60</a:t>
            </a:r>
          </a:p>
        </p:txBody>
      </p:sp>
      <p:sp>
        <p:nvSpPr>
          <p:cNvPr id="19" name="TextBox 18"/>
          <p:cNvSpPr txBox="1"/>
          <p:nvPr/>
        </p:nvSpPr>
        <p:spPr>
          <a:xfrm>
            <a:off x="457200" y="3063240"/>
            <a:ext cx="3977639" cy="731520"/>
          </a:xfrm>
          <a:prstGeom prst="rect">
            <a:avLst/>
          </a:prstGeom>
          <a:noFill/>
        </p:spPr>
        <p:txBody>
          <a:bodyPr wrap="square" lIns="45720" tIns="27432" rIns="45720" bIns="27432" anchor="t">
            <a:spAutoFit/>
          </a:bodyPr>
          <a:lstStyle/>
          <a:p>
            <a:pPr marL="0" indent="0" algn="l">
              <a:spcAft>
                <a:spcPts val="400"/>
              </a:spcAft>
              <a:buNone/>
            </a:pPr>
            <a:r>
              <a:rPr sz="950" b="0" i="0">
                <a:solidFill>
                  <a:srgbClr val="6B6B6B"/>
                </a:solidFill>
                <a:latin typeface="Helvetica"/>
              </a:rPr>
              <a:t>Readiness · Team structure · X · A · B · C · D · E · Secondary survey · Transfer · PI</a:t>
            </a:r>
          </a:p>
          <a:p>
            <a:pPr marL="0" indent="0" algn="l">
              <a:spcAft>
                <a:spcPts val="200"/>
              </a:spcAft>
              <a:buNone/>
            </a:pPr>
            <a:r>
              <a:rPr sz="950" b="0" i="1">
                <a:solidFill>
                  <a:srgbClr val="6B6B6B"/>
                </a:solidFill>
                <a:latin typeface="Helvetica"/>
              </a:rPr>
              <a:t>Skills stations chosen by the team’s pre-course survey; Stop the Bleed can be embedded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Team tools built into every module</a:t>
            </a:r>
          </a:p>
        </p:txBody>
      </p:sp>
      <p:pic>
        <p:nvPicPr>
          <p:cNvPr id="3" name="Picture 2" descr="hd26-026.png"/>
          <p:cNvPicPr>
            <a:picLocks noChangeAspect="1"/>
          </p:cNvPicPr>
          <p:nvPr/>
        </p:nvPicPr>
        <p:blipFill>
          <a:blip r:embed="rId3"/>
          <a:stretch>
            <a:fillRect/>
          </a:stretch>
        </p:blipFill>
        <p:spPr>
          <a:xfrm>
            <a:off x="457200" y="1005840"/>
            <a:ext cx="4023360" cy="2263140"/>
          </a:xfrm>
          <a:prstGeom prst="rect">
            <a:avLst/>
          </a:prstGeom>
          <a:ln w="9525">
            <a:solidFill>
              <a:srgbClr val="C075D1"/>
            </a:solidFill>
          </a:ln>
        </p:spPr>
      </p:pic>
      <p:pic>
        <p:nvPicPr>
          <p:cNvPr id="4" name="Picture 3" descr="hd36-036.png"/>
          <p:cNvPicPr>
            <a:picLocks noChangeAspect="1"/>
          </p:cNvPicPr>
          <p:nvPr/>
        </p:nvPicPr>
        <p:blipFill>
          <a:blip r:embed="rId4"/>
          <a:stretch>
            <a:fillRect/>
          </a:stretch>
        </p:blipFill>
        <p:spPr>
          <a:xfrm>
            <a:off x="4663440" y="1005840"/>
            <a:ext cx="4023360" cy="2263140"/>
          </a:xfrm>
          <a:prstGeom prst="rect">
            <a:avLst/>
          </a:prstGeom>
          <a:ln w="9525">
            <a:solidFill>
              <a:srgbClr val="C075D1"/>
            </a:solidFill>
          </a:ln>
        </p:spPr>
      </p:pic>
      <p:sp>
        <p:nvSpPr>
          <p:cNvPr id="5" name="TextBox 4"/>
          <p:cNvSpPr txBox="1"/>
          <p:nvPr/>
        </p:nvSpPr>
        <p:spPr>
          <a:xfrm>
            <a:off x="457200" y="3310128"/>
            <a:ext cx="4023360" cy="320040"/>
          </a:xfrm>
          <a:prstGeom prst="rect">
            <a:avLst/>
          </a:prstGeom>
          <a:noFill/>
        </p:spPr>
        <p:txBody>
          <a:bodyPr wrap="square" lIns="45720" tIns="27432" rIns="45720" bIns="27432" anchor="t">
            <a:spAutoFit/>
          </a:bodyPr>
          <a:lstStyle/>
          <a:p>
            <a:pPr marL="0" indent="0" algn="ctr">
              <a:spcAft>
                <a:spcPts val="200"/>
              </a:spcAft>
              <a:buNone/>
            </a:pPr>
            <a:r>
              <a:rPr sz="950" b="0" i="1">
                <a:solidFill>
                  <a:srgbClr val="6B6B6B"/>
                </a:solidFill>
                <a:latin typeface="Helvetica"/>
              </a:rPr>
              <a:t>Role badges — Team Leader, Team Member #1, Team Member #2</a:t>
            </a:r>
          </a:p>
        </p:txBody>
      </p:sp>
      <p:sp>
        <p:nvSpPr>
          <p:cNvPr id="6" name="TextBox 5"/>
          <p:cNvSpPr txBox="1"/>
          <p:nvPr/>
        </p:nvSpPr>
        <p:spPr>
          <a:xfrm>
            <a:off x="4663440" y="3310128"/>
            <a:ext cx="4023360" cy="320040"/>
          </a:xfrm>
          <a:prstGeom prst="rect">
            <a:avLst/>
          </a:prstGeom>
          <a:noFill/>
        </p:spPr>
        <p:txBody>
          <a:bodyPr wrap="square" lIns="45720" tIns="27432" rIns="45720" bIns="27432" anchor="t">
            <a:spAutoFit/>
          </a:bodyPr>
          <a:lstStyle/>
          <a:p>
            <a:pPr marL="0" indent="0" algn="ctr">
              <a:spcAft>
                <a:spcPts val="200"/>
              </a:spcAft>
              <a:buNone/>
            </a:pPr>
            <a:r>
              <a:rPr sz="950" b="0" i="1">
                <a:solidFill>
                  <a:srgbClr val="6B6B6B"/>
                </a:solidFill>
                <a:latin typeface="Helvetica"/>
              </a:rPr>
              <a:t>Team skills — role definition, tactical pause, closed-loop communication, psychological safety</a:t>
            </a:r>
          </a:p>
        </p:txBody>
      </p:sp>
      <p:sp>
        <p:nvSpPr>
          <p:cNvPr id="7" name="TextBox 6"/>
          <p:cNvSpPr txBox="1"/>
          <p:nvPr/>
        </p:nvSpPr>
        <p:spPr>
          <a:xfrm>
            <a:off x="457200" y="3657600"/>
            <a:ext cx="8229600" cy="365760"/>
          </a:xfrm>
          <a:prstGeom prst="rect">
            <a:avLst/>
          </a:prstGeom>
          <a:noFill/>
        </p:spPr>
        <p:txBody>
          <a:bodyPr wrap="square" lIns="45720" tIns="27432" rIns="45720" bIns="27432" anchor="t">
            <a:spAutoFit/>
          </a:bodyPr>
          <a:lstStyle/>
          <a:p>
            <a:pPr marL="0" indent="0" algn="ctr">
              <a:spcAft>
                <a:spcPts val="200"/>
              </a:spcAft>
              <a:buNone/>
            </a:pPr>
            <a:r>
              <a:rPr sz="1200" b="1" i="0">
                <a:solidFill>
                  <a:srgbClr val="7C1398"/>
                </a:solidFill>
                <a:latin typeface="Helvetica"/>
              </a:rPr>
              <a:t>Three-person team concept from the original course, now a visual device on every slide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has not changed</a:t>
            </a:r>
          </a:p>
        </p:txBody>
      </p:sp>
      <p:pic>
        <p:nvPicPr>
          <p:cNvPr id="3" name="Picture 2" descr="hd6-006.png"/>
          <p:cNvPicPr>
            <a:picLocks noChangeAspect="1"/>
          </p:cNvPicPr>
          <p:nvPr/>
        </p:nvPicPr>
        <p:blipFill>
          <a:blip r:embed="rId3"/>
          <a:stretch>
            <a:fillRect/>
          </a:stretch>
        </p:blipFill>
        <p:spPr>
          <a:xfrm>
            <a:off x="457200" y="1005840"/>
            <a:ext cx="4023360" cy="2263140"/>
          </a:xfrm>
          <a:prstGeom prst="rect">
            <a:avLst/>
          </a:prstGeom>
          <a:ln w="9525">
            <a:solidFill>
              <a:srgbClr val="C075D1"/>
            </a:solidFill>
          </a:ln>
        </p:spPr>
      </p:pic>
      <p:sp>
        <p:nvSpPr>
          <p:cNvPr id="4" name="TextBox 3"/>
          <p:cNvSpPr txBox="1"/>
          <p:nvPr/>
        </p:nvSpPr>
        <p:spPr>
          <a:xfrm>
            <a:off x="457200" y="3310128"/>
            <a:ext cx="4023360" cy="320040"/>
          </a:xfrm>
          <a:prstGeom prst="rect">
            <a:avLst/>
          </a:prstGeom>
          <a:noFill/>
        </p:spPr>
        <p:txBody>
          <a:bodyPr wrap="square" lIns="45720" tIns="27432" rIns="45720" bIns="27432" anchor="t">
            <a:spAutoFit/>
          </a:bodyPr>
          <a:lstStyle/>
          <a:p>
            <a:pPr marL="0" indent="0" algn="ctr">
              <a:spcAft>
                <a:spcPts val="200"/>
              </a:spcAft>
              <a:buNone/>
            </a:pPr>
            <a:r>
              <a:rPr sz="950" b="0" i="1">
                <a:solidFill>
                  <a:srgbClr val="6B6B6B"/>
                </a:solidFill>
                <a:latin typeface="Helvetica"/>
              </a:rPr>
              <a:t>The RTTDC legacy — 1998 · 2003 · 2026 — built where care begins</a:t>
            </a:r>
          </a:p>
        </p:txBody>
      </p:sp>
      <p:sp>
        <p:nvSpPr>
          <p:cNvPr id="5" name="Oval 4"/>
          <p:cNvSpPr/>
          <p:nvPr/>
        </p:nvSpPr>
        <p:spPr>
          <a:xfrm>
            <a:off x="4709160" y="1078992"/>
            <a:ext cx="201168" cy="20116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6" name="TextBox 5"/>
          <p:cNvSpPr txBox="1"/>
          <p:nvPr/>
        </p:nvSpPr>
        <p:spPr>
          <a:xfrm>
            <a:off x="5029200" y="1005840"/>
            <a:ext cx="3657600" cy="365760"/>
          </a:xfrm>
          <a:prstGeom prst="rect">
            <a:avLst/>
          </a:prstGeom>
          <a:noFill/>
        </p:spPr>
        <p:txBody>
          <a:bodyPr wrap="square" lIns="45720" tIns="27432" rIns="45720" bIns="27432" anchor="ctr">
            <a:spAutoFit/>
          </a:bodyPr>
          <a:lstStyle/>
          <a:p>
            <a:pPr marL="0" indent="0" algn="l">
              <a:spcAft>
                <a:spcPts val="200"/>
              </a:spcAft>
              <a:buNone/>
            </a:pPr>
            <a:r>
              <a:rPr sz="1200" b="0" i="0">
                <a:solidFill>
                  <a:srgbClr val="00233D"/>
                </a:solidFill>
                <a:latin typeface="Helvetica"/>
              </a:rPr>
              <a:t>Built for the under-resourced facility</a:t>
            </a:r>
          </a:p>
        </p:txBody>
      </p:sp>
      <p:sp>
        <p:nvSpPr>
          <p:cNvPr id="7" name="Oval 6"/>
          <p:cNvSpPr/>
          <p:nvPr/>
        </p:nvSpPr>
        <p:spPr>
          <a:xfrm>
            <a:off x="4709160" y="1481328"/>
            <a:ext cx="201168" cy="20116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8" name="TextBox 7"/>
          <p:cNvSpPr txBox="1"/>
          <p:nvPr/>
        </p:nvSpPr>
        <p:spPr>
          <a:xfrm>
            <a:off x="5029200" y="1408176"/>
            <a:ext cx="3657600" cy="365760"/>
          </a:xfrm>
          <a:prstGeom prst="rect">
            <a:avLst/>
          </a:prstGeom>
          <a:noFill/>
        </p:spPr>
        <p:txBody>
          <a:bodyPr wrap="square" lIns="45720" tIns="27432" rIns="45720" bIns="27432" anchor="ctr">
            <a:spAutoFit/>
          </a:bodyPr>
          <a:lstStyle/>
          <a:p>
            <a:pPr marL="0" indent="0" algn="l">
              <a:spcAft>
                <a:spcPts val="200"/>
              </a:spcAft>
              <a:buNone/>
            </a:pPr>
            <a:r>
              <a:rPr sz="1200" b="0" i="0">
                <a:solidFill>
                  <a:srgbClr val="00233D"/>
                </a:solidFill>
                <a:latin typeface="Helvetica"/>
              </a:rPr>
              <a:t>Team concept — everyone in patient flow</a:t>
            </a:r>
          </a:p>
        </p:txBody>
      </p:sp>
      <p:sp>
        <p:nvSpPr>
          <p:cNvPr id="9" name="Oval 8"/>
          <p:cNvSpPr/>
          <p:nvPr/>
        </p:nvSpPr>
        <p:spPr>
          <a:xfrm>
            <a:off x="4709160" y="1883664"/>
            <a:ext cx="201168" cy="20116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0" name="TextBox 9"/>
          <p:cNvSpPr txBox="1"/>
          <p:nvPr/>
        </p:nvSpPr>
        <p:spPr>
          <a:xfrm>
            <a:off x="5029200" y="1810512"/>
            <a:ext cx="3657600" cy="365760"/>
          </a:xfrm>
          <a:prstGeom prst="rect">
            <a:avLst/>
          </a:prstGeom>
          <a:noFill/>
        </p:spPr>
        <p:txBody>
          <a:bodyPr wrap="square" lIns="45720" tIns="27432" rIns="45720" bIns="27432" anchor="ctr">
            <a:spAutoFit/>
          </a:bodyPr>
          <a:lstStyle/>
          <a:p>
            <a:pPr marL="0" indent="0" algn="l">
              <a:spcAft>
                <a:spcPts val="200"/>
              </a:spcAft>
              <a:buNone/>
            </a:pPr>
            <a:r>
              <a:rPr sz="1200" b="0" i="0">
                <a:solidFill>
                  <a:srgbClr val="00233D"/>
                </a:solidFill>
                <a:latin typeface="Helvetica"/>
              </a:rPr>
              <a:t>Taught on site, with the team’s own equipment</a:t>
            </a:r>
          </a:p>
        </p:txBody>
      </p:sp>
      <p:sp>
        <p:nvSpPr>
          <p:cNvPr id="11" name="Oval 10"/>
          <p:cNvSpPr/>
          <p:nvPr/>
        </p:nvSpPr>
        <p:spPr>
          <a:xfrm>
            <a:off x="4709160" y="2286000"/>
            <a:ext cx="201168" cy="20116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2" name="TextBox 11"/>
          <p:cNvSpPr txBox="1"/>
          <p:nvPr/>
        </p:nvSpPr>
        <p:spPr>
          <a:xfrm>
            <a:off x="5029200" y="2212848"/>
            <a:ext cx="3657600" cy="365760"/>
          </a:xfrm>
          <a:prstGeom prst="rect">
            <a:avLst/>
          </a:prstGeom>
          <a:noFill/>
        </p:spPr>
        <p:txBody>
          <a:bodyPr wrap="square" lIns="45720" tIns="27432" rIns="45720" bIns="27432" anchor="ctr">
            <a:spAutoFit/>
          </a:bodyPr>
          <a:lstStyle/>
          <a:p>
            <a:pPr marL="0" indent="0" algn="l">
              <a:spcAft>
                <a:spcPts val="200"/>
              </a:spcAft>
              <a:buNone/>
            </a:pPr>
            <a:r>
              <a:rPr sz="1200" b="0" i="0">
                <a:solidFill>
                  <a:srgbClr val="00233D"/>
                </a:solidFill>
                <a:latin typeface="Helvetica"/>
              </a:rPr>
              <a:t>Minimal cost, minimal equipment</a:t>
            </a:r>
          </a:p>
        </p:txBody>
      </p:sp>
      <p:sp>
        <p:nvSpPr>
          <p:cNvPr id="13" name="Oval 12"/>
          <p:cNvSpPr/>
          <p:nvPr/>
        </p:nvSpPr>
        <p:spPr>
          <a:xfrm>
            <a:off x="4709160" y="2688336"/>
            <a:ext cx="201168" cy="20116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4" name="TextBox 13"/>
          <p:cNvSpPr txBox="1"/>
          <p:nvPr/>
        </p:nvSpPr>
        <p:spPr>
          <a:xfrm>
            <a:off x="5029200" y="2615184"/>
            <a:ext cx="3657600" cy="365760"/>
          </a:xfrm>
          <a:prstGeom prst="rect">
            <a:avLst/>
          </a:prstGeom>
          <a:noFill/>
        </p:spPr>
        <p:txBody>
          <a:bodyPr wrap="square" lIns="45720" tIns="27432" rIns="45720" bIns="27432" anchor="ctr">
            <a:spAutoFit/>
          </a:bodyPr>
          <a:lstStyle/>
          <a:p>
            <a:pPr marL="0" indent="0" algn="l">
              <a:spcAft>
                <a:spcPts val="200"/>
              </a:spcAft>
              <a:buNone/>
            </a:pPr>
            <a:r>
              <a:rPr sz="1200" b="0" i="0">
                <a:solidFill>
                  <a:srgbClr val="00233D"/>
                </a:solidFill>
                <a:latin typeface="Helvetica"/>
              </a:rPr>
              <a:t>Address the delays; transfer early</a:t>
            </a:r>
          </a:p>
        </p:txBody>
      </p:sp>
      <p:sp>
        <p:nvSpPr>
          <p:cNvPr id="15" name="Oval 14"/>
          <p:cNvSpPr/>
          <p:nvPr/>
        </p:nvSpPr>
        <p:spPr>
          <a:xfrm>
            <a:off x="4709160" y="3090672"/>
            <a:ext cx="201168" cy="20116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6" name="TextBox 15"/>
          <p:cNvSpPr txBox="1"/>
          <p:nvPr/>
        </p:nvSpPr>
        <p:spPr>
          <a:xfrm>
            <a:off x="5029200" y="3017520"/>
            <a:ext cx="3657600" cy="365760"/>
          </a:xfrm>
          <a:prstGeom prst="rect">
            <a:avLst/>
          </a:prstGeom>
          <a:noFill/>
        </p:spPr>
        <p:txBody>
          <a:bodyPr wrap="square" lIns="45720" tIns="27432" rIns="45720" bIns="27432" anchor="ctr">
            <a:spAutoFit/>
          </a:bodyPr>
          <a:lstStyle/>
          <a:p>
            <a:pPr marL="0" indent="0" algn="l">
              <a:spcAft>
                <a:spcPts val="200"/>
              </a:spcAft>
              <a:buNone/>
            </a:pPr>
            <a:r>
              <a:rPr sz="1200" b="0" i="0">
                <a:solidFill>
                  <a:srgbClr val="00233D"/>
                </a:solidFill>
                <a:latin typeface="Helvetica"/>
              </a:rPr>
              <a:t>Relationships across the system</a:t>
            </a:r>
          </a:p>
        </p:txBody>
      </p:sp>
      <p:sp>
        <p:nvSpPr>
          <p:cNvPr id="17" name="Oval 16"/>
          <p:cNvSpPr/>
          <p:nvPr/>
        </p:nvSpPr>
        <p:spPr>
          <a:xfrm>
            <a:off x="4709160" y="3493008"/>
            <a:ext cx="201168" cy="201168"/>
          </a:xfrm>
          <a:prstGeom prst="ellipse">
            <a:avLst/>
          </a:prstGeom>
          <a:solidFill>
            <a:srgbClr val="7C1398"/>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8" name="TextBox 17"/>
          <p:cNvSpPr txBox="1"/>
          <p:nvPr/>
        </p:nvSpPr>
        <p:spPr>
          <a:xfrm>
            <a:off x="5029200" y="3419856"/>
            <a:ext cx="3657600" cy="365760"/>
          </a:xfrm>
          <a:prstGeom prst="rect">
            <a:avLst/>
          </a:prstGeom>
          <a:noFill/>
        </p:spPr>
        <p:txBody>
          <a:bodyPr wrap="square" lIns="45720" tIns="27432" rIns="45720" bIns="27432" anchor="ctr">
            <a:spAutoFit/>
          </a:bodyPr>
          <a:lstStyle/>
          <a:p>
            <a:pPr marL="0" indent="0" algn="l">
              <a:spcAft>
                <a:spcPts val="200"/>
              </a:spcAft>
              <a:buNone/>
            </a:pPr>
            <a:r>
              <a:rPr sz="1200" b="0" i="0">
                <a:solidFill>
                  <a:srgbClr val="00233D"/>
                </a:solidFill>
                <a:latin typeface="Helvetica"/>
              </a:rPr>
              <a:t>No test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Bringing a course to your facility</a:t>
            </a:r>
          </a:p>
        </p:txBody>
      </p:sp>
      <p:pic>
        <p:nvPicPr>
          <p:cNvPr id="3" name="Picture 2" descr="hd01-001.png"/>
          <p:cNvPicPr>
            <a:picLocks noChangeAspect="1"/>
          </p:cNvPicPr>
          <p:nvPr/>
        </p:nvPicPr>
        <p:blipFill>
          <a:blip r:embed="rId3"/>
          <a:stretch>
            <a:fillRect/>
          </a:stretch>
        </p:blipFill>
        <p:spPr>
          <a:xfrm>
            <a:off x="4663440" y="1005840"/>
            <a:ext cx="4023360" cy="2263140"/>
          </a:xfrm>
          <a:prstGeom prst="rect">
            <a:avLst/>
          </a:prstGeom>
          <a:ln w="9525">
            <a:solidFill>
              <a:srgbClr val="C075D1"/>
            </a:solidFill>
          </a:ln>
        </p:spPr>
      </p:pic>
      <p:sp>
        <p:nvSpPr>
          <p:cNvPr id="4" name="TextBox 3"/>
          <p:cNvSpPr txBox="1"/>
          <p:nvPr/>
        </p:nvSpPr>
        <p:spPr>
          <a:xfrm>
            <a:off x="4663440" y="3310128"/>
            <a:ext cx="4023360" cy="320040"/>
          </a:xfrm>
          <a:prstGeom prst="rect">
            <a:avLst/>
          </a:prstGeom>
          <a:noFill/>
        </p:spPr>
        <p:txBody>
          <a:bodyPr wrap="square" lIns="45720" tIns="27432" rIns="45720" bIns="27432" anchor="t">
            <a:spAutoFit/>
          </a:bodyPr>
          <a:lstStyle/>
          <a:p>
            <a:pPr marL="0" indent="0" algn="ctr">
              <a:spcAft>
                <a:spcPts val="200"/>
              </a:spcAft>
              <a:buNone/>
            </a:pPr>
            <a:r>
              <a:rPr sz="950" b="0" i="1">
                <a:solidFill>
                  <a:srgbClr val="6B6B6B"/>
                </a:solidFill>
                <a:latin typeface="Helvetica"/>
              </a:rPr>
              <a:t>facs.org → Quality Programs → Trauma → Education → RTTDC</a:t>
            </a:r>
          </a:p>
        </p:txBody>
      </p:sp>
      <p:sp>
        <p:nvSpPr>
          <p:cNvPr id="5" name="Rounded Rectangle 4"/>
          <p:cNvSpPr/>
          <p:nvPr/>
        </p:nvSpPr>
        <p:spPr>
          <a:xfrm>
            <a:off x="457200" y="1005840"/>
            <a:ext cx="3977639" cy="640080"/>
          </a:xfrm>
          <a:prstGeom prst="roundRect">
            <a:avLst>
              <a:gd name="adj" fmla="val 10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6" name="TextBox 5"/>
          <p:cNvSpPr txBox="1"/>
          <p:nvPr/>
        </p:nvSpPr>
        <p:spPr>
          <a:xfrm>
            <a:off x="548640" y="1005840"/>
            <a:ext cx="1234440" cy="640080"/>
          </a:xfrm>
          <a:prstGeom prst="rect">
            <a:avLst/>
          </a:prstGeom>
          <a:noFill/>
        </p:spPr>
        <p:txBody>
          <a:bodyPr wrap="square" lIns="45720" tIns="27432" rIns="45720" bIns="27432" anchor="ctr">
            <a:spAutoFit/>
          </a:bodyPr>
          <a:lstStyle/>
          <a:p>
            <a:pPr marL="0" indent="0" algn="l">
              <a:spcAft>
                <a:spcPts val="200"/>
              </a:spcAft>
              <a:buNone/>
            </a:pPr>
            <a:r>
              <a:rPr sz="1300" b="1" i="0">
                <a:solidFill>
                  <a:srgbClr val="7C1398"/>
                </a:solidFill>
                <a:latin typeface="Helvetica"/>
              </a:rPr>
              <a:t>Who benefits</a:t>
            </a:r>
          </a:p>
        </p:txBody>
      </p:sp>
      <p:sp>
        <p:nvSpPr>
          <p:cNvPr id="7" name="TextBox 6"/>
          <p:cNvSpPr txBox="1"/>
          <p:nvPr/>
        </p:nvSpPr>
        <p:spPr>
          <a:xfrm>
            <a:off x="1783080" y="1005840"/>
            <a:ext cx="2606040" cy="640080"/>
          </a:xfrm>
          <a:prstGeom prst="rect">
            <a:avLst/>
          </a:prstGeom>
          <a:noFill/>
        </p:spPr>
        <p:txBody>
          <a:bodyPr wrap="square" lIns="45720" tIns="27432" rIns="45720" bIns="27432" anchor="ctr">
            <a:spAutoFit/>
          </a:bodyPr>
          <a:lstStyle/>
          <a:p>
            <a:pPr marL="0" indent="0" algn="l">
              <a:spcAft>
                <a:spcPts val="200"/>
              </a:spcAft>
              <a:buNone/>
            </a:pPr>
            <a:r>
              <a:rPr sz="950" b="0" i="0">
                <a:solidFill>
                  <a:srgbClr val="0F2144"/>
                </a:solidFill>
                <a:latin typeface="Helvetica"/>
              </a:rPr>
              <a:t>Critical access and non-verified hospitals; any team with infrequent, high-acuity trauma</a:t>
            </a:r>
          </a:p>
        </p:txBody>
      </p:sp>
      <p:sp>
        <p:nvSpPr>
          <p:cNvPr id="8" name="Rounded Rectangle 7"/>
          <p:cNvSpPr/>
          <p:nvPr/>
        </p:nvSpPr>
        <p:spPr>
          <a:xfrm>
            <a:off x="457200" y="1737360"/>
            <a:ext cx="3977639" cy="640080"/>
          </a:xfrm>
          <a:prstGeom prst="roundRect">
            <a:avLst>
              <a:gd name="adj" fmla="val 10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9" name="TextBox 8"/>
          <p:cNvSpPr txBox="1"/>
          <p:nvPr/>
        </p:nvSpPr>
        <p:spPr>
          <a:xfrm>
            <a:off x="548640" y="1737360"/>
            <a:ext cx="1234440" cy="640080"/>
          </a:xfrm>
          <a:prstGeom prst="rect">
            <a:avLst/>
          </a:prstGeom>
          <a:noFill/>
        </p:spPr>
        <p:txBody>
          <a:bodyPr wrap="square" lIns="45720" tIns="27432" rIns="45720" bIns="27432" anchor="ctr">
            <a:spAutoFit/>
          </a:bodyPr>
          <a:lstStyle/>
          <a:p>
            <a:pPr marL="0" indent="0" algn="l">
              <a:spcAft>
                <a:spcPts val="200"/>
              </a:spcAft>
              <a:buNone/>
            </a:pPr>
            <a:r>
              <a:rPr sz="1300" b="1" i="0">
                <a:solidFill>
                  <a:srgbClr val="7C1398"/>
                </a:solidFill>
                <a:latin typeface="Helvetica"/>
              </a:rPr>
              <a:t>Course Director</a:t>
            </a:r>
          </a:p>
        </p:txBody>
      </p:sp>
      <p:sp>
        <p:nvSpPr>
          <p:cNvPr id="10" name="TextBox 9"/>
          <p:cNvSpPr txBox="1"/>
          <p:nvPr/>
        </p:nvSpPr>
        <p:spPr>
          <a:xfrm>
            <a:off x="1783080" y="1737360"/>
            <a:ext cx="2606040" cy="640080"/>
          </a:xfrm>
          <a:prstGeom prst="rect">
            <a:avLst/>
          </a:prstGeom>
          <a:noFill/>
        </p:spPr>
        <p:txBody>
          <a:bodyPr wrap="square" lIns="45720" tIns="27432" rIns="45720" bIns="27432" anchor="ctr">
            <a:spAutoFit/>
          </a:bodyPr>
          <a:lstStyle/>
          <a:p>
            <a:pPr marL="0" indent="0" algn="l">
              <a:spcAft>
                <a:spcPts val="200"/>
              </a:spcAft>
              <a:buNone/>
            </a:pPr>
            <a:r>
              <a:rPr sz="950" b="0" i="0">
                <a:solidFill>
                  <a:srgbClr val="0F2144"/>
                </a:solidFill>
                <a:latin typeface="Helvetica"/>
              </a:rPr>
              <a:t>An ATLS instructor</a:t>
            </a:r>
          </a:p>
        </p:txBody>
      </p:sp>
      <p:sp>
        <p:nvSpPr>
          <p:cNvPr id="11" name="Rounded Rectangle 10"/>
          <p:cNvSpPr/>
          <p:nvPr/>
        </p:nvSpPr>
        <p:spPr>
          <a:xfrm>
            <a:off x="457200" y="2468880"/>
            <a:ext cx="3977639" cy="640080"/>
          </a:xfrm>
          <a:prstGeom prst="roundRect">
            <a:avLst>
              <a:gd name="adj" fmla="val 10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2" name="TextBox 11"/>
          <p:cNvSpPr txBox="1"/>
          <p:nvPr/>
        </p:nvSpPr>
        <p:spPr>
          <a:xfrm>
            <a:off x="548640" y="2468880"/>
            <a:ext cx="1234440" cy="640080"/>
          </a:xfrm>
          <a:prstGeom prst="rect">
            <a:avLst/>
          </a:prstGeom>
          <a:noFill/>
        </p:spPr>
        <p:txBody>
          <a:bodyPr wrap="square" lIns="45720" tIns="27432" rIns="45720" bIns="27432" anchor="ctr">
            <a:spAutoFit/>
          </a:bodyPr>
          <a:lstStyle/>
          <a:p>
            <a:pPr marL="0" indent="0" algn="l">
              <a:spcAft>
                <a:spcPts val="200"/>
              </a:spcAft>
              <a:buNone/>
            </a:pPr>
            <a:r>
              <a:rPr sz="1300" b="1" i="0">
                <a:solidFill>
                  <a:srgbClr val="7C1398"/>
                </a:solidFill>
                <a:latin typeface="Helvetica"/>
              </a:rPr>
              <a:t>Instructors</a:t>
            </a:r>
          </a:p>
        </p:txBody>
      </p:sp>
      <p:sp>
        <p:nvSpPr>
          <p:cNvPr id="13" name="TextBox 12"/>
          <p:cNvSpPr txBox="1"/>
          <p:nvPr/>
        </p:nvSpPr>
        <p:spPr>
          <a:xfrm>
            <a:off x="1783080" y="2468880"/>
            <a:ext cx="2606040" cy="640080"/>
          </a:xfrm>
          <a:prstGeom prst="rect">
            <a:avLst/>
          </a:prstGeom>
          <a:noFill/>
        </p:spPr>
        <p:txBody>
          <a:bodyPr wrap="square" lIns="45720" tIns="27432" rIns="45720" bIns="27432" anchor="ctr">
            <a:spAutoFit/>
          </a:bodyPr>
          <a:lstStyle/>
          <a:p>
            <a:pPr marL="0" indent="0" algn="l">
              <a:spcAft>
                <a:spcPts val="200"/>
              </a:spcAft>
              <a:buNone/>
            </a:pPr>
            <a:r>
              <a:rPr sz="950" b="0" i="0">
                <a:solidFill>
                  <a:srgbClr val="0F2144"/>
                </a:solidFill>
                <a:latin typeface="Helvetica"/>
              </a:rPr>
              <a:t>Surgeons, EM, primary care, nurses, prehospital — online module + Course Director approval</a:t>
            </a:r>
          </a:p>
        </p:txBody>
      </p:sp>
      <p:sp>
        <p:nvSpPr>
          <p:cNvPr id="14" name="Rounded Rectangle 13"/>
          <p:cNvSpPr/>
          <p:nvPr/>
        </p:nvSpPr>
        <p:spPr>
          <a:xfrm>
            <a:off x="457200" y="3200400"/>
            <a:ext cx="3977639" cy="640080"/>
          </a:xfrm>
          <a:prstGeom prst="roundRect">
            <a:avLst>
              <a:gd name="adj" fmla="val 10000"/>
            </a:avLst>
          </a:prstGeom>
          <a:solidFill>
            <a:srgbClr val="F3E8F7"/>
          </a:solidFill>
          <a:ln>
            <a:noFill/>
          </a:ln>
          <a:effectLst/>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endParaRPr/>
          </a:p>
        </p:txBody>
      </p:sp>
      <p:sp>
        <p:nvSpPr>
          <p:cNvPr id="15" name="TextBox 14"/>
          <p:cNvSpPr txBox="1"/>
          <p:nvPr/>
        </p:nvSpPr>
        <p:spPr>
          <a:xfrm>
            <a:off x="548640" y="3200400"/>
            <a:ext cx="1234440" cy="640080"/>
          </a:xfrm>
          <a:prstGeom prst="rect">
            <a:avLst/>
          </a:prstGeom>
          <a:noFill/>
        </p:spPr>
        <p:txBody>
          <a:bodyPr wrap="square" lIns="45720" tIns="27432" rIns="45720" bIns="27432" anchor="ctr">
            <a:spAutoFit/>
          </a:bodyPr>
          <a:lstStyle/>
          <a:p>
            <a:pPr marL="0" indent="0" algn="l">
              <a:spcAft>
                <a:spcPts val="200"/>
              </a:spcAft>
              <a:buNone/>
            </a:pPr>
            <a:r>
              <a:rPr sz="1300" b="1" i="0">
                <a:solidFill>
                  <a:srgbClr val="7C1398"/>
                </a:solidFill>
                <a:latin typeface="Helvetica"/>
              </a:rPr>
              <a:t>CME</a:t>
            </a:r>
          </a:p>
        </p:txBody>
      </p:sp>
      <p:sp>
        <p:nvSpPr>
          <p:cNvPr id="16" name="TextBox 15"/>
          <p:cNvSpPr txBox="1"/>
          <p:nvPr/>
        </p:nvSpPr>
        <p:spPr>
          <a:xfrm>
            <a:off x="1783080" y="3200400"/>
            <a:ext cx="2606040" cy="640080"/>
          </a:xfrm>
          <a:prstGeom prst="rect">
            <a:avLst/>
          </a:prstGeom>
          <a:noFill/>
        </p:spPr>
        <p:txBody>
          <a:bodyPr wrap="square" lIns="45720" tIns="27432" rIns="45720" bIns="27432" anchor="ctr">
            <a:spAutoFit/>
          </a:bodyPr>
          <a:lstStyle/>
          <a:p>
            <a:pPr marL="0" indent="0" algn="l">
              <a:spcAft>
                <a:spcPts val="200"/>
              </a:spcAft>
              <a:buNone/>
            </a:pPr>
            <a:r>
              <a:rPr sz="950" b="0" i="0">
                <a:solidFill>
                  <a:srgbClr val="0F2144"/>
                </a:solidFill>
                <a:latin typeface="Helvetica"/>
              </a:rPr>
              <a:t>Varies with course length — half day or full day</a:t>
            </a:r>
          </a:p>
        </p:txBody>
      </p:sp>
      <p:sp>
        <p:nvSpPr>
          <p:cNvPr id="17" name="TextBox 16"/>
          <p:cNvSpPr txBox="1"/>
          <p:nvPr/>
        </p:nvSpPr>
        <p:spPr>
          <a:xfrm>
            <a:off x="457200" y="3950208"/>
            <a:ext cx="8229600" cy="274320"/>
          </a:xfrm>
          <a:prstGeom prst="rect">
            <a:avLst/>
          </a:prstGeom>
          <a:noFill/>
        </p:spPr>
        <p:txBody>
          <a:bodyPr wrap="square" lIns="45720" tIns="27432" rIns="45720" bIns="27432" anchor="t">
            <a:spAutoFit/>
          </a:bodyPr>
          <a:lstStyle/>
          <a:p>
            <a:pPr marL="0" indent="0" algn="ctr">
              <a:spcAft>
                <a:spcPts val="200"/>
              </a:spcAft>
              <a:buNone/>
            </a:pPr>
            <a:r>
              <a:rPr sz="1050" b="0" i="1">
                <a:solidFill>
                  <a:srgbClr val="6B6B6B"/>
                </a:solidFill>
                <a:latin typeface="Helvetica"/>
              </a:rPr>
              <a:t>RTTDC participants are the natural seed for a regional Community of Practice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03032D"/>
          </a:solidFill>
          <a:ln/>
        </p:spPr>
        <p:txBody>
          <a:bodyPr/>
          <a:lstStyle/>
          <a:p>
            <a:pPr defTabSz="731520"/>
            <a:endParaRPr lang="en-US" sz="1440">
              <a:solidFill>
                <a:prstClr val="black"/>
              </a:solidFill>
              <a:latin typeface="Calibri" panose="020F0502020204030204"/>
            </a:endParaRPr>
          </a:p>
        </p:txBody>
      </p:sp>
      <p:pic>
        <p:nvPicPr>
          <p:cNvPr id="3" name="Picture 4" descr="__type_image"/>
          <p:cNvPicPr>
            <a:picLocks noChangeAspect="1"/>
          </p:cNvPicPr>
          <p:nvPr/>
        </p:nvPicPr>
        <p:blipFill>
          <a:blip r:embed="rId3"/>
          <a:stretch>
            <a:fillRect/>
          </a:stretch>
        </p:blipFill>
        <p:spPr>
          <a:xfrm>
            <a:off x="0" y="1"/>
            <a:ext cx="9144000" cy="1333500"/>
          </a:xfrm>
          <a:prstGeom prst="rect">
            <a:avLst/>
          </a:prstGeom>
        </p:spPr>
      </p:pic>
      <p:sp>
        <p:nvSpPr>
          <p:cNvPr id="4" name="TextBox 6"/>
          <p:cNvSpPr/>
          <p:nvPr/>
        </p:nvSpPr>
        <p:spPr>
          <a:xfrm>
            <a:off x="533400" y="2552701"/>
            <a:ext cx="8077200" cy="461665"/>
          </a:xfrm>
          <a:prstGeom prst="rect">
            <a:avLst/>
          </a:prstGeom>
          <a:noFill/>
          <a:ln/>
        </p:spPr>
        <p:txBody>
          <a:bodyPr wrap="square" lIns="0" tIns="0" rIns="0" bIns="0" rtlCol="0" anchor="t">
            <a:spAutoFit/>
          </a:bodyPr>
          <a:lstStyle/>
          <a:p>
            <a:pPr algn="ctr" defTabSz="731520">
              <a:lnSpc>
                <a:spcPts val="3600"/>
              </a:lnSpc>
            </a:pPr>
            <a:r>
              <a:rPr lang="en-US" sz="3000" kern="0" spc="-15" dirty="0">
                <a:solidFill>
                  <a:srgbClr val="FFFFFF"/>
                </a:solidFill>
                <a:latin typeface="Arsenal" pitchFamily="34" charset="0"/>
                <a:ea typeface="Arsenal" pitchFamily="34" charset="-122"/>
                <a:cs typeface="Arsenal" pitchFamily="34" charset="-120"/>
              </a:rPr>
              <a:t>Rural Health Advocacy</a:t>
            </a:r>
            <a:endParaRPr lang="en-US" sz="3000" dirty="0">
              <a:solidFill>
                <a:prstClr val="black"/>
              </a:solidFill>
              <a:latin typeface="Calibri" panose="020F0502020204030204"/>
            </a:endParaRPr>
          </a:p>
        </p:txBody>
      </p:sp>
      <p:sp>
        <p:nvSpPr>
          <p:cNvPr id="5" name="TextBox 7"/>
          <p:cNvSpPr/>
          <p:nvPr/>
        </p:nvSpPr>
        <p:spPr>
          <a:xfrm>
            <a:off x="533400" y="3253741"/>
            <a:ext cx="8077200" cy="737959"/>
          </a:xfrm>
          <a:prstGeom prst="rect">
            <a:avLst/>
          </a:prstGeom>
          <a:noFill/>
          <a:ln/>
        </p:spPr>
        <p:txBody>
          <a:bodyPr wrap="square" lIns="0" tIns="0" rIns="0" bIns="0" rtlCol="0" anchor="t">
            <a:spAutoFit/>
          </a:bodyPr>
          <a:lstStyle/>
          <a:p>
            <a:pPr algn="ctr" defTabSz="731520">
              <a:lnSpc>
                <a:spcPts val="1440"/>
              </a:lnSpc>
            </a:pPr>
            <a:r>
              <a:rPr lang="en-US" sz="1920" dirty="0">
                <a:solidFill>
                  <a:srgbClr val="C9F0F8"/>
                </a:solidFill>
                <a:latin typeface="Open Sans" pitchFamily="34" charset="0"/>
                <a:ea typeface="Open Sans" pitchFamily="34" charset="-122"/>
                <a:cs typeface="Open Sans" pitchFamily="34" charset="-120"/>
              </a:rPr>
              <a:t>September 26, 2026</a:t>
            </a:r>
          </a:p>
          <a:p>
            <a:pPr algn="ctr" defTabSz="731520">
              <a:lnSpc>
                <a:spcPts val="1440"/>
              </a:lnSpc>
            </a:pPr>
            <a:endParaRPr lang="en-US" sz="1920" dirty="0">
              <a:solidFill>
                <a:srgbClr val="C9F0F8"/>
              </a:solidFill>
              <a:latin typeface="Open Sans" pitchFamily="34" charset="0"/>
              <a:ea typeface="Open Sans" pitchFamily="34" charset="-122"/>
              <a:cs typeface="Open Sans" pitchFamily="34" charset="-120"/>
            </a:endParaRPr>
          </a:p>
          <a:p>
            <a:pPr algn="ctr" defTabSz="731520">
              <a:lnSpc>
                <a:spcPts val="1440"/>
              </a:lnSpc>
            </a:pPr>
            <a:endParaRPr lang="en-US" sz="1920" dirty="0">
              <a:solidFill>
                <a:srgbClr val="C9F0F8"/>
              </a:solidFill>
              <a:latin typeface="Open Sans" pitchFamily="34" charset="0"/>
              <a:ea typeface="Open Sans" pitchFamily="34" charset="-122"/>
              <a:cs typeface="Open Sans" pitchFamily="34" charset="-120"/>
            </a:endParaRPr>
          </a:p>
          <a:p>
            <a:pPr algn="ctr" defTabSz="731520">
              <a:lnSpc>
                <a:spcPts val="1440"/>
              </a:lnSpc>
            </a:pPr>
            <a:r>
              <a:rPr lang="en-US" sz="1920" dirty="0">
                <a:solidFill>
                  <a:srgbClr val="C9F0F8"/>
                </a:solidFill>
                <a:latin typeface="Open Sans" pitchFamily="34" charset="0"/>
                <a:ea typeface="Open Sans" pitchFamily="34" charset="-122"/>
                <a:cs typeface="Open Sans" pitchFamily="34" charset="-120"/>
              </a:rPr>
              <a:t>Joseph V. Sakran, MD, MPH, MPA, FACs</a:t>
            </a:r>
            <a:endParaRPr lang="en-US" sz="1920" dirty="0">
              <a:solidFill>
                <a:prstClr val="black"/>
              </a:solidFill>
              <a:latin typeface="Calibri" panose="020F0502020204030204"/>
            </a:endParaRPr>
          </a:p>
        </p:txBody>
      </p:sp>
      <p:sp>
        <p:nvSpPr>
          <p:cNvPr id="6" name="TextBox 8"/>
          <p:cNvSpPr/>
          <p:nvPr/>
        </p:nvSpPr>
        <p:spPr>
          <a:xfrm>
            <a:off x="533400" y="3649980"/>
            <a:ext cx="8077200" cy="167162"/>
          </a:xfrm>
          <a:prstGeom prst="rect">
            <a:avLst/>
          </a:prstGeom>
          <a:noFill/>
          <a:ln/>
        </p:spPr>
        <p:txBody>
          <a:bodyPr wrap="square" lIns="0" tIns="0" rIns="0" bIns="0" rtlCol="0" anchor="t">
            <a:spAutoFit/>
          </a:bodyPr>
          <a:lstStyle/>
          <a:p>
            <a:pPr algn="ctr" defTabSz="731520">
              <a:lnSpc>
                <a:spcPts val="1440"/>
              </a:lnSpc>
            </a:pPr>
            <a:endParaRPr lang="en-US" sz="960" dirty="0">
              <a:solidFill>
                <a:prstClr val="black"/>
              </a:solidFill>
              <a:latin typeface="Calibri" panose="020F0502020204030204"/>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03032D"/>
          </a:solidFill>
          <a:ln/>
        </p:spPr>
        <p:txBody>
          <a:bodyPr/>
          <a:lstStyle/>
          <a:p>
            <a:pPr defTabSz="731520"/>
            <a:endParaRPr lang="en-US" sz="1440" dirty="0">
              <a:solidFill>
                <a:prstClr val="black"/>
              </a:solidFill>
              <a:latin typeface="Calibri" panose="020F0502020204030204"/>
            </a:endParaRPr>
          </a:p>
        </p:txBody>
      </p:sp>
      <p:sp>
        <p:nvSpPr>
          <p:cNvPr id="3" name="TextBox 4"/>
          <p:cNvSpPr/>
          <p:nvPr/>
        </p:nvSpPr>
        <p:spPr>
          <a:xfrm>
            <a:off x="533400" y="533401"/>
            <a:ext cx="8077200" cy="360163"/>
          </a:xfrm>
          <a:prstGeom prst="rect">
            <a:avLst/>
          </a:prstGeom>
          <a:noFill/>
          <a:ln/>
        </p:spPr>
        <p:txBody>
          <a:bodyPr wrap="square" lIns="0" tIns="0" rIns="0" bIns="0" rtlCol="0" anchor="t">
            <a:spAutoFit/>
          </a:bodyPr>
          <a:lstStyle/>
          <a:p>
            <a:pPr defTabSz="731520">
              <a:lnSpc>
                <a:spcPts val="2880"/>
              </a:lnSpc>
            </a:pPr>
            <a:r>
              <a:rPr lang="en-US" sz="2400" kern="0" spc="-12" dirty="0">
                <a:solidFill>
                  <a:srgbClr val="FFFFFF"/>
                </a:solidFill>
                <a:latin typeface="Arsenal" pitchFamily="34" charset="0"/>
                <a:ea typeface="Arsenal" pitchFamily="34" charset="-122"/>
                <a:cs typeface="Arsenal" pitchFamily="34" charset="-120"/>
              </a:rPr>
              <a:t>Quick recap: what is Rural Health Transformation Program?</a:t>
            </a:r>
            <a:endParaRPr lang="en-US" sz="2400" dirty="0">
              <a:solidFill>
                <a:prstClr val="black"/>
              </a:solidFill>
              <a:latin typeface="Calibri" panose="020F0502020204030204"/>
            </a:endParaRPr>
          </a:p>
        </p:txBody>
      </p:sp>
      <p:sp>
        <p:nvSpPr>
          <p:cNvPr id="5" name="TextBox 10"/>
          <p:cNvSpPr/>
          <p:nvPr/>
        </p:nvSpPr>
        <p:spPr>
          <a:xfrm>
            <a:off x="1215390" y="1828800"/>
            <a:ext cx="1247061" cy="461665"/>
          </a:xfrm>
          <a:prstGeom prst="rect">
            <a:avLst/>
          </a:prstGeom>
          <a:noFill/>
          <a:ln/>
        </p:spPr>
        <p:txBody>
          <a:bodyPr wrap="square" lIns="0" tIns="0" rIns="0" bIns="0" rtlCol="0" anchor="t">
            <a:spAutoFit/>
          </a:bodyPr>
          <a:lstStyle/>
          <a:p>
            <a:pPr algn="ctr" defTabSz="731520">
              <a:lnSpc>
                <a:spcPts val="1800"/>
              </a:lnSpc>
            </a:pPr>
            <a:r>
              <a:rPr lang="en-US" sz="1500" kern="0" spc="-7" dirty="0">
                <a:solidFill>
                  <a:srgbClr val="FFFFFF"/>
                </a:solidFill>
                <a:latin typeface="Arsenal" pitchFamily="34" charset="0"/>
                <a:ea typeface="Arsenal" pitchFamily="34" charset="-122"/>
                <a:cs typeface="Arsenal" pitchFamily="34" charset="-120"/>
              </a:rPr>
              <a:t>Total Investment</a:t>
            </a:r>
            <a:endParaRPr lang="en-US" sz="1500" dirty="0">
              <a:solidFill>
                <a:prstClr val="black"/>
              </a:solidFill>
              <a:latin typeface="Calibri" panose="020F0502020204030204"/>
            </a:endParaRPr>
          </a:p>
        </p:txBody>
      </p:sp>
      <p:sp>
        <p:nvSpPr>
          <p:cNvPr id="6" name="TextBox 11"/>
          <p:cNvSpPr/>
          <p:nvPr/>
        </p:nvSpPr>
        <p:spPr>
          <a:xfrm>
            <a:off x="764679" y="2283372"/>
            <a:ext cx="2148483" cy="346570"/>
          </a:xfrm>
          <a:prstGeom prst="rect">
            <a:avLst/>
          </a:prstGeom>
          <a:noFill/>
          <a:ln/>
        </p:spPr>
        <p:txBody>
          <a:bodyPr wrap="square" lIns="0" tIns="0" rIns="0" bIns="0" rtlCol="0" anchor="t">
            <a:spAutoFit/>
          </a:bodyPr>
          <a:lstStyle/>
          <a:p>
            <a:pPr algn="ctr" defTabSz="731520">
              <a:lnSpc>
                <a:spcPts val="1440"/>
              </a:lnSpc>
            </a:pPr>
            <a:r>
              <a:rPr lang="en-US" sz="960" dirty="0">
                <a:solidFill>
                  <a:srgbClr val="C9F0F8"/>
                </a:solidFill>
                <a:latin typeface="Open Sans" pitchFamily="34" charset="0"/>
                <a:ea typeface="Open Sans" pitchFamily="34" charset="-122"/>
                <a:cs typeface="Open Sans" pitchFamily="34" charset="-120"/>
              </a:rPr>
              <a:t>Over FY2026–2030, $10 billion per year</a:t>
            </a:r>
            <a:endParaRPr lang="en-US" sz="960" dirty="0">
              <a:solidFill>
                <a:prstClr val="black"/>
              </a:solidFill>
              <a:latin typeface="Calibri" panose="020F0502020204030204"/>
            </a:endParaRPr>
          </a:p>
        </p:txBody>
      </p:sp>
      <p:sp>
        <p:nvSpPr>
          <p:cNvPr id="8" name="TextBox 15"/>
          <p:cNvSpPr/>
          <p:nvPr/>
        </p:nvSpPr>
        <p:spPr>
          <a:xfrm>
            <a:off x="3956447" y="1828800"/>
            <a:ext cx="1231046" cy="461665"/>
          </a:xfrm>
          <a:prstGeom prst="rect">
            <a:avLst/>
          </a:prstGeom>
          <a:noFill/>
          <a:ln/>
        </p:spPr>
        <p:txBody>
          <a:bodyPr wrap="square" lIns="0" tIns="0" rIns="0" bIns="0" rtlCol="0" anchor="t">
            <a:spAutoFit/>
          </a:bodyPr>
          <a:lstStyle/>
          <a:p>
            <a:pPr algn="ctr" defTabSz="731520">
              <a:lnSpc>
                <a:spcPts val="1800"/>
              </a:lnSpc>
            </a:pPr>
            <a:r>
              <a:rPr lang="en-US" sz="1500" kern="0" spc="-7" dirty="0">
                <a:solidFill>
                  <a:srgbClr val="FFFFFF"/>
                </a:solidFill>
                <a:latin typeface="Arsenal" pitchFamily="34" charset="0"/>
                <a:ea typeface="Arsenal" pitchFamily="34" charset="-122"/>
                <a:cs typeface="Arsenal" pitchFamily="34" charset="-120"/>
              </a:rPr>
              <a:t>States Approved</a:t>
            </a:r>
            <a:endParaRPr lang="en-US" sz="1500" dirty="0">
              <a:solidFill>
                <a:prstClr val="black"/>
              </a:solidFill>
              <a:latin typeface="Calibri" panose="020F0502020204030204"/>
            </a:endParaRPr>
          </a:p>
        </p:txBody>
      </p:sp>
      <p:sp>
        <p:nvSpPr>
          <p:cNvPr id="9" name="TextBox 16"/>
          <p:cNvSpPr/>
          <p:nvPr/>
        </p:nvSpPr>
        <p:spPr>
          <a:xfrm>
            <a:off x="3525739" y="2291782"/>
            <a:ext cx="2092523" cy="346570"/>
          </a:xfrm>
          <a:prstGeom prst="rect">
            <a:avLst/>
          </a:prstGeom>
          <a:noFill/>
          <a:ln/>
        </p:spPr>
        <p:txBody>
          <a:bodyPr wrap="square" lIns="0" tIns="0" rIns="0" bIns="0" rtlCol="0" anchor="t">
            <a:spAutoFit/>
          </a:bodyPr>
          <a:lstStyle/>
          <a:p>
            <a:pPr algn="ctr" defTabSz="731520">
              <a:lnSpc>
                <a:spcPts val="1440"/>
              </a:lnSpc>
            </a:pPr>
            <a:r>
              <a:rPr lang="en-US" sz="960" dirty="0">
                <a:solidFill>
                  <a:srgbClr val="C9F0F8"/>
                </a:solidFill>
                <a:latin typeface="Open Sans" pitchFamily="34" charset="0"/>
                <a:ea typeface="Open Sans" pitchFamily="34" charset="-122"/>
                <a:cs typeface="Open Sans" pitchFamily="34" charset="-120"/>
              </a:rPr>
              <a:t>All 50 states received first-year awards</a:t>
            </a:r>
            <a:endParaRPr lang="en-US" sz="960" dirty="0">
              <a:solidFill>
                <a:prstClr val="black"/>
              </a:solidFill>
              <a:latin typeface="Calibri" panose="020F0502020204030204"/>
            </a:endParaRPr>
          </a:p>
        </p:txBody>
      </p:sp>
      <p:sp>
        <p:nvSpPr>
          <p:cNvPr id="11" name="TextBox 20"/>
          <p:cNvSpPr/>
          <p:nvPr/>
        </p:nvSpPr>
        <p:spPr>
          <a:xfrm>
            <a:off x="6654760" y="1828800"/>
            <a:ext cx="1300579" cy="461665"/>
          </a:xfrm>
          <a:prstGeom prst="rect">
            <a:avLst/>
          </a:prstGeom>
          <a:noFill/>
          <a:ln/>
        </p:spPr>
        <p:txBody>
          <a:bodyPr wrap="square" lIns="0" tIns="0" rIns="0" bIns="0" rtlCol="0" anchor="t">
            <a:spAutoFit/>
          </a:bodyPr>
          <a:lstStyle/>
          <a:p>
            <a:pPr algn="ctr" defTabSz="731520">
              <a:lnSpc>
                <a:spcPts val="1800"/>
              </a:lnSpc>
            </a:pPr>
            <a:r>
              <a:rPr lang="en-US" sz="1500" kern="0" spc="-7" dirty="0">
                <a:solidFill>
                  <a:srgbClr val="FFFFFF"/>
                </a:solidFill>
                <a:latin typeface="Arsenal" pitchFamily="34" charset="0"/>
                <a:ea typeface="Arsenal" pitchFamily="34" charset="-122"/>
                <a:cs typeface="Arsenal" pitchFamily="34" charset="-120"/>
              </a:rPr>
              <a:t>Per State Average</a:t>
            </a:r>
            <a:endParaRPr lang="en-US" sz="1500" dirty="0">
              <a:solidFill>
                <a:prstClr val="black"/>
              </a:solidFill>
              <a:latin typeface="Calibri" panose="020F0502020204030204"/>
            </a:endParaRPr>
          </a:p>
        </p:txBody>
      </p:sp>
      <p:sp>
        <p:nvSpPr>
          <p:cNvPr id="12" name="TextBox 21"/>
          <p:cNvSpPr/>
          <p:nvPr/>
        </p:nvSpPr>
        <p:spPr>
          <a:xfrm>
            <a:off x="6187499" y="2283373"/>
            <a:ext cx="2235101" cy="346570"/>
          </a:xfrm>
          <a:prstGeom prst="rect">
            <a:avLst/>
          </a:prstGeom>
          <a:noFill/>
          <a:ln/>
        </p:spPr>
        <p:txBody>
          <a:bodyPr wrap="square" lIns="0" tIns="0" rIns="0" bIns="0" rtlCol="0" anchor="t">
            <a:spAutoFit/>
          </a:bodyPr>
          <a:lstStyle/>
          <a:p>
            <a:pPr algn="ctr" defTabSz="731520">
              <a:lnSpc>
                <a:spcPts val="1440"/>
              </a:lnSpc>
            </a:pPr>
            <a:r>
              <a:rPr lang="en-US" sz="960" dirty="0">
                <a:solidFill>
                  <a:srgbClr val="C9F0F8"/>
                </a:solidFill>
                <a:latin typeface="Open Sans" pitchFamily="34" charset="0"/>
                <a:ea typeface="Open Sans" pitchFamily="34" charset="-122"/>
                <a:cs typeface="Open Sans" pitchFamily="34" charset="-120"/>
              </a:rPr>
              <a:t>First-year award average across all states</a:t>
            </a:r>
            <a:endParaRPr lang="en-US" sz="960" dirty="0">
              <a:solidFill>
                <a:prstClr val="black"/>
              </a:solidFill>
              <a:latin typeface="Calibri" panose="020F0502020204030204"/>
            </a:endParaRPr>
          </a:p>
        </p:txBody>
      </p:sp>
      <p:sp>
        <p:nvSpPr>
          <p:cNvPr id="13" name="TextBox 22"/>
          <p:cNvSpPr/>
          <p:nvPr/>
        </p:nvSpPr>
        <p:spPr>
          <a:xfrm>
            <a:off x="533370" y="3404300"/>
            <a:ext cx="8077200" cy="547586"/>
          </a:xfrm>
          <a:prstGeom prst="rect">
            <a:avLst/>
          </a:prstGeom>
          <a:noFill/>
          <a:ln/>
        </p:spPr>
        <p:txBody>
          <a:bodyPr wrap="square" lIns="0" tIns="0" rIns="0" bIns="0" rtlCol="0" anchor="t">
            <a:spAutoFit/>
          </a:bodyPr>
          <a:lstStyle/>
          <a:p>
            <a:pPr algn="ctr" defTabSz="731520">
              <a:lnSpc>
                <a:spcPts val="1440"/>
              </a:lnSpc>
            </a:pPr>
            <a:r>
              <a:rPr lang="en-US" sz="1600" dirty="0">
                <a:solidFill>
                  <a:srgbClr val="C9F0F8"/>
                </a:solidFill>
                <a:latin typeface="Open Sans" pitchFamily="34" charset="0"/>
                <a:ea typeface="Open Sans" pitchFamily="34" charset="-122"/>
                <a:cs typeface="Open Sans" pitchFamily="34" charset="-120"/>
              </a:rPr>
              <a:t>Administered by CMS through state cooperative agreements. Program is designed to strengthen rural access, workforce, technology, coordination, and innovative care delivery.</a:t>
            </a:r>
            <a:endParaRPr lang="en-US" sz="1600" dirty="0">
              <a:solidFill>
                <a:prstClr val="black"/>
              </a:solidFill>
              <a:latin typeface="Calibri" panose="020F0502020204030204"/>
            </a:endParaRPr>
          </a:p>
        </p:txBody>
      </p:sp>
      <p:sp>
        <p:nvSpPr>
          <p:cNvPr id="14" name="TextBox 23"/>
          <p:cNvSpPr/>
          <p:nvPr/>
        </p:nvSpPr>
        <p:spPr>
          <a:xfrm>
            <a:off x="533400" y="4716518"/>
            <a:ext cx="8077200" cy="167033"/>
          </a:xfrm>
          <a:prstGeom prst="rect">
            <a:avLst/>
          </a:prstGeom>
          <a:noFill/>
          <a:ln/>
        </p:spPr>
        <p:txBody>
          <a:bodyPr wrap="square" lIns="0" tIns="0" rIns="0" bIns="0" rtlCol="0" anchor="t">
            <a:spAutoFit/>
          </a:bodyPr>
          <a:lstStyle/>
          <a:p>
            <a:pPr defTabSz="731520">
              <a:lnSpc>
                <a:spcPts val="1440"/>
              </a:lnSpc>
            </a:pPr>
            <a:r>
              <a:rPr lang="en-US" sz="960" i="1" dirty="0">
                <a:solidFill>
                  <a:srgbClr val="90E0EF"/>
                </a:solidFill>
                <a:latin typeface="Open Sans" pitchFamily="34" charset="0"/>
                <a:ea typeface="Open Sans" pitchFamily="34" charset="-122"/>
                <a:cs typeface="Open Sans" pitchFamily="34" charset="-120"/>
              </a:rPr>
              <a:t>Source: CMS Rural Health Transformation Program overview and December 29, 2025 awards announcement.</a:t>
            </a:r>
            <a:endParaRPr lang="en-US" sz="960" dirty="0">
              <a:solidFill>
                <a:prstClr val="black"/>
              </a:solidFill>
              <a:latin typeface="Calibri" panose="020F0502020204030204"/>
            </a:endParaRPr>
          </a:p>
        </p:txBody>
      </p:sp>
      <p:sp>
        <p:nvSpPr>
          <p:cNvPr id="15" name="TextBox 14">
            <a:extLst>
              <a:ext uri="{FF2B5EF4-FFF2-40B4-BE49-F238E27FC236}">
                <a16:creationId xmlns:a16="http://schemas.microsoft.com/office/drawing/2014/main" id="{644BC4A8-0594-7242-AD25-D9B5419BD12D}"/>
              </a:ext>
            </a:extLst>
          </p:cNvPr>
          <p:cNvSpPr txBox="1"/>
          <p:nvPr/>
        </p:nvSpPr>
        <p:spPr>
          <a:xfrm>
            <a:off x="1573951" y="2783338"/>
            <a:ext cx="6556860" cy="313932"/>
          </a:xfrm>
          <a:prstGeom prst="rect">
            <a:avLst/>
          </a:prstGeom>
          <a:solidFill>
            <a:schemeClr val="bg1"/>
          </a:solidFill>
        </p:spPr>
        <p:txBody>
          <a:bodyPr wrap="none" rtlCol="0">
            <a:spAutoFit/>
          </a:bodyPr>
          <a:lstStyle/>
          <a:p>
            <a:pPr defTabSz="731520"/>
            <a:r>
              <a:rPr lang="en-US" sz="1440" b="1" dirty="0">
                <a:solidFill>
                  <a:srgbClr val="00B0F0"/>
                </a:solidFill>
                <a:latin typeface="Calibri" panose="020F0502020204030204"/>
              </a:rPr>
              <a:t>A $50 billion, five-year federal investment is now moving into state-level execution.</a:t>
            </a:r>
          </a:p>
        </p:txBody>
      </p:sp>
      <p:sp>
        <p:nvSpPr>
          <p:cNvPr id="18" name="TextBox 17">
            <a:extLst>
              <a:ext uri="{FF2B5EF4-FFF2-40B4-BE49-F238E27FC236}">
                <a16:creationId xmlns:a16="http://schemas.microsoft.com/office/drawing/2014/main" id="{7316C706-31D3-0D68-9888-D45B2CF303A1}"/>
              </a:ext>
            </a:extLst>
          </p:cNvPr>
          <p:cNvSpPr txBox="1"/>
          <p:nvPr/>
        </p:nvSpPr>
        <p:spPr>
          <a:xfrm>
            <a:off x="1245216" y="1265302"/>
            <a:ext cx="1300579" cy="646331"/>
          </a:xfrm>
          <a:prstGeom prst="rect">
            <a:avLst/>
          </a:prstGeom>
          <a:noFill/>
        </p:spPr>
        <p:txBody>
          <a:bodyPr wrap="square" rtlCol="0">
            <a:spAutoFit/>
          </a:bodyPr>
          <a:lstStyle/>
          <a:p>
            <a:r>
              <a:rPr lang="en-US" sz="3600" dirty="0">
                <a:solidFill>
                  <a:srgbClr val="00B0F0"/>
                </a:solidFill>
              </a:rPr>
              <a:t>$50B</a:t>
            </a:r>
          </a:p>
        </p:txBody>
      </p:sp>
      <p:sp>
        <p:nvSpPr>
          <p:cNvPr id="20" name="TextBox 19">
            <a:extLst>
              <a:ext uri="{FF2B5EF4-FFF2-40B4-BE49-F238E27FC236}">
                <a16:creationId xmlns:a16="http://schemas.microsoft.com/office/drawing/2014/main" id="{92EEB16B-F733-1A0A-43B6-22D89A56BB2F}"/>
              </a:ext>
            </a:extLst>
          </p:cNvPr>
          <p:cNvSpPr txBox="1"/>
          <p:nvPr/>
        </p:nvSpPr>
        <p:spPr>
          <a:xfrm>
            <a:off x="4217730" y="1280567"/>
            <a:ext cx="1300579" cy="646331"/>
          </a:xfrm>
          <a:prstGeom prst="rect">
            <a:avLst/>
          </a:prstGeom>
          <a:noFill/>
        </p:spPr>
        <p:txBody>
          <a:bodyPr wrap="square" rtlCol="0">
            <a:spAutoFit/>
          </a:bodyPr>
          <a:lstStyle/>
          <a:p>
            <a:r>
              <a:rPr lang="en-US" sz="3600" dirty="0">
                <a:solidFill>
                  <a:srgbClr val="00B0F0"/>
                </a:solidFill>
              </a:rPr>
              <a:t>50</a:t>
            </a:r>
          </a:p>
        </p:txBody>
      </p:sp>
      <p:sp>
        <p:nvSpPr>
          <p:cNvPr id="22" name="TextBox 21">
            <a:extLst>
              <a:ext uri="{FF2B5EF4-FFF2-40B4-BE49-F238E27FC236}">
                <a16:creationId xmlns:a16="http://schemas.microsoft.com/office/drawing/2014/main" id="{261702EF-1CF6-40EB-204F-34E8B06749F0}"/>
              </a:ext>
            </a:extLst>
          </p:cNvPr>
          <p:cNvSpPr txBox="1"/>
          <p:nvPr/>
        </p:nvSpPr>
        <p:spPr>
          <a:xfrm>
            <a:off x="6353843" y="1270979"/>
            <a:ext cx="1902411" cy="646331"/>
          </a:xfrm>
          <a:prstGeom prst="rect">
            <a:avLst/>
          </a:prstGeom>
          <a:noFill/>
        </p:spPr>
        <p:txBody>
          <a:bodyPr wrap="square" rtlCol="0">
            <a:spAutoFit/>
          </a:bodyPr>
          <a:lstStyle/>
          <a:p>
            <a:r>
              <a:rPr lang="en-US" sz="3600" dirty="0">
                <a:solidFill>
                  <a:srgbClr val="00B0F0"/>
                </a:solidFill>
              </a:rPr>
              <a:t>~$200M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03032D"/>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533401"/>
            <a:ext cx="8077200" cy="357918"/>
          </a:xfrm>
          <a:prstGeom prst="rect">
            <a:avLst/>
          </a:prstGeom>
          <a:noFill/>
          <a:ln/>
        </p:spPr>
        <p:txBody>
          <a:bodyPr wrap="square" lIns="0" tIns="0" rIns="0" bIns="0" rtlCol="0" anchor="t">
            <a:spAutoFit/>
          </a:bodyPr>
          <a:lstStyle/>
          <a:p>
            <a:pPr defTabSz="731520">
              <a:lnSpc>
                <a:spcPts val="2880"/>
              </a:lnSpc>
            </a:pPr>
            <a:r>
              <a:rPr lang="en-US" sz="2400" kern="0" spc="-12" dirty="0">
                <a:solidFill>
                  <a:srgbClr val="FFFFFF"/>
                </a:solidFill>
                <a:latin typeface="Arsenal" pitchFamily="34" charset="0"/>
                <a:ea typeface="Arsenal" pitchFamily="34" charset="-122"/>
                <a:cs typeface="Arsenal" pitchFamily="34" charset="-120"/>
              </a:rPr>
              <a:t>The part that matters most to trauma</a:t>
            </a:r>
            <a:endParaRPr lang="en-US" sz="2400" dirty="0">
              <a:solidFill>
                <a:prstClr val="black"/>
              </a:solidFill>
              <a:latin typeface="Calibri" panose="020F0502020204030204"/>
            </a:endParaRPr>
          </a:p>
        </p:txBody>
      </p:sp>
      <p:sp>
        <p:nvSpPr>
          <p:cNvPr id="4" name="Shape 7"/>
          <p:cNvSpPr/>
          <p:nvPr/>
        </p:nvSpPr>
        <p:spPr>
          <a:xfrm>
            <a:off x="533400" y="1143000"/>
            <a:ext cx="3977640" cy="1432560"/>
          </a:xfrm>
          <a:prstGeom prst="roundRect">
            <a:avLst>
              <a:gd name="adj" fmla="val 2128"/>
            </a:avLst>
          </a:prstGeom>
          <a:solidFill>
            <a:srgbClr val="02264F"/>
          </a:solidFill>
          <a:ln/>
        </p:spPr>
        <p:txBody>
          <a:bodyPr/>
          <a:lstStyle/>
          <a:p>
            <a:pPr defTabSz="731520"/>
            <a:endParaRPr lang="en-US" sz="1440">
              <a:solidFill>
                <a:prstClr val="black"/>
              </a:solidFill>
              <a:latin typeface="Calibri" panose="020F0502020204030204"/>
            </a:endParaRPr>
          </a:p>
        </p:txBody>
      </p:sp>
      <p:sp>
        <p:nvSpPr>
          <p:cNvPr id="5" name="Shape 8"/>
          <p:cNvSpPr/>
          <p:nvPr/>
        </p:nvSpPr>
        <p:spPr>
          <a:xfrm>
            <a:off x="716280" y="1325880"/>
            <a:ext cx="365760" cy="365760"/>
          </a:xfrm>
          <a:prstGeom prst="ellipse">
            <a:avLst/>
          </a:prstGeom>
          <a:solidFill>
            <a:srgbClr val="02234C"/>
          </a:solidFill>
          <a:ln/>
        </p:spPr>
        <p:txBody>
          <a:bodyPr/>
          <a:lstStyle/>
          <a:p>
            <a:pPr defTabSz="731520"/>
            <a:endParaRPr lang="en-US" sz="1440">
              <a:solidFill>
                <a:prstClr val="black"/>
              </a:solidFill>
              <a:latin typeface="Calibri" panose="020F0502020204030204"/>
            </a:endParaRPr>
          </a:p>
        </p:txBody>
      </p:sp>
      <p:pic>
        <p:nvPicPr>
          <p:cNvPr id="6" name="Picture 11" descr="__type_image"/>
          <p:cNvPicPr>
            <a:picLocks noChangeAspect="1"/>
          </p:cNvPicPr>
          <p:nvPr/>
        </p:nvPicPr>
        <p:blipFill>
          <a:blip r:embed="rId3"/>
          <a:stretch>
            <a:fillRect/>
          </a:stretch>
        </p:blipFill>
        <p:spPr>
          <a:xfrm>
            <a:off x="792480" y="1402080"/>
            <a:ext cx="213360" cy="213360"/>
          </a:xfrm>
          <a:prstGeom prst="rect">
            <a:avLst/>
          </a:prstGeom>
        </p:spPr>
      </p:pic>
      <p:sp>
        <p:nvSpPr>
          <p:cNvPr id="7" name="TextBox 13"/>
          <p:cNvSpPr/>
          <p:nvPr/>
        </p:nvSpPr>
        <p:spPr>
          <a:xfrm>
            <a:off x="716280" y="1752600"/>
            <a:ext cx="3611880" cy="230832"/>
          </a:xfrm>
          <a:prstGeom prst="rect">
            <a:avLst/>
          </a:prstGeom>
          <a:noFill/>
          <a:ln/>
        </p:spPr>
        <p:txBody>
          <a:bodyPr wrap="square" lIns="0" tIns="0" rIns="0" bIns="0" rtlCol="0" anchor="t">
            <a:spAutoFit/>
          </a:bodyPr>
          <a:lstStyle/>
          <a:p>
            <a:pPr defTabSz="731520">
              <a:lnSpc>
                <a:spcPts val="1800"/>
              </a:lnSpc>
            </a:pPr>
            <a:r>
              <a:rPr lang="en-US" sz="1500" kern="0" spc="-7" dirty="0">
                <a:solidFill>
                  <a:srgbClr val="FFFFFF"/>
                </a:solidFill>
                <a:latin typeface="Arsenal" pitchFamily="34" charset="0"/>
                <a:ea typeface="Arsenal" pitchFamily="34" charset="-122"/>
                <a:cs typeface="Arsenal" pitchFamily="34" charset="-120"/>
              </a:rPr>
              <a:t>Trauma Care Priority</a:t>
            </a:r>
            <a:endParaRPr lang="en-US" sz="1500" dirty="0">
              <a:solidFill>
                <a:prstClr val="black"/>
              </a:solidFill>
              <a:latin typeface="Calibri" panose="020F0502020204030204"/>
            </a:endParaRPr>
          </a:p>
        </p:txBody>
      </p:sp>
      <p:sp>
        <p:nvSpPr>
          <p:cNvPr id="8" name="TextBox 14"/>
          <p:cNvSpPr/>
          <p:nvPr/>
        </p:nvSpPr>
        <p:spPr>
          <a:xfrm>
            <a:off x="716280" y="2026920"/>
            <a:ext cx="3611880" cy="346570"/>
          </a:xfrm>
          <a:prstGeom prst="rect">
            <a:avLst/>
          </a:prstGeom>
          <a:noFill/>
          <a:ln/>
        </p:spPr>
        <p:txBody>
          <a:bodyPr wrap="square" lIns="0" tIns="0" rIns="0" bIns="0" rtlCol="0" anchor="t">
            <a:spAutoFit/>
          </a:bodyPr>
          <a:lstStyle/>
          <a:p>
            <a:pPr defTabSz="731520">
              <a:lnSpc>
                <a:spcPts val="1440"/>
              </a:lnSpc>
            </a:pPr>
            <a:r>
              <a:rPr lang="en-US" sz="960" dirty="0">
                <a:solidFill>
                  <a:srgbClr val="C9F0F8">
                    <a:alpha val="85000"/>
                  </a:srgbClr>
                </a:solidFill>
                <a:latin typeface="Open Sans" pitchFamily="34" charset="0"/>
                <a:ea typeface="Open Sans" pitchFamily="34" charset="-122"/>
                <a:cs typeface="Open Sans" pitchFamily="34" charset="-120"/>
              </a:rPr>
              <a:t>is one of the eight transformation priorities — a named focus area, not an afterthought.</a:t>
            </a:r>
            <a:endParaRPr lang="en-US" sz="960" dirty="0">
              <a:solidFill>
                <a:prstClr val="black"/>
              </a:solidFill>
              <a:latin typeface="Calibri" panose="020F0502020204030204"/>
            </a:endParaRPr>
          </a:p>
        </p:txBody>
      </p:sp>
      <p:sp>
        <p:nvSpPr>
          <p:cNvPr id="9" name="Shape 15"/>
          <p:cNvSpPr/>
          <p:nvPr/>
        </p:nvSpPr>
        <p:spPr>
          <a:xfrm>
            <a:off x="4632960" y="1143000"/>
            <a:ext cx="3977640" cy="1432560"/>
          </a:xfrm>
          <a:prstGeom prst="roundRect">
            <a:avLst>
              <a:gd name="adj" fmla="val 2128"/>
            </a:avLst>
          </a:prstGeom>
          <a:solidFill>
            <a:srgbClr val="02264F"/>
          </a:solidFill>
          <a:ln/>
        </p:spPr>
        <p:txBody>
          <a:bodyPr/>
          <a:lstStyle/>
          <a:p>
            <a:pPr defTabSz="731520"/>
            <a:endParaRPr lang="en-US" sz="1440">
              <a:solidFill>
                <a:prstClr val="black"/>
              </a:solidFill>
              <a:latin typeface="Calibri" panose="020F0502020204030204"/>
            </a:endParaRPr>
          </a:p>
        </p:txBody>
      </p:sp>
      <p:sp>
        <p:nvSpPr>
          <p:cNvPr id="10" name="Shape 16"/>
          <p:cNvSpPr/>
          <p:nvPr/>
        </p:nvSpPr>
        <p:spPr>
          <a:xfrm>
            <a:off x="4815840" y="1325880"/>
            <a:ext cx="365760" cy="365760"/>
          </a:xfrm>
          <a:prstGeom prst="ellipse">
            <a:avLst/>
          </a:prstGeom>
          <a:solidFill>
            <a:srgbClr val="02234C"/>
          </a:solidFill>
          <a:ln/>
        </p:spPr>
        <p:txBody>
          <a:bodyPr/>
          <a:lstStyle/>
          <a:p>
            <a:pPr defTabSz="731520"/>
            <a:endParaRPr lang="en-US" sz="1440">
              <a:solidFill>
                <a:prstClr val="black"/>
              </a:solidFill>
              <a:latin typeface="Calibri" panose="020F0502020204030204"/>
            </a:endParaRPr>
          </a:p>
        </p:txBody>
      </p:sp>
      <p:pic>
        <p:nvPicPr>
          <p:cNvPr id="11" name="Picture 19" descr="__type_image"/>
          <p:cNvPicPr>
            <a:picLocks noChangeAspect="1"/>
          </p:cNvPicPr>
          <p:nvPr/>
        </p:nvPicPr>
        <p:blipFill>
          <a:blip r:embed="rId4"/>
          <a:stretch>
            <a:fillRect/>
          </a:stretch>
        </p:blipFill>
        <p:spPr>
          <a:xfrm>
            <a:off x="4892040" y="1402080"/>
            <a:ext cx="213360" cy="213360"/>
          </a:xfrm>
          <a:prstGeom prst="rect">
            <a:avLst/>
          </a:prstGeom>
        </p:spPr>
      </p:pic>
      <p:sp>
        <p:nvSpPr>
          <p:cNvPr id="12" name="TextBox 21"/>
          <p:cNvSpPr/>
          <p:nvPr/>
        </p:nvSpPr>
        <p:spPr>
          <a:xfrm>
            <a:off x="4815840" y="1752600"/>
            <a:ext cx="3611880" cy="230832"/>
          </a:xfrm>
          <a:prstGeom prst="rect">
            <a:avLst/>
          </a:prstGeom>
          <a:noFill/>
          <a:ln/>
        </p:spPr>
        <p:txBody>
          <a:bodyPr wrap="square" lIns="0" tIns="0" rIns="0" bIns="0" rtlCol="0" anchor="t">
            <a:spAutoFit/>
          </a:bodyPr>
          <a:lstStyle/>
          <a:p>
            <a:pPr defTabSz="731520">
              <a:lnSpc>
                <a:spcPts val="1800"/>
              </a:lnSpc>
            </a:pPr>
            <a:r>
              <a:rPr lang="en-US" sz="1500" kern="0" spc="-7" dirty="0">
                <a:solidFill>
                  <a:srgbClr val="FFFFFF"/>
                </a:solidFill>
                <a:latin typeface="Arsenal" pitchFamily="34" charset="0"/>
                <a:ea typeface="Arsenal" pitchFamily="34" charset="-122"/>
                <a:cs typeface="Arsenal" pitchFamily="34" charset="-120"/>
              </a:rPr>
              <a:t>Regional Collaboration</a:t>
            </a:r>
            <a:endParaRPr lang="en-US" sz="1500" dirty="0">
              <a:solidFill>
                <a:prstClr val="black"/>
              </a:solidFill>
              <a:latin typeface="Calibri" panose="020F0502020204030204"/>
            </a:endParaRPr>
          </a:p>
        </p:txBody>
      </p:sp>
      <p:sp>
        <p:nvSpPr>
          <p:cNvPr id="13" name="TextBox 22"/>
          <p:cNvSpPr/>
          <p:nvPr/>
        </p:nvSpPr>
        <p:spPr>
          <a:xfrm>
            <a:off x="4815840" y="2026920"/>
            <a:ext cx="3611880" cy="346570"/>
          </a:xfrm>
          <a:prstGeom prst="rect">
            <a:avLst/>
          </a:prstGeom>
          <a:noFill/>
          <a:ln/>
        </p:spPr>
        <p:txBody>
          <a:bodyPr wrap="square" lIns="0" tIns="0" rIns="0" bIns="0" rtlCol="0" anchor="t">
            <a:spAutoFit/>
          </a:bodyPr>
          <a:lstStyle/>
          <a:p>
            <a:pPr defTabSz="731520">
              <a:lnSpc>
                <a:spcPts val="1440"/>
              </a:lnSpc>
            </a:pPr>
            <a:r>
              <a:rPr lang="en-US" sz="960" dirty="0">
                <a:solidFill>
                  <a:srgbClr val="C9F0F8">
                    <a:alpha val="85000"/>
                  </a:srgbClr>
                </a:solidFill>
                <a:latin typeface="Open Sans" pitchFamily="34" charset="0"/>
                <a:ea typeface="Open Sans" pitchFamily="34" charset="-122"/>
                <a:cs typeface="Open Sans" pitchFamily="34" charset="-120"/>
              </a:rPr>
              <a:t>Developing Regional Collaboration Models is also a named priority, creating the framework for system-level thinking.</a:t>
            </a:r>
            <a:endParaRPr lang="en-US" sz="960" dirty="0">
              <a:solidFill>
                <a:prstClr val="black"/>
              </a:solidFill>
              <a:latin typeface="Calibri" panose="020F0502020204030204"/>
            </a:endParaRPr>
          </a:p>
        </p:txBody>
      </p:sp>
      <p:sp>
        <p:nvSpPr>
          <p:cNvPr id="14" name="Shape 23"/>
          <p:cNvSpPr/>
          <p:nvPr/>
        </p:nvSpPr>
        <p:spPr>
          <a:xfrm>
            <a:off x="533400" y="2697480"/>
            <a:ext cx="3977640" cy="1432560"/>
          </a:xfrm>
          <a:prstGeom prst="roundRect">
            <a:avLst>
              <a:gd name="adj" fmla="val 2128"/>
            </a:avLst>
          </a:prstGeom>
          <a:solidFill>
            <a:srgbClr val="02264F"/>
          </a:solidFill>
          <a:ln/>
        </p:spPr>
        <p:txBody>
          <a:bodyPr/>
          <a:lstStyle/>
          <a:p>
            <a:pPr defTabSz="731520"/>
            <a:endParaRPr lang="en-US" sz="1440">
              <a:solidFill>
                <a:prstClr val="black"/>
              </a:solidFill>
              <a:latin typeface="Calibri" panose="020F0502020204030204"/>
            </a:endParaRPr>
          </a:p>
        </p:txBody>
      </p:sp>
      <p:sp>
        <p:nvSpPr>
          <p:cNvPr id="15" name="Shape 24"/>
          <p:cNvSpPr/>
          <p:nvPr/>
        </p:nvSpPr>
        <p:spPr>
          <a:xfrm>
            <a:off x="716280" y="2880360"/>
            <a:ext cx="365760" cy="365760"/>
          </a:xfrm>
          <a:prstGeom prst="ellipse">
            <a:avLst/>
          </a:prstGeom>
          <a:solidFill>
            <a:srgbClr val="02234C"/>
          </a:solidFill>
          <a:ln/>
        </p:spPr>
        <p:txBody>
          <a:bodyPr/>
          <a:lstStyle/>
          <a:p>
            <a:pPr defTabSz="731520"/>
            <a:endParaRPr lang="en-US" sz="1440">
              <a:solidFill>
                <a:prstClr val="black"/>
              </a:solidFill>
              <a:latin typeface="Calibri" panose="020F0502020204030204"/>
            </a:endParaRPr>
          </a:p>
        </p:txBody>
      </p:sp>
      <p:pic>
        <p:nvPicPr>
          <p:cNvPr id="16" name="Picture 27" descr="__type_image"/>
          <p:cNvPicPr>
            <a:picLocks noChangeAspect="1"/>
          </p:cNvPicPr>
          <p:nvPr/>
        </p:nvPicPr>
        <p:blipFill>
          <a:blip r:embed="rId5"/>
          <a:stretch>
            <a:fillRect/>
          </a:stretch>
        </p:blipFill>
        <p:spPr>
          <a:xfrm>
            <a:off x="792480" y="2956560"/>
            <a:ext cx="213360" cy="213360"/>
          </a:xfrm>
          <a:prstGeom prst="rect">
            <a:avLst/>
          </a:prstGeom>
        </p:spPr>
      </p:pic>
      <p:sp>
        <p:nvSpPr>
          <p:cNvPr id="17" name="TextBox 29"/>
          <p:cNvSpPr/>
          <p:nvPr/>
        </p:nvSpPr>
        <p:spPr>
          <a:xfrm>
            <a:off x="716280" y="3307080"/>
            <a:ext cx="3611880" cy="230832"/>
          </a:xfrm>
          <a:prstGeom prst="rect">
            <a:avLst/>
          </a:prstGeom>
          <a:noFill/>
          <a:ln/>
        </p:spPr>
        <p:txBody>
          <a:bodyPr wrap="square" lIns="0" tIns="0" rIns="0" bIns="0" rtlCol="0" anchor="t">
            <a:spAutoFit/>
          </a:bodyPr>
          <a:lstStyle/>
          <a:p>
            <a:pPr defTabSz="731520">
              <a:lnSpc>
                <a:spcPts val="1800"/>
              </a:lnSpc>
            </a:pPr>
            <a:r>
              <a:rPr lang="en-US" sz="1500" kern="0" spc="-7" dirty="0">
                <a:solidFill>
                  <a:srgbClr val="FFFFFF"/>
                </a:solidFill>
                <a:latin typeface="Arsenal" pitchFamily="34" charset="0"/>
                <a:ea typeface="Arsenal" pitchFamily="34" charset="-122"/>
                <a:cs typeface="Arsenal" pitchFamily="34" charset="-120"/>
              </a:rPr>
              <a:t>Eligible Activities</a:t>
            </a:r>
            <a:endParaRPr lang="en-US" sz="1500" dirty="0">
              <a:solidFill>
                <a:prstClr val="black"/>
              </a:solidFill>
              <a:latin typeface="Calibri" panose="020F0502020204030204"/>
            </a:endParaRPr>
          </a:p>
        </p:txBody>
      </p:sp>
      <p:sp>
        <p:nvSpPr>
          <p:cNvPr id="18" name="TextBox 30"/>
          <p:cNvSpPr/>
          <p:nvPr/>
        </p:nvSpPr>
        <p:spPr>
          <a:xfrm>
            <a:off x="716280" y="3581400"/>
            <a:ext cx="3611880" cy="346570"/>
          </a:xfrm>
          <a:prstGeom prst="rect">
            <a:avLst/>
          </a:prstGeom>
          <a:noFill/>
          <a:ln/>
        </p:spPr>
        <p:txBody>
          <a:bodyPr wrap="square" lIns="0" tIns="0" rIns="0" bIns="0" rtlCol="0" anchor="t">
            <a:spAutoFit/>
          </a:bodyPr>
          <a:lstStyle/>
          <a:p>
            <a:pPr defTabSz="731520">
              <a:lnSpc>
                <a:spcPts val="1440"/>
              </a:lnSpc>
            </a:pPr>
            <a:r>
              <a:rPr lang="en-US" sz="960" dirty="0">
                <a:solidFill>
                  <a:srgbClr val="C9F0F8">
                    <a:alpha val="85000"/>
                  </a:srgbClr>
                </a:solidFill>
                <a:latin typeface="Open Sans" pitchFamily="34" charset="0"/>
                <a:ea typeface="Open Sans" pitchFamily="34" charset="-122"/>
                <a:cs typeface="Open Sans" pitchFamily="34" charset="-120"/>
              </a:rPr>
              <a:t>Community paramedicine, telehealth, care coordination, regional data-sharing, and workforce training all qualify.</a:t>
            </a:r>
            <a:endParaRPr lang="en-US" sz="960" dirty="0">
              <a:solidFill>
                <a:prstClr val="black"/>
              </a:solidFill>
              <a:latin typeface="Calibri" panose="020F0502020204030204"/>
            </a:endParaRPr>
          </a:p>
        </p:txBody>
      </p:sp>
      <p:sp>
        <p:nvSpPr>
          <p:cNvPr id="19" name="Shape 31"/>
          <p:cNvSpPr/>
          <p:nvPr/>
        </p:nvSpPr>
        <p:spPr>
          <a:xfrm>
            <a:off x="4632960" y="2697480"/>
            <a:ext cx="3977640" cy="1432560"/>
          </a:xfrm>
          <a:prstGeom prst="roundRect">
            <a:avLst>
              <a:gd name="adj" fmla="val 2128"/>
            </a:avLst>
          </a:prstGeom>
          <a:solidFill>
            <a:srgbClr val="02264F"/>
          </a:solidFill>
          <a:ln/>
        </p:spPr>
        <p:txBody>
          <a:bodyPr/>
          <a:lstStyle/>
          <a:p>
            <a:pPr defTabSz="731520"/>
            <a:endParaRPr lang="en-US" sz="1440">
              <a:solidFill>
                <a:prstClr val="black"/>
              </a:solidFill>
              <a:latin typeface="Calibri" panose="020F0502020204030204"/>
            </a:endParaRPr>
          </a:p>
        </p:txBody>
      </p:sp>
      <p:sp>
        <p:nvSpPr>
          <p:cNvPr id="20" name="Shape 32"/>
          <p:cNvSpPr/>
          <p:nvPr/>
        </p:nvSpPr>
        <p:spPr>
          <a:xfrm>
            <a:off x="4815840" y="2880360"/>
            <a:ext cx="365760" cy="365760"/>
          </a:xfrm>
          <a:prstGeom prst="ellipse">
            <a:avLst/>
          </a:prstGeom>
          <a:solidFill>
            <a:srgbClr val="02234C"/>
          </a:solidFill>
          <a:ln/>
        </p:spPr>
        <p:txBody>
          <a:bodyPr/>
          <a:lstStyle/>
          <a:p>
            <a:pPr defTabSz="731520"/>
            <a:endParaRPr lang="en-US" sz="1440">
              <a:solidFill>
                <a:prstClr val="black"/>
              </a:solidFill>
              <a:latin typeface="Calibri" panose="020F0502020204030204"/>
            </a:endParaRPr>
          </a:p>
        </p:txBody>
      </p:sp>
      <p:pic>
        <p:nvPicPr>
          <p:cNvPr id="21" name="Picture 35" descr="__type_image"/>
          <p:cNvPicPr>
            <a:picLocks noChangeAspect="1"/>
          </p:cNvPicPr>
          <p:nvPr/>
        </p:nvPicPr>
        <p:blipFill>
          <a:blip r:embed="rId6"/>
          <a:stretch>
            <a:fillRect/>
          </a:stretch>
        </p:blipFill>
        <p:spPr>
          <a:xfrm>
            <a:off x="4892040" y="2956560"/>
            <a:ext cx="213360" cy="213360"/>
          </a:xfrm>
          <a:prstGeom prst="rect">
            <a:avLst/>
          </a:prstGeom>
        </p:spPr>
      </p:pic>
      <p:sp>
        <p:nvSpPr>
          <p:cNvPr id="22" name="TextBox 37"/>
          <p:cNvSpPr/>
          <p:nvPr/>
        </p:nvSpPr>
        <p:spPr>
          <a:xfrm>
            <a:off x="4815840" y="3307080"/>
            <a:ext cx="3611880" cy="230832"/>
          </a:xfrm>
          <a:prstGeom prst="rect">
            <a:avLst/>
          </a:prstGeom>
          <a:noFill/>
          <a:ln/>
        </p:spPr>
        <p:txBody>
          <a:bodyPr wrap="square" lIns="0" tIns="0" rIns="0" bIns="0" rtlCol="0" anchor="t">
            <a:spAutoFit/>
          </a:bodyPr>
          <a:lstStyle/>
          <a:p>
            <a:pPr defTabSz="731520">
              <a:lnSpc>
                <a:spcPts val="1800"/>
              </a:lnSpc>
            </a:pPr>
            <a:r>
              <a:rPr lang="en-US" sz="1500" kern="0" spc="-7" dirty="0">
                <a:solidFill>
                  <a:srgbClr val="FFFFFF"/>
                </a:solidFill>
                <a:latin typeface="Arsenal" pitchFamily="34" charset="0"/>
                <a:ea typeface="Arsenal" pitchFamily="34" charset="-122"/>
                <a:cs typeface="Arsenal" pitchFamily="34" charset="-120"/>
              </a:rPr>
              <a:t>Strategic Opportunity</a:t>
            </a:r>
            <a:endParaRPr lang="en-US" sz="1500" dirty="0">
              <a:solidFill>
                <a:prstClr val="black"/>
              </a:solidFill>
              <a:latin typeface="Calibri" panose="020F0502020204030204"/>
            </a:endParaRPr>
          </a:p>
        </p:txBody>
      </p:sp>
      <p:sp>
        <p:nvSpPr>
          <p:cNvPr id="23" name="TextBox 38"/>
          <p:cNvSpPr/>
          <p:nvPr/>
        </p:nvSpPr>
        <p:spPr>
          <a:xfrm>
            <a:off x="4815840" y="3581401"/>
            <a:ext cx="3611880" cy="346570"/>
          </a:xfrm>
          <a:prstGeom prst="rect">
            <a:avLst/>
          </a:prstGeom>
          <a:noFill/>
          <a:ln/>
        </p:spPr>
        <p:txBody>
          <a:bodyPr wrap="square" lIns="0" tIns="0" rIns="0" bIns="0" rtlCol="0" anchor="t">
            <a:spAutoFit/>
          </a:bodyPr>
          <a:lstStyle/>
          <a:p>
            <a:pPr defTabSz="731520">
              <a:lnSpc>
                <a:spcPts val="1440"/>
              </a:lnSpc>
            </a:pPr>
            <a:r>
              <a:rPr lang="en-US" sz="960" dirty="0">
                <a:solidFill>
                  <a:srgbClr val="C9F0F8">
                    <a:alpha val="85000"/>
                  </a:srgbClr>
                </a:solidFill>
                <a:latin typeface="Open Sans" pitchFamily="34" charset="0"/>
                <a:ea typeface="Open Sans" pitchFamily="34" charset="-122"/>
                <a:cs typeface="Open Sans" pitchFamily="34" charset="-120"/>
              </a:rPr>
              <a:t>Treat rural trauma as a </a:t>
            </a:r>
            <a:r>
              <a:rPr lang="en-US" sz="960" dirty="0">
                <a:solidFill>
                  <a:srgbClr val="C9F0F8"/>
                </a:solidFill>
                <a:latin typeface="Open Sans" pitchFamily="34" charset="0"/>
                <a:ea typeface="Open Sans" pitchFamily="34" charset="-122"/>
                <a:cs typeface="Open Sans" pitchFamily="34" charset="-120"/>
              </a:rPr>
              <a:t>regional system</a:t>
            </a:r>
            <a:r>
              <a:rPr lang="en-US" sz="960" dirty="0">
                <a:solidFill>
                  <a:srgbClr val="C9F0F8">
                    <a:alpha val="85000"/>
                  </a:srgbClr>
                </a:solidFill>
                <a:latin typeface="Open Sans" pitchFamily="34" charset="0"/>
                <a:ea typeface="Open Sans" pitchFamily="34" charset="-122"/>
                <a:cs typeface="Open Sans" pitchFamily="34" charset="-120"/>
              </a:rPr>
              <a:t> — not simply a rural-hospital problem.</a:t>
            </a:r>
            <a:endParaRPr lang="en-US" sz="960" dirty="0">
              <a:solidFill>
                <a:prstClr val="black"/>
              </a:solidFill>
              <a:latin typeface="Calibri" panose="020F0502020204030204"/>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03032D"/>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533401"/>
            <a:ext cx="8077200" cy="357918"/>
          </a:xfrm>
          <a:prstGeom prst="rect">
            <a:avLst/>
          </a:prstGeom>
          <a:noFill/>
          <a:ln/>
        </p:spPr>
        <p:txBody>
          <a:bodyPr wrap="square" lIns="0" tIns="0" rIns="0" bIns="0" rtlCol="0" anchor="t">
            <a:spAutoFit/>
          </a:bodyPr>
          <a:lstStyle/>
          <a:p>
            <a:pPr defTabSz="731520">
              <a:lnSpc>
                <a:spcPts val="2880"/>
              </a:lnSpc>
            </a:pPr>
            <a:r>
              <a:rPr lang="en-US" sz="2400" kern="0" spc="-12" dirty="0">
                <a:solidFill>
                  <a:srgbClr val="FFFFFF"/>
                </a:solidFill>
                <a:latin typeface="Arsenal" pitchFamily="34" charset="0"/>
                <a:ea typeface="Arsenal" pitchFamily="34" charset="-122"/>
                <a:cs typeface="Arsenal" pitchFamily="34" charset="-120"/>
              </a:rPr>
              <a:t>The program is now in implementation</a:t>
            </a:r>
            <a:endParaRPr lang="en-US" sz="2400" dirty="0">
              <a:solidFill>
                <a:prstClr val="black"/>
              </a:solidFill>
              <a:latin typeface="Calibri" panose="020F0502020204030204"/>
            </a:endParaRPr>
          </a:p>
        </p:txBody>
      </p:sp>
      <p:sp>
        <p:nvSpPr>
          <p:cNvPr id="4" name="Shape 7"/>
          <p:cNvSpPr/>
          <p:nvPr/>
        </p:nvSpPr>
        <p:spPr>
          <a:xfrm>
            <a:off x="533400" y="2491740"/>
            <a:ext cx="8077200" cy="15240"/>
          </a:xfrm>
          <a:prstGeom prst="rect">
            <a:avLst/>
          </a:prstGeom>
          <a:solidFill>
            <a:srgbClr val="00B4D8"/>
          </a:solidFill>
          <a:ln/>
        </p:spPr>
        <p:txBody>
          <a:bodyPr/>
          <a:lstStyle/>
          <a:p>
            <a:pPr defTabSz="731520"/>
            <a:endParaRPr lang="en-US" sz="1440">
              <a:solidFill>
                <a:prstClr val="black"/>
              </a:solidFill>
              <a:latin typeface="Calibri" panose="020F0502020204030204"/>
            </a:endParaRPr>
          </a:p>
        </p:txBody>
      </p:sp>
      <p:sp>
        <p:nvSpPr>
          <p:cNvPr id="5" name="TextBox 12"/>
          <p:cNvSpPr/>
          <p:nvPr/>
        </p:nvSpPr>
        <p:spPr>
          <a:xfrm>
            <a:off x="624840" y="1508760"/>
            <a:ext cx="1836420" cy="230832"/>
          </a:xfrm>
          <a:prstGeom prst="rect">
            <a:avLst/>
          </a:prstGeom>
          <a:noFill/>
          <a:ln/>
        </p:spPr>
        <p:txBody>
          <a:bodyPr wrap="square" lIns="0" tIns="0" rIns="0" bIns="0" rtlCol="0" anchor="t">
            <a:spAutoFit/>
          </a:bodyPr>
          <a:lstStyle/>
          <a:p>
            <a:pPr algn="ctr" defTabSz="731520">
              <a:lnSpc>
                <a:spcPts val="1800"/>
              </a:lnSpc>
            </a:pPr>
            <a:r>
              <a:rPr lang="en-US" sz="1500" kern="0" spc="-7" dirty="0">
                <a:solidFill>
                  <a:srgbClr val="FFFFFF"/>
                </a:solidFill>
                <a:latin typeface="Arsenal" pitchFamily="34" charset="0"/>
                <a:ea typeface="Arsenal" pitchFamily="34" charset="-122"/>
                <a:cs typeface="Arsenal" pitchFamily="34" charset="-120"/>
              </a:rPr>
              <a:t>December 2025</a:t>
            </a:r>
            <a:endParaRPr lang="en-US" sz="1500" dirty="0">
              <a:solidFill>
                <a:prstClr val="black"/>
              </a:solidFill>
              <a:latin typeface="Calibri" panose="020F0502020204030204"/>
            </a:endParaRPr>
          </a:p>
        </p:txBody>
      </p:sp>
      <p:sp>
        <p:nvSpPr>
          <p:cNvPr id="6" name="TextBox 13"/>
          <p:cNvSpPr/>
          <p:nvPr/>
        </p:nvSpPr>
        <p:spPr>
          <a:xfrm>
            <a:off x="624840" y="1783080"/>
            <a:ext cx="1836420" cy="346570"/>
          </a:xfrm>
          <a:prstGeom prst="rect">
            <a:avLst/>
          </a:prstGeom>
          <a:noFill/>
          <a:ln/>
        </p:spPr>
        <p:txBody>
          <a:bodyPr wrap="square" lIns="0" tIns="0" rIns="0" bIns="0" rtlCol="0" anchor="t">
            <a:spAutoFit/>
          </a:bodyPr>
          <a:lstStyle/>
          <a:p>
            <a:pPr algn="ctr" defTabSz="731520">
              <a:lnSpc>
                <a:spcPts val="1440"/>
              </a:lnSpc>
            </a:pPr>
            <a:r>
              <a:rPr lang="en-US" sz="960" dirty="0">
                <a:solidFill>
                  <a:srgbClr val="C9F0F8">
                    <a:alpha val="85000"/>
                  </a:srgbClr>
                </a:solidFill>
                <a:latin typeface="Open Sans" pitchFamily="34" charset="0"/>
                <a:ea typeface="Open Sans" pitchFamily="34" charset="-122"/>
                <a:cs typeface="Open Sans" pitchFamily="34" charset="-120"/>
              </a:rPr>
              <a:t>CMS approves RHTP funding for all 50 states simultaneously.</a:t>
            </a:r>
            <a:endParaRPr lang="en-US" sz="960" dirty="0">
              <a:solidFill>
                <a:prstClr val="black"/>
              </a:solidFill>
              <a:latin typeface="Calibri" panose="020F0502020204030204"/>
            </a:endParaRPr>
          </a:p>
        </p:txBody>
      </p:sp>
      <p:sp>
        <p:nvSpPr>
          <p:cNvPr id="7" name="Shape 9"/>
          <p:cNvSpPr/>
          <p:nvPr/>
        </p:nvSpPr>
        <p:spPr>
          <a:xfrm>
            <a:off x="1535430" y="2209800"/>
            <a:ext cx="15240" cy="91440"/>
          </a:xfrm>
          <a:prstGeom prst="ellipse">
            <a:avLst/>
          </a:prstGeom>
          <a:solidFill>
            <a:srgbClr val="00B4D8"/>
          </a:solidFill>
          <a:ln/>
        </p:spPr>
        <p:txBody>
          <a:bodyPr/>
          <a:lstStyle/>
          <a:p>
            <a:pPr defTabSz="731520"/>
            <a:endParaRPr lang="en-US" sz="1440">
              <a:solidFill>
                <a:prstClr val="black"/>
              </a:solidFill>
              <a:latin typeface="Calibri" panose="020F0502020204030204"/>
            </a:endParaRPr>
          </a:p>
        </p:txBody>
      </p:sp>
      <p:sp>
        <p:nvSpPr>
          <p:cNvPr id="8" name="TextBox 10"/>
          <p:cNvSpPr/>
          <p:nvPr/>
        </p:nvSpPr>
        <p:spPr>
          <a:xfrm>
            <a:off x="1344930" y="2389629"/>
            <a:ext cx="396240" cy="219462"/>
          </a:xfrm>
          <a:prstGeom prst="ellipse">
            <a:avLst/>
          </a:prstGeom>
          <a:solidFill>
            <a:srgbClr val="02264F"/>
          </a:solidFill>
          <a:ln/>
        </p:spPr>
        <p:txBody>
          <a:bodyPr wrap="square" lIns="0" tIns="0" rIns="0" bIns="0" rtlCol="0" anchor="ctr">
            <a:spAutoFit/>
          </a:bodyPr>
          <a:lstStyle/>
          <a:p>
            <a:pPr algn="ctr" defTabSz="731520">
              <a:lnSpc>
                <a:spcPts val="1200"/>
              </a:lnSpc>
            </a:pPr>
            <a:r>
              <a:rPr lang="en-US" sz="1200" b="1" dirty="0">
                <a:solidFill>
                  <a:srgbClr val="FFFFFF"/>
                </a:solidFill>
                <a:latin typeface="Arsenal" pitchFamily="34" charset="0"/>
                <a:ea typeface="Arsenal" pitchFamily="34" charset="-122"/>
                <a:cs typeface="Arsenal" pitchFamily="34" charset="-120"/>
              </a:rPr>
              <a:t>01</a:t>
            </a:r>
            <a:endParaRPr lang="en-US" sz="1200" dirty="0">
              <a:solidFill>
                <a:prstClr val="black"/>
              </a:solidFill>
              <a:latin typeface="Calibri" panose="020F0502020204030204"/>
            </a:endParaRPr>
          </a:p>
        </p:txBody>
      </p:sp>
      <p:sp>
        <p:nvSpPr>
          <p:cNvPr id="9" name="Shape 9"/>
          <p:cNvSpPr/>
          <p:nvPr/>
        </p:nvSpPr>
        <p:spPr>
          <a:xfrm>
            <a:off x="1512570" y="2179320"/>
            <a:ext cx="60960" cy="60960"/>
          </a:xfrm>
          <a:prstGeom prst="ellipse">
            <a:avLst/>
          </a:prstGeom>
          <a:solidFill>
            <a:srgbClr val="00B4D8"/>
          </a:solidFill>
          <a:ln/>
        </p:spPr>
        <p:txBody>
          <a:bodyPr/>
          <a:lstStyle/>
          <a:p>
            <a:pPr defTabSz="731520"/>
            <a:endParaRPr lang="en-US" sz="1440">
              <a:solidFill>
                <a:prstClr val="black"/>
              </a:solidFill>
              <a:latin typeface="Calibri" panose="020F0502020204030204"/>
            </a:endParaRPr>
          </a:p>
        </p:txBody>
      </p:sp>
      <p:sp>
        <p:nvSpPr>
          <p:cNvPr id="10" name="TextBox 18"/>
          <p:cNvSpPr/>
          <p:nvPr/>
        </p:nvSpPr>
        <p:spPr>
          <a:xfrm>
            <a:off x="2644140" y="2849880"/>
            <a:ext cx="1836420" cy="230832"/>
          </a:xfrm>
          <a:prstGeom prst="rect">
            <a:avLst/>
          </a:prstGeom>
          <a:noFill/>
          <a:ln/>
        </p:spPr>
        <p:txBody>
          <a:bodyPr wrap="square" lIns="0" tIns="0" rIns="0" bIns="0" rtlCol="0" anchor="t">
            <a:spAutoFit/>
          </a:bodyPr>
          <a:lstStyle/>
          <a:p>
            <a:pPr algn="ctr" defTabSz="731520">
              <a:lnSpc>
                <a:spcPts val="1800"/>
              </a:lnSpc>
            </a:pPr>
            <a:r>
              <a:rPr lang="en-US" sz="1500" kern="0" spc="-7" dirty="0">
                <a:solidFill>
                  <a:srgbClr val="FFFFFF"/>
                </a:solidFill>
                <a:latin typeface="Arsenal" pitchFamily="34" charset="0"/>
                <a:ea typeface="Arsenal" pitchFamily="34" charset="-122"/>
                <a:cs typeface="Arsenal" pitchFamily="34" charset="-120"/>
              </a:rPr>
              <a:t>FY2026 Awards</a:t>
            </a:r>
            <a:endParaRPr lang="en-US" sz="1500" dirty="0">
              <a:solidFill>
                <a:prstClr val="black"/>
              </a:solidFill>
              <a:latin typeface="Calibri" panose="020F0502020204030204"/>
            </a:endParaRPr>
          </a:p>
        </p:txBody>
      </p:sp>
      <p:sp>
        <p:nvSpPr>
          <p:cNvPr id="11" name="TextBox 19"/>
          <p:cNvSpPr/>
          <p:nvPr/>
        </p:nvSpPr>
        <p:spPr>
          <a:xfrm>
            <a:off x="2644140" y="3124200"/>
            <a:ext cx="1836420" cy="346570"/>
          </a:xfrm>
          <a:prstGeom prst="rect">
            <a:avLst/>
          </a:prstGeom>
          <a:noFill/>
          <a:ln/>
        </p:spPr>
        <p:txBody>
          <a:bodyPr wrap="square" lIns="0" tIns="0" rIns="0" bIns="0" rtlCol="0" anchor="t">
            <a:spAutoFit/>
          </a:bodyPr>
          <a:lstStyle/>
          <a:p>
            <a:pPr algn="ctr" defTabSz="731520">
              <a:lnSpc>
                <a:spcPts val="1440"/>
              </a:lnSpc>
            </a:pPr>
            <a:r>
              <a:rPr lang="en-US" sz="960" dirty="0">
                <a:solidFill>
                  <a:srgbClr val="C9F0F8">
                    <a:alpha val="85000"/>
                  </a:srgbClr>
                </a:solidFill>
                <a:latin typeface="Open Sans" pitchFamily="34" charset="0"/>
                <a:ea typeface="Open Sans" pitchFamily="34" charset="-122"/>
                <a:cs typeface="Open Sans" pitchFamily="34" charset="-120"/>
              </a:rPr>
              <a:t>State allocations range from </a:t>
            </a:r>
            <a:r>
              <a:rPr lang="en-US" sz="960" dirty="0">
                <a:solidFill>
                  <a:srgbClr val="C9F0F8"/>
                </a:solidFill>
                <a:latin typeface="Open Sans" pitchFamily="34" charset="0"/>
                <a:ea typeface="Open Sans" pitchFamily="34" charset="-122"/>
                <a:cs typeface="Open Sans" pitchFamily="34" charset="-120"/>
              </a:rPr>
              <a:t>$147M to $281M</a:t>
            </a:r>
            <a:r>
              <a:rPr lang="en-US" sz="960" dirty="0">
                <a:solidFill>
                  <a:srgbClr val="C9F0F8">
                    <a:alpha val="85000"/>
                  </a:srgbClr>
                </a:solidFill>
                <a:latin typeface="Open Sans" pitchFamily="34" charset="0"/>
                <a:ea typeface="Open Sans" pitchFamily="34" charset="-122"/>
                <a:cs typeface="Open Sans" pitchFamily="34" charset="-120"/>
              </a:rPr>
              <a:t> per state.</a:t>
            </a:r>
            <a:endParaRPr lang="en-US" sz="960" dirty="0">
              <a:solidFill>
                <a:prstClr val="black"/>
              </a:solidFill>
              <a:latin typeface="Calibri" panose="020F0502020204030204"/>
            </a:endParaRPr>
          </a:p>
        </p:txBody>
      </p:sp>
      <p:sp>
        <p:nvSpPr>
          <p:cNvPr id="12" name="Shape 15"/>
          <p:cNvSpPr/>
          <p:nvPr/>
        </p:nvSpPr>
        <p:spPr>
          <a:xfrm>
            <a:off x="3554730" y="2697480"/>
            <a:ext cx="15240" cy="91440"/>
          </a:xfrm>
          <a:prstGeom prst="ellipse">
            <a:avLst/>
          </a:prstGeom>
          <a:solidFill>
            <a:srgbClr val="00B4D8"/>
          </a:solidFill>
          <a:ln/>
        </p:spPr>
        <p:txBody>
          <a:bodyPr/>
          <a:lstStyle/>
          <a:p>
            <a:pPr defTabSz="731520"/>
            <a:endParaRPr lang="en-US" sz="1440">
              <a:solidFill>
                <a:prstClr val="black"/>
              </a:solidFill>
              <a:latin typeface="Calibri" panose="020F0502020204030204"/>
            </a:endParaRPr>
          </a:p>
        </p:txBody>
      </p:sp>
      <p:sp>
        <p:nvSpPr>
          <p:cNvPr id="13" name="TextBox 16"/>
          <p:cNvSpPr/>
          <p:nvPr/>
        </p:nvSpPr>
        <p:spPr>
          <a:xfrm>
            <a:off x="3364230" y="2389629"/>
            <a:ext cx="396240" cy="219462"/>
          </a:xfrm>
          <a:prstGeom prst="ellipse">
            <a:avLst/>
          </a:prstGeom>
          <a:solidFill>
            <a:srgbClr val="02264F"/>
          </a:solidFill>
          <a:ln/>
        </p:spPr>
        <p:txBody>
          <a:bodyPr wrap="square" lIns="0" tIns="0" rIns="0" bIns="0" rtlCol="0" anchor="ctr">
            <a:spAutoFit/>
          </a:bodyPr>
          <a:lstStyle/>
          <a:p>
            <a:pPr algn="ctr" defTabSz="731520">
              <a:lnSpc>
                <a:spcPts val="1200"/>
              </a:lnSpc>
            </a:pPr>
            <a:r>
              <a:rPr lang="en-US" sz="1200" b="1" dirty="0">
                <a:solidFill>
                  <a:srgbClr val="FFFFFF"/>
                </a:solidFill>
                <a:latin typeface="Arsenal" pitchFamily="34" charset="0"/>
                <a:ea typeface="Arsenal" pitchFamily="34" charset="-122"/>
                <a:cs typeface="Arsenal" pitchFamily="34" charset="-120"/>
              </a:rPr>
              <a:t>02</a:t>
            </a:r>
            <a:endParaRPr lang="en-US" sz="1200" dirty="0">
              <a:solidFill>
                <a:prstClr val="black"/>
              </a:solidFill>
              <a:latin typeface="Calibri" panose="020F0502020204030204"/>
            </a:endParaRPr>
          </a:p>
        </p:txBody>
      </p:sp>
      <p:sp>
        <p:nvSpPr>
          <p:cNvPr id="14" name="Shape 15"/>
          <p:cNvSpPr/>
          <p:nvPr/>
        </p:nvSpPr>
        <p:spPr>
          <a:xfrm>
            <a:off x="3531870" y="2758440"/>
            <a:ext cx="60960" cy="60960"/>
          </a:xfrm>
          <a:prstGeom prst="ellipse">
            <a:avLst/>
          </a:prstGeom>
          <a:solidFill>
            <a:srgbClr val="00B4D8"/>
          </a:solidFill>
          <a:ln/>
        </p:spPr>
        <p:txBody>
          <a:bodyPr/>
          <a:lstStyle/>
          <a:p>
            <a:pPr defTabSz="731520"/>
            <a:endParaRPr lang="en-US" sz="1440">
              <a:solidFill>
                <a:prstClr val="black"/>
              </a:solidFill>
              <a:latin typeface="Calibri" panose="020F0502020204030204"/>
            </a:endParaRPr>
          </a:p>
        </p:txBody>
      </p:sp>
      <p:sp>
        <p:nvSpPr>
          <p:cNvPr id="15" name="TextBox 24"/>
          <p:cNvSpPr/>
          <p:nvPr/>
        </p:nvSpPr>
        <p:spPr>
          <a:xfrm>
            <a:off x="4663440" y="1325880"/>
            <a:ext cx="1836420" cy="230832"/>
          </a:xfrm>
          <a:prstGeom prst="rect">
            <a:avLst/>
          </a:prstGeom>
          <a:noFill/>
          <a:ln/>
        </p:spPr>
        <p:txBody>
          <a:bodyPr wrap="square" lIns="0" tIns="0" rIns="0" bIns="0" rtlCol="0" anchor="t">
            <a:spAutoFit/>
          </a:bodyPr>
          <a:lstStyle/>
          <a:p>
            <a:pPr algn="ctr" defTabSz="731520">
              <a:lnSpc>
                <a:spcPts val="1800"/>
              </a:lnSpc>
            </a:pPr>
            <a:r>
              <a:rPr lang="en-US" sz="1500" kern="0" spc="-7" dirty="0">
                <a:solidFill>
                  <a:srgbClr val="FFFFFF"/>
                </a:solidFill>
                <a:latin typeface="Arsenal" pitchFamily="34" charset="0"/>
                <a:ea typeface="Arsenal" pitchFamily="34" charset="-122"/>
                <a:cs typeface="Arsenal" pitchFamily="34" charset="-120"/>
              </a:rPr>
              <a:t>Now: Execution</a:t>
            </a:r>
            <a:endParaRPr lang="en-US" sz="1500" dirty="0">
              <a:solidFill>
                <a:prstClr val="black"/>
              </a:solidFill>
              <a:latin typeface="Calibri" panose="020F0502020204030204"/>
            </a:endParaRPr>
          </a:p>
        </p:txBody>
      </p:sp>
      <p:sp>
        <p:nvSpPr>
          <p:cNvPr id="16" name="TextBox 25"/>
          <p:cNvSpPr/>
          <p:nvPr/>
        </p:nvSpPr>
        <p:spPr>
          <a:xfrm>
            <a:off x="4663440" y="1600200"/>
            <a:ext cx="1836420" cy="526106"/>
          </a:xfrm>
          <a:prstGeom prst="rect">
            <a:avLst/>
          </a:prstGeom>
          <a:noFill/>
          <a:ln/>
        </p:spPr>
        <p:txBody>
          <a:bodyPr wrap="square" lIns="0" tIns="0" rIns="0" bIns="0" rtlCol="0" anchor="t">
            <a:spAutoFit/>
          </a:bodyPr>
          <a:lstStyle/>
          <a:p>
            <a:pPr algn="ctr" defTabSz="731520">
              <a:lnSpc>
                <a:spcPts val="1440"/>
              </a:lnSpc>
            </a:pPr>
            <a:r>
              <a:rPr lang="en-US" sz="960" dirty="0">
                <a:solidFill>
                  <a:srgbClr val="C9F0F8">
                    <a:alpha val="85000"/>
                  </a:srgbClr>
                </a:solidFill>
                <a:latin typeface="Open Sans" pitchFamily="34" charset="0"/>
                <a:ea typeface="Open Sans" pitchFamily="34" charset="-122"/>
                <a:cs typeface="Open Sans" pitchFamily="34" charset="-120"/>
              </a:rPr>
              <a:t>States moving from statewide plans to project implementation and sub-award processes.</a:t>
            </a:r>
            <a:endParaRPr lang="en-US" sz="960" dirty="0">
              <a:solidFill>
                <a:prstClr val="black"/>
              </a:solidFill>
              <a:latin typeface="Calibri" panose="020F0502020204030204"/>
            </a:endParaRPr>
          </a:p>
        </p:txBody>
      </p:sp>
      <p:sp>
        <p:nvSpPr>
          <p:cNvPr id="17" name="Shape 21"/>
          <p:cNvSpPr/>
          <p:nvPr/>
        </p:nvSpPr>
        <p:spPr>
          <a:xfrm>
            <a:off x="5574030" y="2209800"/>
            <a:ext cx="15240" cy="91440"/>
          </a:xfrm>
          <a:prstGeom prst="ellipse">
            <a:avLst/>
          </a:prstGeom>
          <a:solidFill>
            <a:srgbClr val="00B4D8"/>
          </a:solidFill>
          <a:ln/>
        </p:spPr>
        <p:txBody>
          <a:bodyPr/>
          <a:lstStyle/>
          <a:p>
            <a:pPr defTabSz="731520"/>
            <a:endParaRPr lang="en-US" sz="1440">
              <a:solidFill>
                <a:prstClr val="black"/>
              </a:solidFill>
              <a:latin typeface="Calibri" panose="020F0502020204030204"/>
            </a:endParaRPr>
          </a:p>
        </p:txBody>
      </p:sp>
      <p:sp>
        <p:nvSpPr>
          <p:cNvPr id="18" name="TextBox 22"/>
          <p:cNvSpPr/>
          <p:nvPr/>
        </p:nvSpPr>
        <p:spPr>
          <a:xfrm>
            <a:off x="5383530" y="2389629"/>
            <a:ext cx="396240" cy="219462"/>
          </a:xfrm>
          <a:prstGeom prst="ellipse">
            <a:avLst/>
          </a:prstGeom>
          <a:solidFill>
            <a:srgbClr val="02264F"/>
          </a:solidFill>
          <a:ln/>
        </p:spPr>
        <p:txBody>
          <a:bodyPr wrap="square" lIns="0" tIns="0" rIns="0" bIns="0" rtlCol="0" anchor="ctr">
            <a:spAutoFit/>
          </a:bodyPr>
          <a:lstStyle/>
          <a:p>
            <a:pPr algn="ctr" defTabSz="731520">
              <a:lnSpc>
                <a:spcPts val="1200"/>
              </a:lnSpc>
            </a:pPr>
            <a:r>
              <a:rPr lang="en-US" sz="1200" b="1" dirty="0">
                <a:solidFill>
                  <a:srgbClr val="FFFFFF"/>
                </a:solidFill>
                <a:latin typeface="Arsenal" pitchFamily="34" charset="0"/>
                <a:ea typeface="Arsenal" pitchFamily="34" charset="-122"/>
                <a:cs typeface="Arsenal" pitchFamily="34" charset="-120"/>
              </a:rPr>
              <a:t>03</a:t>
            </a:r>
            <a:endParaRPr lang="en-US" sz="1200" dirty="0">
              <a:solidFill>
                <a:prstClr val="black"/>
              </a:solidFill>
              <a:latin typeface="Calibri" panose="020F0502020204030204"/>
            </a:endParaRPr>
          </a:p>
        </p:txBody>
      </p:sp>
      <p:sp>
        <p:nvSpPr>
          <p:cNvPr id="19" name="Shape 21"/>
          <p:cNvSpPr/>
          <p:nvPr/>
        </p:nvSpPr>
        <p:spPr>
          <a:xfrm>
            <a:off x="5551170" y="2179320"/>
            <a:ext cx="60960" cy="60960"/>
          </a:xfrm>
          <a:prstGeom prst="ellipse">
            <a:avLst/>
          </a:prstGeom>
          <a:solidFill>
            <a:srgbClr val="00B4D8"/>
          </a:solidFill>
          <a:ln/>
        </p:spPr>
        <p:txBody>
          <a:bodyPr/>
          <a:lstStyle/>
          <a:p>
            <a:pPr defTabSz="731520"/>
            <a:endParaRPr lang="en-US" sz="1440">
              <a:solidFill>
                <a:prstClr val="black"/>
              </a:solidFill>
              <a:latin typeface="Calibri" panose="020F0502020204030204"/>
            </a:endParaRPr>
          </a:p>
        </p:txBody>
      </p:sp>
      <p:sp>
        <p:nvSpPr>
          <p:cNvPr id="20" name="TextBox 30"/>
          <p:cNvSpPr/>
          <p:nvPr/>
        </p:nvSpPr>
        <p:spPr>
          <a:xfrm>
            <a:off x="6682740" y="2849880"/>
            <a:ext cx="1836420" cy="230832"/>
          </a:xfrm>
          <a:prstGeom prst="rect">
            <a:avLst/>
          </a:prstGeom>
          <a:noFill/>
          <a:ln/>
        </p:spPr>
        <p:txBody>
          <a:bodyPr wrap="square" lIns="0" tIns="0" rIns="0" bIns="0" rtlCol="0" anchor="t">
            <a:spAutoFit/>
          </a:bodyPr>
          <a:lstStyle/>
          <a:p>
            <a:pPr algn="ctr" defTabSz="731520">
              <a:lnSpc>
                <a:spcPts val="1800"/>
              </a:lnSpc>
            </a:pPr>
            <a:r>
              <a:rPr lang="en-US" sz="1500" kern="0" spc="-7" dirty="0">
                <a:solidFill>
                  <a:srgbClr val="FFFFFF"/>
                </a:solidFill>
                <a:latin typeface="Arsenal" pitchFamily="34" charset="0"/>
                <a:ea typeface="Arsenal" pitchFamily="34" charset="-122"/>
                <a:cs typeface="Arsenal" pitchFamily="34" charset="-120"/>
              </a:rPr>
              <a:t>Visibility</a:t>
            </a:r>
            <a:endParaRPr lang="en-US" sz="1500" dirty="0">
              <a:solidFill>
                <a:prstClr val="black"/>
              </a:solidFill>
              <a:latin typeface="Calibri" panose="020F0502020204030204"/>
            </a:endParaRPr>
          </a:p>
        </p:txBody>
      </p:sp>
      <p:sp>
        <p:nvSpPr>
          <p:cNvPr id="21" name="TextBox 31"/>
          <p:cNvSpPr/>
          <p:nvPr/>
        </p:nvSpPr>
        <p:spPr>
          <a:xfrm>
            <a:off x="6682740" y="3124200"/>
            <a:ext cx="1836420" cy="705642"/>
          </a:xfrm>
          <a:prstGeom prst="rect">
            <a:avLst/>
          </a:prstGeom>
          <a:noFill/>
          <a:ln/>
        </p:spPr>
        <p:txBody>
          <a:bodyPr wrap="square" lIns="0" tIns="0" rIns="0" bIns="0" rtlCol="0" anchor="t">
            <a:spAutoFit/>
          </a:bodyPr>
          <a:lstStyle/>
          <a:p>
            <a:pPr algn="ctr" defTabSz="731520">
              <a:lnSpc>
                <a:spcPts val="1440"/>
              </a:lnSpc>
            </a:pPr>
            <a:r>
              <a:rPr lang="en-US" sz="960" dirty="0">
                <a:solidFill>
                  <a:srgbClr val="C9F0F8">
                    <a:alpha val="85000"/>
                  </a:srgbClr>
                </a:solidFill>
                <a:latin typeface="Open Sans" pitchFamily="34" charset="0"/>
                <a:ea typeface="Open Sans" pitchFamily="34" charset="-122"/>
                <a:cs typeface="Open Sans" pitchFamily="34" charset="-120"/>
              </a:rPr>
              <a:t>CMS published state project abstracts — trauma, EMS, and regional coordination are visible in the spotlights.</a:t>
            </a:r>
            <a:endParaRPr lang="en-US" sz="960" dirty="0">
              <a:solidFill>
                <a:prstClr val="black"/>
              </a:solidFill>
              <a:latin typeface="Calibri" panose="020F0502020204030204"/>
            </a:endParaRPr>
          </a:p>
        </p:txBody>
      </p:sp>
      <p:sp>
        <p:nvSpPr>
          <p:cNvPr id="22" name="Shape 27"/>
          <p:cNvSpPr/>
          <p:nvPr/>
        </p:nvSpPr>
        <p:spPr>
          <a:xfrm>
            <a:off x="7593330" y="2697480"/>
            <a:ext cx="15240" cy="91440"/>
          </a:xfrm>
          <a:prstGeom prst="ellipse">
            <a:avLst/>
          </a:prstGeom>
          <a:solidFill>
            <a:srgbClr val="00B4D8"/>
          </a:solidFill>
          <a:ln/>
        </p:spPr>
        <p:txBody>
          <a:bodyPr/>
          <a:lstStyle/>
          <a:p>
            <a:pPr defTabSz="731520"/>
            <a:endParaRPr lang="en-US" sz="1440">
              <a:solidFill>
                <a:prstClr val="black"/>
              </a:solidFill>
              <a:latin typeface="Calibri" panose="020F0502020204030204"/>
            </a:endParaRPr>
          </a:p>
        </p:txBody>
      </p:sp>
      <p:sp>
        <p:nvSpPr>
          <p:cNvPr id="23" name="TextBox 28"/>
          <p:cNvSpPr/>
          <p:nvPr/>
        </p:nvSpPr>
        <p:spPr>
          <a:xfrm>
            <a:off x="7402830" y="2389629"/>
            <a:ext cx="396240" cy="219462"/>
          </a:xfrm>
          <a:prstGeom prst="ellipse">
            <a:avLst/>
          </a:prstGeom>
          <a:solidFill>
            <a:srgbClr val="02264F"/>
          </a:solidFill>
          <a:ln/>
        </p:spPr>
        <p:txBody>
          <a:bodyPr wrap="square" lIns="0" tIns="0" rIns="0" bIns="0" rtlCol="0" anchor="ctr">
            <a:spAutoFit/>
          </a:bodyPr>
          <a:lstStyle/>
          <a:p>
            <a:pPr algn="ctr" defTabSz="731520">
              <a:lnSpc>
                <a:spcPts val="1200"/>
              </a:lnSpc>
            </a:pPr>
            <a:r>
              <a:rPr lang="en-US" sz="1200" b="1" dirty="0">
                <a:solidFill>
                  <a:srgbClr val="FFFFFF"/>
                </a:solidFill>
                <a:latin typeface="Arsenal" pitchFamily="34" charset="0"/>
                <a:ea typeface="Arsenal" pitchFamily="34" charset="-122"/>
                <a:cs typeface="Arsenal" pitchFamily="34" charset="-120"/>
              </a:rPr>
              <a:t>04</a:t>
            </a:r>
            <a:endParaRPr lang="en-US" sz="1200" dirty="0">
              <a:solidFill>
                <a:prstClr val="black"/>
              </a:solidFill>
              <a:latin typeface="Calibri" panose="020F0502020204030204"/>
            </a:endParaRPr>
          </a:p>
        </p:txBody>
      </p:sp>
      <p:sp>
        <p:nvSpPr>
          <p:cNvPr id="24" name="Shape 27"/>
          <p:cNvSpPr/>
          <p:nvPr/>
        </p:nvSpPr>
        <p:spPr>
          <a:xfrm>
            <a:off x="7570470" y="2758440"/>
            <a:ext cx="60960" cy="60960"/>
          </a:xfrm>
          <a:prstGeom prst="ellipse">
            <a:avLst/>
          </a:prstGeom>
          <a:solidFill>
            <a:srgbClr val="00B4D8"/>
          </a:solidFill>
          <a:ln/>
        </p:spPr>
        <p:txBody>
          <a:bodyPr/>
          <a:lstStyle/>
          <a:p>
            <a:pPr defTabSz="731520"/>
            <a:endParaRPr lang="en-US" sz="1440">
              <a:solidFill>
                <a:prstClr val="black"/>
              </a:solidFill>
              <a:latin typeface="Calibri" panose="020F0502020204030204"/>
            </a:endParaRPr>
          </a:p>
        </p:txBody>
      </p:sp>
      <p:sp>
        <p:nvSpPr>
          <p:cNvPr id="25" name="TextBox 32"/>
          <p:cNvSpPr/>
          <p:nvPr/>
        </p:nvSpPr>
        <p:spPr>
          <a:xfrm>
            <a:off x="533400" y="4641895"/>
            <a:ext cx="8077200" cy="167033"/>
          </a:xfrm>
          <a:prstGeom prst="rect">
            <a:avLst/>
          </a:prstGeom>
          <a:noFill/>
          <a:ln/>
        </p:spPr>
        <p:txBody>
          <a:bodyPr wrap="square" lIns="0" tIns="0" rIns="0" bIns="0" rtlCol="0" anchor="t">
            <a:spAutoFit/>
          </a:bodyPr>
          <a:lstStyle/>
          <a:p>
            <a:pPr defTabSz="731520">
              <a:lnSpc>
                <a:spcPts val="1440"/>
              </a:lnSpc>
            </a:pPr>
            <a:r>
              <a:rPr lang="en-US" sz="960" i="1" dirty="0">
                <a:solidFill>
                  <a:srgbClr val="90E0EF"/>
                </a:solidFill>
                <a:latin typeface="Open Sans" pitchFamily="34" charset="0"/>
                <a:ea typeface="Open Sans" pitchFamily="34" charset="-122"/>
                <a:cs typeface="Open Sans" pitchFamily="34" charset="-120"/>
              </a:rPr>
              <a:t>Source: CMS Rural Health Transformation Program awards; CMS state project abstracts/50-state spotlights.</a:t>
            </a:r>
            <a:endParaRPr lang="en-US" sz="960" dirty="0">
              <a:solidFill>
                <a:prstClr val="black"/>
              </a:solidFill>
              <a:latin typeface="Calibri" panose="020F0502020204030204"/>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03032D"/>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533401"/>
            <a:ext cx="8077200" cy="357918"/>
          </a:xfrm>
          <a:prstGeom prst="rect">
            <a:avLst/>
          </a:prstGeom>
          <a:noFill/>
          <a:ln/>
        </p:spPr>
        <p:txBody>
          <a:bodyPr wrap="square" lIns="0" tIns="0" rIns="0" bIns="0" rtlCol="0" anchor="t">
            <a:spAutoFit/>
          </a:bodyPr>
          <a:lstStyle/>
          <a:p>
            <a:pPr defTabSz="731520">
              <a:lnSpc>
                <a:spcPts val="2880"/>
              </a:lnSpc>
            </a:pPr>
            <a:r>
              <a:rPr lang="en-US" sz="2400" kern="0" spc="-12" dirty="0">
                <a:solidFill>
                  <a:srgbClr val="FFFFFF"/>
                </a:solidFill>
                <a:latin typeface="Arsenal" pitchFamily="34" charset="0"/>
                <a:ea typeface="Arsenal" pitchFamily="34" charset="-122"/>
                <a:cs typeface="Arsenal" pitchFamily="34" charset="-120"/>
              </a:rPr>
              <a:t>Where trauma and emergency care are showing up</a:t>
            </a:r>
            <a:endParaRPr lang="en-US" sz="2400" dirty="0">
              <a:solidFill>
                <a:prstClr val="black"/>
              </a:solidFill>
              <a:latin typeface="Calibri" panose="020F0502020204030204"/>
            </a:endParaRPr>
          </a:p>
        </p:txBody>
      </p:sp>
      <p:sp>
        <p:nvSpPr>
          <p:cNvPr id="4" name="TextBox 9"/>
          <p:cNvSpPr/>
          <p:nvPr/>
        </p:nvSpPr>
        <p:spPr>
          <a:xfrm>
            <a:off x="716280" y="1417321"/>
            <a:ext cx="3581400" cy="282129"/>
          </a:xfrm>
          <a:prstGeom prst="rect">
            <a:avLst/>
          </a:prstGeom>
          <a:noFill/>
          <a:ln/>
        </p:spPr>
        <p:txBody>
          <a:bodyPr wrap="square" lIns="0" tIns="0" rIns="0" bIns="0" rtlCol="0" anchor="t">
            <a:spAutoFit/>
          </a:bodyPr>
          <a:lstStyle/>
          <a:p>
            <a:pPr defTabSz="731520">
              <a:lnSpc>
                <a:spcPts val="2160"/>
              </a:lnSpc>
            </a:pPr>
            <a:r>
              <a:rPr lang="en-US" sz="1920" kern="0" spc="-9" dirty="0">
                <a:solidFill>
                  <a:srgbClr val="FFFFFF"/>
                </a:solidFill>
                <a:latin typeface="Arsenal" pitchFamily="34" charset="0"/>
                <a:ea typeface="Arsenal" pitchFamily="34" charset="-122"/>
                <a:cs typeface="Arsenal" pitchFamily="34" charset="-120"/>
              </a:rPr>
              <a:t>Examples in state plans</a:t>
            </a:r>
            <a:endParaRPr lang="en-US" sz="1920" dirty="0">
              <a:solidFill>
                <a:prstClr val="black"/>
              </a:solidFill>
              <a:latin typeface="Calibri" panose="020F0502020204030204"/>
            </a:endParaRPr>
          </a:p>
        </p:txBody>
      </p:sp>
      <p:sp>
        <p:nvSpPr>
          <p:cNvPr id="5" name="TextBox 10"/>
          <p:cNvSpPr/>
          <p:nvPr/>
        </p:nvSpPr>
        <p:spPr>
          <a:xfrm>
            <a:off x="716280" y="1874521"/>
            <a:ext cx="3581400" cy="2501967"/>
          </a:xfrm>
          <a:prstGeom prst="rect">
            <a:avLst/>
          </a:prstGeom>
          <a:noFill/>
          <a:ln/>
        </p:spPr>
        <p:txBody>
          <a:bodyPr wrap="square" lIns="0" tIns="182880" rIns="0" bIns="0" rtlCol="0" anchor="t">
            <a:spAutoFit/>
          </a:bodyPr>
          <a:lstStyle/>
          <a:p>
            <a:pPr marL="203200" indent="-203200" defTabSz="731520">
              <a:lnSpc>
                <a:spcPts val="1440"/>
              </a:lnSpc>
              <a:spcBef>
                <a:spcPts val="144"/>
              </a:spcBef>
              <a:spcAft>
                <a:spcPts val="144"/>
              </a:spcAft>
              <a:buSzPct val="100000"/>
              <a:buFontTx/>
              <a:buChar char="•"/>
            </a:pPr>
            <a:r>
              <a:rPr lang="en-US" sz="1600" dirty="0">
                <a:solidFill>
                  <a:srgbClr val="C9F0F8"/>
                </a:solidFill>
                <a:latin typeface="Open Sans" pitchFamily="34" charset="0"/>
                <a:ea typeface="Open Sans" pitchFamily="34" charset="-122"/>
                <a:cs typeface="Open Sans" pitchFamily="34" charset="-120"/>
              </a:rPr>
              <a:t>EMS and community paramedicine programs</a:t>
            </a:r>
          </a:p>
          <a:p>
            <a:pPr marL="203200" indent="-203200" defTabSz="731520">
              <a:lnSpc>
                <a:spcPts val="1440"/>
              </a:lnSpc>
              <a:spcBef>
                <a:spcPts val="144"/>
              </a:spcBef>
              <a:spcAft>
                <a:spcPts val="144"/>
              </a:spcAft>
              <a:buSzPct val="100000"/>
              <a:buFontTx/>
              <a:buChar char="•"/>
            </a:pPr>
            <a:endParaRPr lang="en-US" sz="1600" dirty="0">
              <a:solidFill>
                <a:prstClr val="black"/>
              </a:solidFill>
              <a:latin typeface="Calibri" panose="020F0502020204030204"/>
            </a:endParaRPr>
          </a:p>
          <a:p>
            <a:pPr marL="203200" indent="-203200" defTabSz="731520">
              <a:lnSpc>
                <a:spcPts val="1440"/>
              </a:lnSpc>
              <a:spcBef>
                <a:spcPts val="144"/>
              </a:spcBef>
              <a:spcAft>
                <a:spcPts val="144"/>
              </a:spcAft>
              <a:buSzPct val="100000"/>
              <a:buFontTx/>
              <a:buChar char="•"/>
            </a:pPr>
            <a:r>
              <a:rPr lang="en-US" sz="1600" dirty="0">
                <a:solidFill>
                  <a:srgbClr val="C9F0F8"/>
                </a:solidFill>
                <a:latin typeface="Open Sans" pitchFamily="34" charset="0"/>
                <a:ea typeface="Open Sans" pitchFamily="34" charset="-122"/>
                <a:cs typeface="Open Sans" pitchFamily="34" charset="-120"/>
              </a:rPr>
              <a:t>Prehospital and emergency-care capability investments</a:t>
            </a:r>
          </a:p>
          <a:p>
            <a:pPr marL="203200" indent="-203200" defTabSz="731520">
              <a:lnSpc>
                <a:spcPts val="1440"/>
              </a:lnSpc>
              <a:spcBef>
                <a:spcPts val="144"/>
              </a:spcBef>
              <a:spcAft>
                <a:spcPts val="144"/>
              </a:spcAft>
              <a:buSzPct val="100000"/>
              <a:buFontTx/>
              <a:buChar char="•"/>
            </a:pPr>
            <a:endParaRPr lang="en-US" sz="1600" dirty="0">
              <a:solidFill>
                <a:prstClr val="black"/>
              </a:solidFill>
              <a:latin typeface="Calibri" panose="020F0502020204030204"/>
            </a:endParaRPr>
          </a:p>
          <a:p>
            <a:pPr marL="203200" indent="-203200" defTabSz="731520">
              <a:lnSpc>
                <a:spcPts val="1440"/>
              </a:lnSpc>
              <a:spcBef>
                <a:spcPts val="144"/>
              </a:spcBef>
              <a:spcAft>
                <a:spcPts val="144"/>
              </a:spcAft>
              <a:buSzPct val="100000"/>
              <a:buFontTx/>
              <a:buChar char="•"/>
            </a:pPr>
            <a:r>
              <a:rPr lang="en-US" sz="1600" dirty="0">
                <a:solidFill>
                  <a:srgbClr val="C9F0F8"/>
                </a:solidFill>
                <a:latin typeface="Open Sans" pitchFamily="34" charset="0"/>
                <a:ea typeface="Open Sans" pitchFamily="34" charset="-122"/>
                <a:cs typeface="Open Sans" pitchFamily="34" charset="-120"/>
              </a:rPr>
              <a:t>Telehealth and hub-and-spoke models connecting rural to urban expertise</a:t>
            </a:r>
          </a:p>
          <a:p>
            <a:pPr marL="203200" indent="-203200" defTabSz="731520">
              <a:lnSpc>
                <a:spcPts val="1440"/>
              </a:lnSpc>
              <a:spcBef>
                <a:spcPts val="144"/>
              </a:spcBef>
              <a:spcAft>
                <a:spcPts val="144"/>
              </a:spcAft>
              <a:buSzPct val="100000"/>
              <a:buFontTx/>
              <a:buChar char="•"/>
            </a:pPr>
            <a:endParaRPr lang="en-US" sz="1600" dirty="0">
              <a:solidFill>
                <a:prstClr val="black"/>
              </a:solidFill>
              <a:latin typeface="Calibri" panose="020F0502020204030204"/>
            </a:endParaRPr>
          </a:p>
          <a:p>
            <a:pPr marL="203200" indent="-203200" defTabSz="731520">
              <a:lnSpc>
                <a:spcPts val="1440"/>
              </a:lnSpc>
              <a:spcBef>
                <a:spcPts val="144"/>
              </a:spcBef>
              <a:spcAft>
                <a:spcPts val="144"/>
              </a:spcAft>
              <a:buSzPct val="100000"/>
              <a:buFontTx/>
              <a:buChar char="•"/>
            </a:pPr>
            <a:r>
              <a:rPr lang="en-US" sz="1600" dirty="0">
                <a:solidFill>
                  <a:srgbClr val="C9F0F8"/>
                </a:solidFill>
                <a:latin typeface="Open Sans" pitchFamily="34" charset="0"/>
                <a:ea typeface="Open Sans" pitchFamily="34" charset="-122"/>
                <a:cs typeface="Open Sans" pitchFamily="34" charset="-120"/>
              </a:rPr>
              <a:t>Transfer, bed tracking, and regional coordination initiatives</a:t>
            </a:r>
            <a:endParaRPr lang="en-US" sz="1600" dirty="0">
              <a:solidFill>
                <a:prstClr val="black"/>
              </a:solidFill>
              <a:latin typeface="Calibri" panose="020F0502020204030204"/>
            </a:endParaRPr>
          </a:p>
        </p:txBody>
      </p:sp>
      <p:sp>
        <p:nvSpPr>
          <p:cNvPr id="6" name="TextBox 12"/>
          <p:cNvSpPr/>
          <p:nvPr/>
        </p:nvSpPr>
        <p:spPr>
          <a:xfrm>
            <a:off x="4846320" y="1417321"/>
            <a:ext cx="3581400" cy="282129"/>
          </a:xfrm>
          <a:prstGeom prst="rect">
            <a:avLst/>
          </a:prstGeom>
          <a:noFill/>
          <a:ln/>
        </p:spPr>
        <p:txBody>
          <a:bodyPr wrap="square" lIns="0" tIns="0" rIns="0" bIns="0" rtlCol="0" anchor="t">
            <a:spAutoFit/>
          </a:bodyPr>
          <a:lstStyle/>
          <a:p>
            <a:pPr defTabSz="731520">
              <a:lnSpc>
                <a:spcPts val="2160"/>
              </a:lnSpc>
            </a:pPr>
            <a:r>
              <a:rPr lang="en-US" sz="1920" kern="0" spc="-9" dirty="0">
                <a:solidFill>
                  <a:srgbClr val="FFFFFF"/>
                </a:solidFill>
                <a:latin typeface="Arsenal" pitchFamily="34" charset="0"/>
                <a:ea typeface="Arsenal" pitchFamily="34" charset="-122"/>
                <a:cs typeface="Arsenal" pitchFamily="34" charset="-120"/>
              </a:rPr>
              <a:t>Why this matters</a:t>
            </a:r>
            <a:endParaRPr lang="en-US" sz="1920" dirty="0">
              <a:solidFill>
                <a:prstClr val="black"/>
              </a:solidFill>
              <a:latin typeface="Calibri" panose="020F0502020204030204"/>
            </a:endParaRPr>
          </a:p>
        </p:txBody>
      </p:sp>
      <p:sp>
        <p:nvSpPr>
          <p:cNvPr id="7" name="TextBox 13"/>
          <p:cNvSpPr/>
          <p:nvPr/>
        </p:nvSpPr>
        <p:spPr>
          <a:xfrm>
            <a:off x="4846320" y="1874521"/>
            <a:ext cx="3581400" cy="2501967"/>
          </a:xfrm>
          <a:prstGeom prst="rect">
            <a:avLst/>
          </a:prstGeom>
          <a:noFill/>
          <a:ln/>
        </p:spPr>
        <p:txBody>
          <a:bodyPr wrap="square" lIns="0" tIns="182880" rIns="0" bIns="0" rtlCol="0" anchor="t">
            <a:spAutoFit/>
          </a:bodyPr>
          <a:lstStyle/>
          <a:p>
            <a:pPr marL="203200" indent="-203200" defTabSz="731520">
              <a:lnSpc>
                <a:spcPts val="1440"/>
              </a:lnSpc>
              <a:spcBef>
                <a:spcPts val="144"/>
              </a:spcBef>
              <a:spcAft>
                <a:spcPts val="144"/>
              </a:spcAft>
              <a:buSzPct val="100000"/>
              <a:buFontTx/>
              <a:buChar char="•"/>
            </a:pPr>
            <a:r>
              <a:rPr lang="en-US" sz="1600" dirty="0">
                <a:solidFill>
                  <a:srgbClr val="C9F0F8"/>
                </a:solidFill>
                <a:latin typeface="Open Sans" pitchFamily="34" charset="0"/>
                <a:ea typeface="Open Sans" pitchFamily="34" charset="-122"/>
                <a:cs typeface="Open Sans" pitchFamily="34" charset="-120"/>
              </a:rPr>
              <a:t>Rural patients often depend on EMS as the first clinical contact</a:t>
            </a:r>
          </a:p>
          <a:p>
            <a:pPr marL="203200" indent="-203200" defTabSz="731520">
              <a:lnSpc>
                <a:spcPts val="1440"/>
              </a:lnSpc>
              <a:spcBef>
                <a:spcPts val="144"/>
              </a:spcBef>
              <a:spcAft>
                <a:spcPts val="144"/>
              </a:spcAft>
              <a:buSzPct val="100000"/>
              <a:buFontTx/>
              <a:buChar char="•"/>
            </a:pPr>
            <a:endParaRPr lang="en-US" sz="1600" dirty="0">
              <a:solidFill>
                <a:prstClr val="black"/>
              </a:solidFill>
              <a:latin typeface="Calibri" panose="020F0502020204030204"/>
            </a:endParaRPr>
          </a:p>
          <a:p>
            <a:pPr marL="203200" indent="-203200" defTabSz="731520">
              <a:lnSpc>
                <a:spcPts val="1440"/>
              </a:lnSpc>
              <a:spcBef>
                <a:spcPts val="144"/>
              </a:spcBef>
              <a:spcAft>
                <a:spcPts val="144"/>
              </a:spcAft>
              <a:buSzPct val="100000"/>
              <a:buFontTx/>
              <a:buChar char="•"/>
            </a:pPr>
            <a:r>
              <a:rPr lang="en-US" sz="1600" dirty="0">
                <a:solidFill>
                  <a:srgbClr val="C9F0F8"/>
                </a:solidFill>
                <a:latin typeface="Open Sans" pitchFamily="34" charset="0"/>
                <a:ea typeface="Open Sans" pitchFamily="34" charset="-122"/>
                <a:cs typeface="Open Sans" pitchFamily="34" charset="-120"/>
              </a:rPr>
              <a:t>Definitive trauma care may be geographically distant</a:t>
            </a:r>
          </a:p>
          <a:p>
            <a:pPr marL="203200" indent="-203200" defTabSz="731520">
              <a:lnSpc>
                <a:spcPts val="1440"/>
              </a:lnSpc>
              <a:spcBef>
                <a:spcPts val="144"/>
              </a:spcBef>
              <a:spcAft>
                <a:spcPts val="144"/>
              </a:spcAft>
              <a:buSzPct val="100000"/>
              <a:buFontTx/>
              <a:buChar char="•"/>
            </a:pPr>
            <a:endParaRPr lang="en-US" sz="1600" dirty="0">
              <a:solidFill>
                <a:prstClr val="black"/>
              </a:solidFill>
              <a:latin typeface="Calibri" panose="020F0502020204030204"/>
            </a:endParaRPr>
          </a:p>
          <a:p>
            <a:pPr marL="203200" indent="-203200" defTabSz="731520">
              <a:lnSpc>
                <a:spcPts val="1440"/>
              </a:lnSpc>
              <a:spcBef>
                <a:spcPts val="144"/>
              </a:spcBef>
              <a:spcAft>
                <a:spcPts val="144"/>
              </a:spcAft>
              <a:buSzPct val="100000"/>
              <a:buFontTx/>
              <a:buChar char="•"/>
            </a:pPr>
            <a:r>
              <a:rPr lang="en-US" sz="1600" dirty="0">
                <a:solidFill>
                  <a:srgbClr val="C9F0F8"/>
                </a:solidFill>
                <a:latin typeface="Open Sans" pitchFamily="34" charset="0"/>
                <a:ea typeface="Open Sans" pitchFamily="34" charset="-122"/>
                <a:cs typeface="Open Sans" pitchFamily="34" charset="-120"/>
              </a:rPr>
              <a:t>Technology connects rural clinicians to higher-level expertise</a:t>
            </a:r>
          </a:p>
          <a:p>
            <a:pPr marL="203200" indent="-203200" defTabSz="731520">
              <a:lnSpc>
                <a:spcPts val="1440"/>
              </a:lnSpc>
              <a:spcBef>
                <a:spcPts val="144"/>
              </a:spcBef>
              <a:spcAft>
                <a:spcPts val="144"/>
              </a:spcAft>
              <a:buSzPct val="100000"/>
              <a:buFontTx/>
              <a:buChar char="•"/>
            </a:pPr>
            <a:endParaRPr lang="en-US" sz="1600" dirty="0">
              <a:solidFill>
                <a:prstClr val="black"/>
              </a:solidFill>
              <a:latin typeface="Calibri" panose="020F0502020204030204"/>
            </a:endParaRPr>
          </a:p>
          <a:p>
            <a:pPr marL="203200" indent="-203200" defTabSz="731520">
              <a:lnSpc>
                <a:spcPts val="1440"/>
              </a:lnSpc>
              <a:spcBef>
                <a:spcPts val="144"/>
              </a:spcBef>
              <a:spcAft>
                <a:spcPts val="144"/>
              </a:spcAft>
              <a:buSzPct val="100000"/>
              <a:buFontTx/>
              <a:buChar char="•"/>
            </a:pPr>
            <a:r>
              <a:rPr lang="en-US" sz="1600" dirty="0">
                <a:solidFill>
                  <a:srgbClr val="C9F0F8"/>
                </a:solidFill>
                <a:latin typeface="Open Sans" pitchFamily="34" charset="0"/>
                <a:ea typeface="Open Sans" pitchFamily="34" charset="-122"/>
                <a:cs typeface="Open Sans" pitchFamily="34" charset="-120"/>
              </a:rPr>
              <a:t>Regional coordination can turn isolated resources into a functioning system</a:t>
            </a:r>
            <a:endParaRPr lang="en-US" sz="1600" dirty="0">
              <a:solidFill>
                <a:prstClr val="black"/>
              </a:solidFill>
              <a:latin typeface="Calibri" panose="020F0502020204030204"/>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03032D"/>
          </a:solidFill>
          <a:ln/>
        </p:spPr>
        <p:txBody>
          <a:bodyPr/>
          <a:lstStyle/>
          <a:p>
            <a:pPr defTabSz="731520"/>
            <a:endParaRPr lang="en-US" sz="1440">
              <a:solidFill>
                <a:prstClr val="black"/>
              </a:solidFill>
              <a:latin typeface="Calibri" panose="020F0502020204030204"/>
            </a:endParaRPr>
          </a:p>
        </p:txBody>
      </p:sp>
      <p:pic>
        <p:nvPicPr>
          <p:cNvPr id="3" name="Picture 4" descr="__type_image"/>
          <p:cNvPicPr>
            <a:picLocks noChangeAspect="1"/>
          </p:cNvPicPr>
          <p:nvPr/>
        </p:nvPicPr>
        <p:blipFill>
          <a:blip r:embed="rId3"/>
          <a:stretch>
            <a:fillRect/>
          </a:stretch>
        </p:blipFill>
        <p:spPr>
          <a:xfrm>
            <a:off x="6126480" y="1"/>
            <a:ext cx="3017520" cy="5143500"/>
          </a:xfrm>
          <a:prstGeom prst="rect">
            <a:avLst/>
          </a:prstGeom>
        </p:spPr>
      </p:pic>
      <p:sp>
        <p:nvSpPr>
          <p:cNvPr id="4" name="TextBox 6"/>
          <p:cNvSpPr/>
          <p:nvPr/>
        </p:nvSpPr>
        <p:spPr>
          <a:xfrm>
            <a:off x="533400" y="1267183"/>
            <a:ext cx="5453293" cy="729815"/>
          </a:xfrm>
          <a:prstGeom prst="rect">
            <a:avLst/>
          </a:prstGeom>
          <a:noFill/>
          <a:ln/>
        </p:spPr>
        <p:txBody>
          <a:bodyPr wrap="square" lIns="0" tIns="0" rIns="0" bIns="0" rtlCol="0" anchor="t">
            <a:spAutoFit/>
          </a:bodyPr>
          <a:lstStyle/>
          <a:p>
            <a:pPr defTabSz="731520">
              <a:lnSpc>
                <a:spcPts val="2880"/>
              </a:lnSpc>
            </a:pPr>
            <a:r>
              <a:rPr lang="en-US" sz="2400" kern="0" spc="-12" dirty="0">
                <a:solidFill>
                  <a:srgbClr val="FFFFFF"/>
                </a:solidFill>
                <a:latin typeface="Arsenal" pitchFamily="34" charset="0"/>
                <a:ea typeface="Arsenal" pitchFamily="34" charset="-122"/>
                <a:cs typeface="Arsenal" pitchFamily="34" charset="-120"/>
              </a:rPr>
              <a:t>Maryland: a concrete trauma opportunity</a:t>
            </a:r>
            <a:endParaRPr lang="en-US" sz="2400" dirty="0">
              <a:solidFill>
                <a:prstClr val="black"/>
              </a:solidFill>
              <a:latin typeface="Calibri" panose="020F0502020204030204"/>
            </a:endParaRPr>
          </a:p>
        </p:txBody>
      </p:sp>
      <p:sp>
        <p:nvSpPr>
          <p:cNvPr id="5" name="TextBox 7"/>
          <p:cNvSpPr/>
          <p:nvPr/>
        </p:nvSpPr>
        <p:spPr>
          <a:xfrm>
            <a:off x="533400" y="1937743"/>
            <a:ext cx="5059680" cy="2322431"/>
          </a:xfrm>
          <a:prstGeom prst="rect">
            <a:avLst/>
          </a:prstGeom>
          <a:noFill/>
          <a:ln/>
        </p:spPr>
        <p:txBody>
          <a:bodyPr wrap="square" lIns="0" tIns="182880" rIns="0" bIns="0" rtlCol="0" anchor="t">
            <a:spAutoFit/>
          </a:bodyPr>
          <a:lstStyle/>
          <a:p>
            <a:pPr marL="203200" indent="-203200" defTabSz="731520">
              <a:lnSpc>
                <a:spcPts val="1440"/>
              </a:lnSpc>
              <a:spcBef>
                <a:spcPts val="144"/>
              </a:spcBef>
              <a:spcAft>
                <a:spcPts val="144"/>
              </a:spcAft>
              <a:buSzPct val="100000"/>
              <a:buFontTx/>
              <a:buChar char="•"/>
            </a:pPr>
            <a:r>
              <a:rPr lang="en-US" sz="1600" dirty="0">
                <a:solidFill>
                  <a:srgbClr val="C9F0F8"/>
                </a:solidFill>
                <a:latin typeface="Open Sans" pitchFamily="34" charset="0"/>
                <a:ea typeface="Open Sans" pitchFamily="34" charset="-122"/>
                <a:cs typeface="Open Sans" pitchFamily="34" charset="-120"/>
              </a:rPr>
              <a:t>Maryland's RHTP plan includes strengthening emergency and trauma response</a:t>
            </a:r>
          </a:p>
          <a:p>
            <a:pPr marL="203200" indent="-203200" defTabSz="731520">
              <a:lnSpc>
                <a:spcPts val="1440"/>
              </a:lnSpc>
              <a:spcBef>
                <a:spcPts val="144"/>
              </a:spcBef>
              <a:spcAft>
                <a:spcPts val="144"/>
              </a:spcAft>
              <a:buSzPct val="100000"/>
              <a:buFontTx/>
              <a:buChar char="•"/>
            </a:pPr>
            <a:endParaRPr lang="en-US" sz="1600" dirty="0">
              <a:solidFill>
                <a:prstClr val="black"/>
              </a:solidFill>
              <a:latin typeface="Calibri" panose="020F0502020204030204"/>
            </a:endParaRPr>
          </a:p>
          <a:p>
            <a:pPr marL="203200" indent="-203200" defTabSz="731520">
              <a:lnSpc>
                <a:spcPts val="1440"/>
              </a:lnSpc>
              <a:spcBef>
                <a:spcPts val="144"/>
              </a:spcBef>
              <a:spcAft>
                <a:spcPts val="144"/>
              </a:spcAft>
              <a:buSzPct val="100000"/>
              <a:buFontTx/>
              <a:buChar char="•"/>
            </a:pPr>
            <a:r>
              <a:rPr lang="en-US" sz="1600" dirty="0">
                <a:solidFill>
                  <a:srgbClr val="C9F0F8"/>
                </a:solidFill>
                <a:latin typeface="Open Sans" pitchFamily="34" charset="0"/>
                <a:ea typeface="Open Sans" pitchFamily="34" charset="-122"/>
                <a:cs typeface="Open Sans" pitchFamily="34" charset="-120"/>
              </a:rPr>
              <a:t>Key initiative: pilot prehospital blood transfusion program with rural EMS</a:t>
            </a:r>
          </a:p>
          <a:p>
            <a:pPr marL="203200" indent="-203200" defTabSz="731520">
              <a:lnSpc>
                <a:spcPts val="1440"/>
              </a:lnSpc>
              <a:spcBef>
                <a:spcPts val="144"/>
              </a:spcBef>
              <a:spcAft>
                <a:spcPts val="144"/>
              </a:spcAft>
              <a:buSzPct val="100000"/>
              <a:buFontTx/>
              <a:buChar char="•"/>
            </a:pPr>
            <a:endParaRPr lang="en-US" sz="1600" dirty="0">
              <a:solidFill>
                <a:prstClr val="black"/>
              </a:solidFill>
              <a:latin typeface="Calibri" panose="020F0502020204030204"/>
            </a:endParaRPr>
          </a:p>
          <a:p>
            <a:pPr marL="203200" indent="-203200" defTabSz="731520">
              <a:lnSpc>
                <a:spcPts val="1440"/>
              </a:lnSpc>
              <a:spcBef>
                <a:spcPts val="144"/>
              </a:spcBef>
              <a:spcAft>
                <a:spcPts val="144"/>
              </a:spcAft>
              <a:buSzPct val="100000"/>
              <a:buFontTx/>
              <a:buChar char="•"/>
            </a:pPr>
            <a:r>
              <a:rPr lang="en-US" sz="1600" dirty="0">
                <a:solidFill>
                  <a:srgbClr val="C9F0F8"/>
                </a:solidFill>
                <a:latin typeface="Open Sans" pitchFamily="34" charset="0"/>
                <a:ea typeface="Open Sans" pitchFamily="34" charset="-122"/>
                <a:cs typeface="Open Sans" pitchFamily="34" charset="-120"/>
              </a:rPr>
              <a:t>Directly aligns with COT's 2026 state advocacy priority around prehospital blood</a:t>
            </a:r>
          </a:p>
          <a:p>
            <a:pPr marL="203200" indent="-203200" defTabSz="731520">
              <a:lnSpc>
                <a:spcPts val="1440"/>
              </a:lnSpc>
              <a:spcBef>
                <a:spcPts val="144"/>
              </a:spcBef>
              <a:spcAft>
                <a:spcPts val="144"/>
              </a:spcAft>
              <a:buSzPct val="100000"/>
              <a:buFontTx/>
              <a:buChar char="•"/>
            </a:pPr>
            <a:endParaRPr lang="en-US" sz="1600" dirty="0">
              <a:solidFill>
                <a:prstClr val="black"/>
              </a:solidFill>
              <a:latin typeface="Calibri" panose="020F0502020204030204"/>
            </a:endParaRPr>
          </a:p>
          <a:p>
            <a:pPr marL="203200" indent="-203200" defTabSz="731520">
              <a:lnSpc>
                <a:spcPts val="1440"/>
              </a:lnSpc>
              <a:spcBef>
                <a:spcPts val="144"/>
              </a:spcBef>
              <a:spcAft>
                <a:spcPts val="144"/>
              </a:spcAft>
              <a:buSzPct val="100000"/>
              <a:buFontTx/>
              <a:buChar char="•"/>
            </a:pPr>
            <a:r>
              <a:rPr lang="en-US" sz="1600" dirty="0">
                <a:solidFill>
                  <a:srgbClr val="C9F0F8"/>
                </a:solidFill>
                <a:latin typeface="Open Sans" pitchFamily="34" charset="0"/>
                <a:ea typeface="Open Sans" pitchFamily="34" charset="-122"/>
                <a:cs typeface="Open Sans" pitchFamily="34" charset="-120"/>
              </a:rPr>
              <a:t>Maryland can become a model for how RHTP dollars strengthen the rural trauma continuum</a:t>
            </a:r>
            <a:endParaRPr lang="en-US" sz="1600" dirty="0">
              <a:solidFill>
                <a:prstClr val="black"/>
              </a:solidFill>
              <a:latin typeface="Calibri" panose="020F0502020204030204"/>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03032D"/>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19530" y="519531"/>
            <a:ext cx="8104942" cy="359073"/>
          </a:xfrm>
          <a:prstGeom prst="rect">
            <a:avLst/>
          </a:prstGeom>
          <a:noFill/>
          <a:ln/>
        </p:spPr>
        <p:txBody>
          <a:bodyPr wrap="square" lIns="0" tIns="0" rIns="0" bIns="0" rtlCol="0" anchor="t">
            <a:spAutoFit/>
          </a:bodyPr>
          <a:lstStyle/>
          <a:p>
            <a:pPr defTabSz="731520">
              <a:lnSpc>
                <a:spcPts val="2805"/>
              </a:lnSpc>
            </a:pPr>
            <a:r>
              <a:rPr lang="en-US" sz="2338" kern="0" spc="-12" dirty="0">
                <a:solidFill>
                  <a:srgbClr val="FFFFFF"/>
                </a:solidFill>
                <a:latin typeface="Arsenal" pitchFamily="34" charset="0"/>
                <a:ea typeface="Arsenal" pitchFamily="34" charset="-122"/>
                <a:cs typeface="Arsenal" pitchFamily="34" charset="-120"/>
              </a:rPr>
              <a:t>The bigger strategic connection: regionalization</a:t>
            </a:r>
            <a:endParaRPr lang="en-US" sz="2338" dirty="0">
              <a:solidFill>
                <a:prstClr val="black"/>
              </a:solidFill>
              <a:latin typeface="Calibri" panose="020F0502020204030204"/>
            </a:endParaRPr>
          </a:p>
        </p:txBody>
      </p:sp>
      <p:pic>
        <p:nvPicPr>
          <p:cNvPr id="4" name="Picture 5" descr="__type_image"/>
          <p:cNvPicPr>
            <a:picLocks noChangeAspect="1"/>
          </p:cNvPicPr>
          <p:nvPr/>
        </p:nvPicPr>
        <p:blipFill>
          <a:blip r:embed="rId3"/>
          <a:stretch>
            <a:fillRect/>
          </a:stretch>
        </p:blipFill>
        <p:spPr>
          <a:xfrm>
            <a:off x="638294" y="1113176"/>
            <a:ext cx="7867352" cy="3510438"/>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576"/>
            <a:ext cx="9144000" cy="5143500"/>
          </a:xfrm>
          <a:prstGeom prst="rect">
            <a:avLst/>
          </a:prstGeom>
          <a:solidFill>
            <a:srgbClr val="03032D"/>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533401"/>
            <a:ext cx="8077200" cy="357918"/>
          </a:xfrm>
          <a:prstGeom prst="rect">
            <a:avLst/>
          </a:prstGeom>
          <a:noFill/>
          <a:ln/>
        </p:spPr>
        <p:txBody>
          <a:bodyPr wrap="square" lIns="0" tIns="0" rIns="0" bIns="0" rtlCol="0" anchor="t">
            <a:spAutoFit/>
          </a:bodyPr>
          <a:lstStyle/>
          <a:p>
            <a:pPr defTabSz="731520">
              <a:lnSpc>
                <a:spcPts val="2880"/>
              </a:lnSpc>
            </a:pPr>
            <a:r>
              <a:rPr lang="en-US" sz="2400" kern="0" spc="-12" dirty="0">
                <a:solidFill>
                  <a:srgbClr val="FFFFFF"/>
                </a:solidFill>
                <a:latin typeface="Arsenal" pitchFamily="34" charset="0"/>
                <a:ea typeface="Arsenal" pitchFamily="34" charset="-122"/>
                <a:cs typeface="Arsenal" pitchFamily="34" charset="-120"/>
              </a:rPr>
              <a:t>Where Seconds Matter: an advocacy bridge</a:t>
            </a:r>
            <a:endParaRPr lang="en-US" sz="2400" dirty="0">
              <a:solidFill>
                <a:prstClr val="black"/>
              </a:solidFill>
              <a:latin typeface="Calibri" panose="020F0502020204030204"/>
            </a:endParaRPr>
          </a:p>
        </p:txBody>
      </p:sp>
      <p:sp>
        <p:nvSpPr>
          <p:cNvPr id="4" name="TextBox 9"/>
          <p:cNvSpPr/>
          <p:nvPr/>
        </p:nvSpPr>
        <p:spPr>
          <a:xfrm>
            <a:off x="1581031" y="1203961"/>
            <a:ext cx="621937" cy="546175"/>
          </a:xfrm>
          <a:prstGeom prst="rect">
            <a:avLst/>
          </a:prstGeom>
          <a:noFill/>
          <a:ln/>
        </p:spPr>
        <p:txBody>
          <a:bodyPr wrap="square" lIns="0" tIns="0" rIns="0" bIns="0" rtlCol="0" anchor="t">
            <a:spAutoFit/>
          </a:bodyPr>
          <a:lstStyle/>
          <a:p>
            <a:pPr algn="ctr" defTabSz="731520">
              <a:lnSpc>
                <a:spcPts val="4200"/>
              </a:lnSpc>
            </a:pPr>
            <a:r>
              <a:rPr lang="en-US" sz="4200" kern="0" spc="-21" dirty="0">
                <a:solidFill>
                  <a:srgbClr val="00B4D8"/>
                </a:solidFill>
                <a:latin typeface="Arsenal" pitchFamily="34" charset="0"/>
                <a:ea typeface="Arsenal" pitchFamily="34" charset="-122"/>
                <a:cs typeface="Arsenal" pitchFamily="34" charset="-120"/>
              </a:rPr>
              <a:t>28</a:t>
            </a:r>
            <a:endParaRPr lang="en-US" sz="4200" dirty="0">
              <a:solidFill>
                <a:prstClr val="black"/>
              </a:solidFill>
              <a:latin typeface="Calibri" panose="020F0502020204030204"/>
            </a:endParaRPr>
          </a:p>
        </p:txBody>
      </p:sp>
      <p:sp>
        <p:nvSpPr>
          <p:cNvPr id="5" name="TextBox 10"/>
          <p:cNvSpPr/>
          <p:nvPr/>
        </p:nvSpPr>
        <p:spPr>
          <a:xfrm>
            <a:off x="1307247" y="1828800"/>
            <a:ext cx="1063406" cy="461665"/>
          </a:xfrm>
          <a:prstGeom prst="rect">
            <a:avLst/>
          </a:prstGeom>
          <a:noFill/>
          <a:ln/>
        </p:spPr>
        <p:txBody>
          <a:bodyPr wrap="square" lIns="0" tIns="0" rIns="0" bIns="0" rtlCol="0" anchor="t">
            <a:spAutoFit/>
          </a:bodyPr>
          <a:lstStyle/>
          <a:p>
            <a:pPr algn="ctr" defTabSz="731520">
              <a:lnSpc>
                <a:spcPts val="1800"/>
              </a:lnSpc>
            </a:pPr>
            <a:r>
              <a:rPr lang="en-US" sz="1500" kern="0" spc="-7" dirty="0">
                <a:solidFill>
                  <a:srgbClr val="FFFFFF"/>
                </a:solidFill>
                <a:latin typeface="Arsenal" pitchFamily="34" charset="0"/>
                <a:ea typeface="Arsenal" pitchFamily="34" charset="-122"/>
                <a:cs typeface="Arsenal" pitchFamily="34" charset="-120"/>
              </a:rPr>
              <a:t>COT Members</a:t>
            </a:r>
            <a:endParaRPr lang="en-US" sz="1500" dirty="0">
              <a:solidFill>
                <a:prstClr val="black"/>
              </a:solidFill>
              <a:latin typeface="Calibri" panose="020F0502020204030204"/>
            </a:endParaRPr>
          </a:p>
        </p:txBody>
      </p:sp>
      <p:sp>
        <p:nvSpPr>
          <p:cNvPr id="6" name="TextBox 11"/>
          <p:cNvSpPr/>
          <p:nvPr/>
        </p:nvSpPr>
        <p:spPr>
          <a:xfrm>
            <a:off x="1095023" y="2302159"/>
            <a:ext cx="1593950" cy="346570"/>
          </a:xfrm>
          <a:prstGeom prst="rect">
            <a:avLst/>
          </a:prstGeom>
          <a:noFill/>
          <a:ln/>
        </p:spPr>
        <p:txBody>
          <a:bodyPr wrap="square" lIns="0" tIns="0" rIns="0" bIns="0" rtlCol="0" anchor="t">
            <a:spAutoFit/>
          </a:bodyPr>
          <a:lstStyle/>
          <a:p>
            <a:pPr algn="ctr" defTabSz="731520">
              <a:lnSpc>
                <a:spcPts val="1440"/>
              </a:lnSpc>
            </a:pPr>
            <a:r>
              <a:rPr lang="en-US" sz="960" dirty="0">
                <a:solidFill>
                  <a:srgbClr val="C9F0F8"/>
                </a:solidFill>
                <a:latin typeface="Open Sans" pitchFamily="34" charset="0"/>
                <a:ea typeface="Open Sans" pitchFamily="34" charset="-122"/>
                <a:cs typeface="Open Sans" pitchFamily="34" charset="-120"/>
              </a:rPr>
              <a:t>Participating across 15 states</a:t>
            </a:r>
            <a:endParaRPr lang="en-US" sz="960" dirty="0">
              <a:solidFill>
                <a:prstClr val="black"/>
              </a:solidFill>
              <a:latin typeface="Calibri" panose="020F0502020204030204"/>
            </a:endParaRPr>
          </a:p>
        </p:txBody>
      </p:sp>
      <p:sp>
        <p:nvSpPr>
          <p:cNvPr id="7" name="TextBox 14"/>
          <p:cNvSpPr/>
          <p:nvPr/>
        </p:nvSpPr>
        <p:spPr>
          <a:xfrm>
            <a:off x="4449247" y="1203961"/>
            <a:ext cx="245388" cy="542200"/>
          </a:xfrm>
          <a:prstGeom prst="rect">
            <a:avLst/>
          </a:prstGeom>
          <a:noFill/>
          <a:ln/>
        </p:spPr>
        <p:txBody>
          <a:bodyPr wrap="square" lIns="0" tIns="0" rIns="0" bIns="0" rtlCol="0" anchor="t">
            <a:spAutoFit/>
          </a:bodyPr>
          <a:lstStyle/>
          <a:p>
            <a:pPr algn="ctr" defTabSz="731520">
              <a:lnSpc>
                <a:spcPts val="4200"/>
              </a:lnSpc>
            </a:pPr>
            <a:r>
              <a:rPr lang="en-US" sz="4200" kern="0" spc="-21" dirty="0">
                <a:solidFill>
                  <a:srgbClr val="00B4D8"/>
                </a:solidFill>
                <a:latin typeface="Arsenal" pitchFamily="34" charset="0"/>
                <a:ea typeface="Arsenal" pitchFamily="34" charset="-122"/>
                <a:cs typeface="Arsenal" pitchFamily="34" charset="-120"/>
              </a:rPr>
              <a:t>5</a:t>
            </a:r>
            <a:endParaRPr lang="en-US" sz="4200" dirty="0">
              <a:solidFill>
                <a:prstClr val="black"/>
              </a:solidFill>
              <a:latin typeface="Calibri" panose="020F0502020204030204"/>
            </a:endParaRPr>
          </a:p>
        </p:txBody>
      </p:sp>
      <p:sp>
        <p:nvSpPr>
          <p:cNvPr id="8" name="TextBox 15"/>
          <p:cNvSpPr/>
          <p:nvPr/>
        </p:nvSpPr>
        <p:spPr>
          <a:xfrm>
            <a:off x="3946148" y="1828800"/>
            <a:ext cx="1251585" cy="461665"/>
          </a:xfrm>
          <a:prstGeom prst="rect">
            <a:avLst/>
          </a:prstGeom>
          <a:noFill/>
          <a:ln/>
        </p:spPr>
        <p:txBody>
          <a:bodyPr wrap="square" lIns="0" tIns="0" rIns="0" bIns="0" rtlCol="0" anchor="t">
            <a:spAutoFit/>
          </a:bodyPr>
          <a:lstStyle/>
          <a:p>
            <a:pPr algn="ctr" defTabSz="731520">
              <a:lnSpc>
                <a:spcPts val="1800"/>
              </a:lnSpc>
            </a:pPr>
            <a:r>
              <a:rPr lang="en-US" sz="1500" kern="0" spc="-7" dirty="0">
                <a:solidFill>
                  <a:srgbClr val="FFFFFF"/>
                </a:solidFill>
                <a:latin typeface="Arsenal" pitchFamily="34" charset="0"/>
                <a:ea typeface="Arsenal" pitchFamily="34" charset="-122"/>
                <a:cs typeface="Arsenal" pitchFamily="34" charset="-120"/>
              </a:rPr>
              <a:t>Visits Completed</a:t>
            </a:r>
            <a:endParaRPr lang="en-US" sz="1500" dirty="0">
              <a:solidFill>
                <a:prstClr val="black"/>
              </a:solidFill>
              <a:latin typeface="Calibri" panose="020F0502020204030204"/>
            </a:endParaRPr>
          </a:p>
        </p:txBody>
      </p:sp>
      <p:sp>
        <p:nvSpPr>
          <p:cNvPr id="9" name="TextBox 16"/>
          <p:cNvSpPr/>
          <p:nvPr/>
        </p:nvSpPr>
        <p:spPr>
          <a:xfrm>
            <a:off x="3652153" y="2301371"/>
            <a:ext cx="1839575" cy="346570"/>
          </a:xfrm>
          <a:prstGeom prst="rect">
            <a:avLst/>
          </a:prstGeom>
          <a:noFill/>
          <a:ln/>
        </p:spPr>
        <p:txBody>
          <a:bodyPr wrap="square" lIns="0" tIns="0" rIns="0" bIns="0" rtlCol="0" anchor="t">
            <a:spAutoFit/>
          </a:bodyPr>
          <a:lstStyle/>
          <a:p>
            <a:pPr algn="ctr" defTabSz="731520">
              <a:lnSpc>
                <a:spcPts val="1440"/>
              </a:lnSpc>
            </a:pPr>
            <a:r>
              <a:rPr lang="en-US" sz="960" dirty="0">
                <a:solidFill>
                  <a:srgbClr val="C9F0F8"/>
                </a:solidFill>
                <a:latin typeface="Open Sans" pitchFamily="34" charset="0"/>
                <a:ea typeface="Open Sans" pitchFamily="34" charset="-122"/>
                <a:cs typeface="Open Sans" pitchFamily="34" charset="-120"/>
              </a:rPr>
              <a:t>CA ×3, Colorado ×1, Oklahoma ×1</a:t>
            </a:r>
            <a:endParaRPr lang="en-US" sz="960" dirty="0">
              <a:solidFill>
                <a:prstClr val="black"/>
              </a:solidFill>
              <a:latin typeface="Calibri" panose="020F0502020204030204"/>
            </a:endParaRPr>
          </a:p>
        </p:txBody>
      </p:sp>
      <p:sp>
        <p:nvSpPr>
          <p:cNvPr id="10" name="TextBox 19"/>
          <p:cNvSpPr/>
          <p:nvPr/>
        </p:nvSpPr>
        <p:spPr>
          <a:xfrm>
            <a:off x="6940914" y="1215546"/>
            <a:ext cx="684017" cy="542200"/>
          </a:xfrm>
          <a:prstGeom prst="rect">
            <a:avLst/>
          </a:prstGeom>
          <a:noFill/>
          <a:ln/>
        </p:spPr>
        <p:txBody>
          <a:bodyPr wrap="square" lIns="0" tIns="0" rIns="0" bIns="0" rtlCol="0" anchor="t">
            <a:spAutoFit/>
          </a:bodyPr>
          <a:lstStyle/>
          <a:p>
            <a:pPr algn="ctr" defTabSz="731520">
              <a:lnSpc>
                <a:spcPts val="4200"/>
              </a:lnSpc>
            </a:pPr>
            <a:r>
              <a:rPr lang="en-US" sz="4200" kern="0" spc="-21" dirty="0">
                <a:solidFill>
                  <a:srgbClr val="00B4D8"/>
                </a:solidFill>
                <a:latin typeface="Arsenal" pitchFamily="34" charset="0"/>
                <a:ea typeface="Arsenal" pitchFamily="34" charset="-122"/>
                <a:cs typeface="Arsenal" pitchFamily="34" charset="-120"/>
              </a:rPr>
              <a:t>15</a:t>
            </a:r>
            <a:endParaRPr lang="en-US" sz="4200" dirty="0">
              <a:solidFill>
                <a:prstClr val="black"/>
              </a:solidFill>
              <a:latin typeface="Calibri" panose="020F0502020204030204"/>
            </a:endParaRPr>
          </a:p>
        </p:txBody>
      </p:sp>
      <p:sp>
        <p:nvSpPr>
          <p:cNvPr id="11" name="TextBox 20"/>
          <p:cNvSpPr/>
          <p:nvPr/>
        </p:nvSpPr>
        <p:spPr>
          <a:xfrm>
            <a:off x="6732568" y="1828800"/>
            <a:ext cx="1144905" cy="461665"/>
          </a:xfrm>
          <a:prstGeom prst="rect">
            <a:avLst/>
          </a:prstGeom>
          <a:noFill/>
          <a:ln/>
        </p:spPr>
        <p:txBody>
          <a:bodyPr wrap="square" lIns="0" tIns="0" rIns="0" bIns="0" rtlCol="0" anchor="t">
            <a:spAutoFit/>
          </a:bodyPr>
          <a:lstStyle/>
          <a:p>
            <a:pPr algn="ctr" defTabSz="731520">
              <a:lnSpc>
                <a:spcPts val="1800"/>
              </a:lnSpc>
            </a:pPr>
            <a:r>
              <a:rPr lang="en-US" sz="1500" kern="0" spc="-7" dirty="0">
                <a:solidFill>
                  <a:srgbClr val="FFFFFF"/>
                </a:solidFill>
                <a:latin typeface="Arsenal" pitchFamily="34" charset="0"/>
                <a:ea typeface="Arsenal" pitchFamily="34" charset="-122"/>
                <a:cs typeface="Arsenal" pitchFamily="34" charset="-120"/>
              </a:rPr>
              <a:t>States Engaged</a:t>
            </a:r>
            <a:endParaRPr lang="en-US" sz="1500" dirty="0">
              <a:solidFill>
                <a:prstClr val="black"/>
              </a:solidFill>
              <a:latin typeface="Calibri" panose="020F0502020204030204"/>
            </a:endParaRPr>
          </a:p>
        </p:txBody>
      </p:sp>
      <p:sp>
        <p:nvSpPr>
          <p:cNvPr id="12" name="TextBox 21"/>
          <p:cNvSpPr/>
          <p:nvPr/>
        </p:nvSpPr>
        <p:spPr>
          <a:xfrm>
            <a:off x="6263357" y="2318911"/>
            <a:ext cx="2109014" cy="346570"/>
          </a:xfrm>
          <a:prstGeom prst="rect">
            <a:avLst/>
          </a:prstGeom>
          <a:noFill/>
          <a:ln/>
        </p:spPr>
        <p:txBody>
          <a:bodyPr wrap="square" lIns="0" tIns="0" rIns="0" bIns="0" rtlCol="0" anchor="t">
            <a:spAutoFit/>
          </a:bodyPr>
          <a:lstStyle/>
          <a:p>
            <a:pPr algn="ctr" defTabSz="731520">
              <a:lnSpc>
                <a:spcPts val="1440"/>
              </a:lnSpc>
            </a:pPr>
            <a:r>
              <a:rPr lang="en-US" sz="960" dirty="0">
                <a:solidFill>
                  <a:srgbClr val="C9F0F8"/>
                </a:solidFill>
                <a:latin typeface="Open Sans" pitchFamily="34" charset="0"/>
                <a:ea typeface="Open Sans" pitchFamily="34" charset="-122"/>
                <a:cs typeface="Open Sans" pitchFamily="34" charset="-120"/>
              </a:rPr>
              <a:t>Active policymaker outreach underway</a:t>
            </a:r>
            <a:endParaRPr lang="en-US" sz="960" dirty="0">
              <a:solidFill>
                <a:prstClr val="black"/>
              </a:solidFill>
              <a:latin typeface="Calibri" panose="020F0502020204030204"/>
            </a:endParaRPr>
          </a:p>
        </p:txBody>
      </p:sp>
      <p:sp>
        <p:nvSpPr>
          <p:cNvPr id="13" name="Shape 24"/>
          <p:cNvSpPr/>
          <p:nvPr/>
        </p:nvSpPr>
        <p:spPr>
          <a:xfrm>
            <a:off x="533400" y="3002280"/>
            <a:ext cx="3977640" cy="982980"/>
          </a:xfrm>
          <a:prstGeom prst="roundRect">
            <a:avLst>
              <a:gd name="adj" fmla="val 3101"/>
            </a:avLst>
          </a:prstGeom>
          <a:noFill/>
          <a:ln w="14288">
            <a:solidFill>
              <a:srgbClr val="00B4D8"/>
            </a:solidFill>
            <a:prstDash val="solid"/>
          </a:ln>
        </p:spPr>
        <p:txBody>
          <a:bodyPr/>
          <a:lstStyle/>
          <a:p>
            <a:pPr defTabSz="731520"/>
            <a:endParaRPr lang="en-US" sz="1440">
              <a:solidFill>
                <a:prstClr val="black"/>
              </a:solidFill>
              <a:latin typeface="Calibri" panose="020F0502020204030204"/>
            </a:endParaRPr>
          </a:p>
        </p:txBody>
      </p:sp>
      <p:sp>
        <p:nvSpPr>
          <p:cNvPr id="14" name="Shape 25"/>
          <p:cNvSpPr/>
          <p:nvPr/>
        </p:nvSpPr>
        <p:spPr>
          <a:xfrm>
            <a:off x="533400" y="2514601"/>
            <a:ext cx="3977640" cy="982980"/>
          </a:xfrm>
          <a:prstGeom prst="roundRect">
            <a:avLst>
              <a:gd name="adj" fmla="val 3101"/>
            </a:avLst>
          </a:prstGeom>
          <a:noFill/>
          <a:ln/>
        </p:spPr>
        <p:txBody>
          <a:bodyPr/>
          <a:lstStyle/>
          <a:p>
            <a:pPr defTabSz="731520"/>
            <a:endParaRPr lang="en-US" sz="1440">
              <a:solidFill>
                <a:prstClr val="black"/>
              </a:solidFill>
              <a:latin typeface="Calibri" panose="020F0502020204030204"/>
            </a:endParaRPr>
          </a:p>
        </p:txBody>
      </p:sp>
      <p:pic>
        <p:nvPicPr>
          <p:cNvPr id="15" name="Picture 25" descr="__type_image"/>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3400" y="3002280"/>
            <a:ext cx="3977640" cy="982980"/>
          </a:xfrm>
          <a:prstGeom prst="rect">
            <a:avLst/>
          </a:prstGeom>
        </p:spPr>
      </p:pic>
      <p:sp>
        <p:nvSpPr>
          <p:cNvPr id="16" name="TextBox 27"/>
          <p:cNvSpPr/>
          <p:nvPr/>
        </p:nvSpPr>
        <p:spPr>
          <a:xfrm>
            <a:off x="773430" y="3030789"/>
            <a:ext cx="3566160" cy="230832"/>
          </a:xfrm>
          <a:prstGeom prst="rect">
            <a:avLst/>
          </a:prstGeom>
          <a:noFill/>
          <a:ln/>
        </p:spPr>
        <p:txBody>
          <a:bodyPr wrap="square" lIns="0" tIns="0" rIns="0" bIns="0" rtlCol="0" anchor="t">
            <a:spAutoFit/>
          </a:bodyPr>
          <a:lstStyle/>
          <a:p>
            <a:pPr defTabSz="731520">
              <a:lnSpc>
                <a:spcPts val="1800"/>
              </a:lnSpc>
            </a:pPr>
            <a:r>
              <a:rPr lang="en-US" sz="1500" kern="0" spc="-7" dirty="0">
                <a:solidFill>
                  <a:srgbClr val="FFFFFF"/>
                </a:solidFill>
                <a:latin typeface="Arsenal" pitchFamily="34" charset="0"/>
                <a:ea typeface="Arsenal" pitchFamily="34" charset="-122"/>
                <a:cs typeface="Arsenal" pitchFamily="34" charset="-120"/>
              </a:rPr>
              <a:t>The Question to Ask</a:t>
            </a:r>
            <a:endParaRPr lang="en-US" sz="1500" dirty="0">
              <a:solidFill>
                <a:prstClr val="black"/>
              </a:solidFill>
              <a:latin typeface="Calibri" panose="020F0502020204030204"/>
            </a:endParaRPr>
          </a:p>
        </p:txBody>
      </p:sp>
      <p:sp>
        <p:nvSpPr>
          <p:cNvPr id="17" name="TextBox 28"/>
          <p:cNvSpPr/>
          <p:nvPr/>
        </p:nvSpPr>
        <p:spPr>
          <a:xfrm>
            <a:off x="773430" y="3305109"/>
            <a:ext cx="3566160" cy="346570"/>
          </a:xfrm>
          <a:prstGeom prst="rect">
            <a:avLst/>
          </a:prstGeom>
          <a:noFill/>
          <a:ln/>
        </p:spPr>
        <p:txBody>
          <a:bodyPr wrap="square" lIns="0" tIns="0" rIns="0" bIns="0" rtlCol="0" anchor="t">
            <a:spAutoFit/>
          </a:bodyPr>
          <a:lstStyle/>
          <a:p>
            <a:pPr defTabSz="731520">
              <a:lnSpc>
                <a:spcPts val="1440"/>
              </a:lnSpc>
            </a:pPr>
            <a:r>
              <a:rPr lang="en-US" sz="960" dirty="0">
                <a:solidFill>
                  <a:prstClr val="white"/>
                </a:solidFill>
                <a:latin typeface="Open Sans" pitchFamily="34" charset="0"/>
                <a:ea typeface="Open Sans" pitchFamily="34" charset="-122"/>
                <a:cs typeface="Open Sans" pitchFamily="34" charset="-120"/>
              </a:rPr>
              <a:t>"How is your state using RHTP funding to ensure rural patients can reach definitive trauma care when seconds matter?"</a:t>
            </a:r>
            <a:endParaRPr lang="en-US" sz="960" dirty="0">
              <a:solidFill>
                <a:prstClr val="white"/>
              </a:solidFill>
              <a:latin typeface="Calibri" panose="020F0502020204030204"/>
            </a:endParaRPr>
          </a:p>
        </p:txBody>
      </p:sp>
      <p:sp>
        <p:nvSpPr>
          <p:cNvPr id="18" name="Shape 29"/>
          <p:cNvSpPr/>
          <p:nvPr/>
        </p:nvSpPr>
        <p:spPr>
          <a:xfrm>
            <a:off x="4632960" y="3002278"/>
            <a:ext cx="3977640" cy="982980"/>
          </a:xfrm>
          <a:prstGeom prst="roundRect">
            <a:avLst>
              <a:gd name="adj" fmla="val 3101"/>
            </a:avLst>
          </a:prstGeom>
          <a:noFill/>
          <a:ln w="14288">
            <a:solidFill>
              <a:srgbClr val="00B4D8"/>
            </a:solidFill>
            <a:prstDash val="solid"/>
          </a:ln>
        </p:spPr>
        <p:txBody>
          <a:bodyPr/>
          <a:lstStyle/>
          <a:p>
            <a:pPr defTabSz="731520"/>
            <a:endParaRPr lang="en-US" sz="1440">
              <a:solidFill>
                <a:prstClr val="black"/>
              </a:solidFill>
              <a:latin typeface="Calibri" panose="020F0502020204030204"/>
            </a:endParaRPr>
          </a:p>
        </p:txBody>
      </p:sp>
      <p:sp>
        <p:nvSpPr>
          <p:cNvPr id="19" name="Shape 30"/>
          <p:cNvSpPr/>
          <p:nvPr/>
        </p:nvSpPr>
        <p:spPr>
          <a:xfrm>
            <a:off x="4632960" y="2514601"/>
            <a:ext cx="3977640" cy="982980"/>
          </a:xfrm>
          <a:prstGeom prst="roundRect">
            <a:avLst>
              <a:gd name="adj" fmla="val 3101"/>
            </a:avLst>
          </a:prstGeom>
          <a:noFill/>
          <a:ln/>
        </p:spPr>
        <p:txBody>
          <a:bodyPr/>
          <a:lstStyle/>
          <a:p>
            <a:pPr defTabSz="731520"/>
            <a:endParaRPr lang="en-US" sz="1440">
              <a:solidFill>
                <a:prstClr val="black"/>
              </a:solidFill>
              <a:latin typeface="Calibri" panose="020F0502020204030204"/>
            </a:endParaRPr>
          </a:p>
        </p:txBody>
      </p:sp>
      <p:pic>
        <p:nvPicPr>
          <p:cNvPr id="20" name="Picture 30" descr="__type_image"/>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32960" y="3010685"/>
            <a:ext cx="3977640" cy="982980"/>
          </a:xfrm>
          <a:prstGeom prst="rect">
            <a:avLst/>
          </a:prstGeom>
        </p:spPr>
      </p:pic>
      <p:sp>
        <p:nvSpPr>
          <p:cNvPr id="21" name="TextBox 32"/>
          <p:cNvSpPr/>
          <p:nvPr/>
        </p:nvSpPr>
        <p:spPr>
          <a:xfrm>
            <a:off x="4872990" y="3022379"/>
            <a:ext cx="3566160" cy="230832"/>
          </a:xfrm>
          <a:prstGeom prst="rect">
            <a:avLst/>
          </a:prstGeom>
          <a:noFill/>
          <a:ln/>
        </p:spPr>
        <p:txBody>
          <a:bodyPr wrap="square" lIns="0" tIns="0" rIns="0" bIns="0" rtlCol="0" anchor="t">
            <a:spAutoFit/>
          </a:bodyPr>
          <a:lstStyle/>
          <a:p>
            <a:pPr defTabSz="731520">
              <a:lnSpc>
                <a:spcPts val="1800"/>
              </a:lnSpc>
            </a:pPr>
            <a:r>
              <a:rPr lang="en-US" sz="1500" kern="0" spc="-7" dirty="0">
                <a:solidFill>
                  <a:srgbClr val="FFFFFF"/>
                </a:solidFill>
                <a:latin typeface="Arsenal" pitchFamily="34" charset="0"/>
                <a:ea typeface="Arsenal" pitchFamily="34" charset="-122"/>
                <a:cs typeface="Arsenal" pitchFamily="34" charset="-120"/>
              </a:rPr>
              <a:t>Why It Works</a:t>
            </a:r>
            <a:endParaRPr lang="en-US" sz="1500" dirty="0">
              <a:solidFill>
                <a:prstClr val="black"/>
              </a:solidFill>
              <a:latin typeface="Calibri" panose="020F0502020204030204"/>
            </a:endParaRPr>
          </a:p>
        </p:txBody>
      </p:sp>
      <p:sp>
        <p:nvSpPr>
          <p:cNvPr id="22" name="TextBox 33"/>
          <p:cNvSpPr/>
          <p:nvPr/>
        </p:nvSpPr>
        <p:spPr>
          <a:xfrm>
            <a:off x="4872990" y="3296703"/>
            <a:ext cx="3566160" cy="346570"/>
          </a:xfrm>
          <a:prstGeom prst="rect">
            <a:avLst/>
          </a:prstGeom>
          <a:noFill/>
          <a:ln/>
        </p:spPr>
        <p:txBody>
          <a:bodyPr wrap="square" lIns="0" tIns="0" rIns="0" bIns="0" rtlCol="0" anchor="t">
            <a:spAutoFit/>
          </a:bodyPr>
          <a:lstStyle/>
          <a:p>
            <a:pPr defTabSz="731520">
              <a:lnSpc>
                <a:spcPts val="1440"/>
              </a:lnSpc>
            </a:pPr>
            <a:r>
              <a:rPr lang="en-US" sz="960" dirty="0">
                <a:solidFill>
                  <a:prstClr val="white"/>
                </a:solidFill>
                <a:latin typeface="Open Sans" pitchFamily="34" charset="0"/>
                <a:ea typeface="Open Sans" pitchFamily="34" charset="-122"/>
                <a:cs typeface="Open Sans" pitchFamily="34" charset="-120"/>
              </a:rPr>
              <a:t>Makes trauma advocacy concrete, state-specific, and tied to an active federal investment — not an abstract policy ask.</a:t>
            </a:r>
            <a:endParaRPr lang="en-US" sz="960" dirty="0">
              <a:solidFill>
                <a:prstClr val="white"/>
              </a:solidFill>
              <a:latin typeface="Calibri" panose="020F0502020204030204"/>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03032D"/>
          </a:solidFill>
          <a:ln/>
        </p:spPr>
        <p:txBody>
          <a:bodyPr/>
          <a:lstStyle/>
          <a:p>
            <a:pPr defTabSz="731520"/>
            <a:endParaRPr lang="en-US" sz="1440">
              <a:solidFill>
                <a:prstClr val="black"/>
              </a:solidFill>
              <a:latin typeface="Calibri" panose="020F0502020204030204"/>
            </a:endParaRPr>
          </a:p>
        </p:txBody>
      </p:sp>
      <p:sp>
        <p:nvSpPr>
          <p:cNvPr id="3" name="TextBox 4"/>
          <p:cNvSpPr/>
          <p:nvPr/>
        </p:nvSpPr>
        <p:spPr>
          <a:xfrm>
            <a:off x="533400" y="533400"/>
            <a:ext cx="8077200" cy="394660"/>
          </a:xfrm>
          <a:prstGeom prst="rect">
            <a:avLst/>
          </a:prstGeom>
          <a:noFill/>
          <a:ln/>
        </p:spPr>
        <p:txBody>
          <a:bodyPr wrap="square" lIns="0" tIns="0" rIns="0" bIns="0" rtlCol="0" anchor="t">
            <a:spAutoFit/>
          </a:bodyPr>
          <a:lstStyle/>
          <a:p>
            <a:pPr defTabSz="731520">
              <a:lnSpc>
                <a:spcPts val="3168"/>
              </a:lnSpc>
            </a:pPr>
            <a:r>
              <a:rPr lang="en-US" sz="2640" kern="0" spc="-12" dirty="0">
                <a:solidFill>
                  <a:srgbClr val="FFFFFF"/>
                </a:solidFill>
                <a:latin typeface="Arsenal" pitchFamily="34" charset="0"/>
                <a:ea typeface="Arsenal" pitchFamily="34" charset="-122"/>
                <a:cs typeface="Arsenal" pitchFamily="34" charset="-120"/>
              </a:rPr>
              <a:t>Opportunities COT could consider</a:t>
            </a:r>
            <a:endParaRPr lang="en-US" sz="2640" dirty="0">
              <a:solidFill>
                <a:prstClr val="black"/>
              </a:solidFill>
              <a:latin typeface="Calibri" panose="020F0502020204030204"/>
            </a:endParaRPr>
          </a:p>
        </p:txBody>
      </p:sp>
      <p:sp>
        <p:nvSpPr>
          <p:cNvPr id="4" name="TextBox 8"/>
          <p:cNvSpPr/>
          <p:nvPr/>
        </p:nvSpPr>
        <p:spPr>
          <a:xfrm>
            <a:off x="533400" y="1333458"/>
            <a:ext cx="548640" cy="240829"/>
          </a:xfrm>
          <a:prstGeom prst="roundRect">
            <a:avLst>
              <a:gd name="adj" fmla="val 5556"/>
            </a:avLst>
          </a:prstGeom>
          <a:solidFill>
            <a:srgbClr val="02264F"/>
          </a:solidFill>
          <a:ln/>
        </p:spPr>
        <p:txBody>
          <a:bodyPr wrap="square" lIns="0" tIns="0" rIns="0" bIns="0" rtlCol="0" anchor="ctr">
            <a:spAutoFit/>
          </a:bodyPr>
          <a:lstStyle/>
          <a:p>
            <a:pPr algn="ctr" defTabSz="731520">
              <a:lnSpc>
                <a:spcPts val="1800"/>
              </a:lnSpc>
            </a:pPr>
            <a:r>
              <a:rPr lang="en-US" b="1" dirty="0">
                <a:solidFill>
                  <a:srgbClr val="FFFFFF"/>
                </a:solidFill>
                <a:latin typeface="Arsenal" pitchFamily="34" charset="0"/>
                <a:ea typeface="Arsenal" pitchFamily="34" charset="-122"/>
                <a:cs typeface="Arsenal" pitchFamily="34" charset="-120"/>
              </a:rPr>
              <a:t>01</a:t>
            </a:r>
            <a:endParaRPr lang="en-US" dirty="0">
              <a:solidFill>
                <a:prstClr val="black"/>
              </a:solidFill>
              <a:latin typeface="Calibri" panose="020F0502020204030204"/>
            </a:endParaRPr>
          </a:p>
        </p:txBody>
      </p:sp>
      <p:sp>
        <p:nvSpPr>
          <p:cNvPr id="5" name="TextBox 10"/>
          <p:cNvSpPr/>
          <p:nvPr/>
        </p:nvSpPr>
        <p:spPr>
          <a:xfrm>
            <a:off x="1219200" y="1179552"/>
            <a:ext cx="1925300" cy="256480"/>
          </a:xfrm>
          <a:prstGeom prst="rect">
            <a:avLst/>
          </a:prstGeom>
          <a:noFill/>
          <a:ln/>
        </p:spPr>
        <p:txBody>
          <a:bodyPr wrap="square" lIns="0" tIns="0" rIns="0" bIns="0" rtlCol="0" anchor="t">
            <a:spAutoFit/>
          </a:bodyPr>
          <a:lstStyle/>
          <a:p>
            <a:pPr defTabSz="731520">
              <a:lnSpc>
                <a:spcPts val="2016"/>
              </a:lnSpc>
            </a:pPr>
            <a:r>
              <a:rPr lang="en-US" sz="1680" kern="0" spc="-7" dirty="0">
                <a:solidFill>
                  <a:srgbClr val="FFFFFF"/>
                </a:solidFill>
                <a:latin typeface="Arsenal" pitchFamily="34" charset="0"/>
                <a:ea typeface="Arsenal" pitchFamily="34" charset="-122"/>
                <a:cs typeface="Arsenal" pitchFamily="34" charset="-120"/>
              </a:rPr>
              <a:t>Map State Plans</a:t>
            </a:r>
            <a:endParaRPr lang="en-US" sz="1680" dirty="0">
              <a:solidFill>
                <a:prstClr val="black"/>
              </a:solidFill>
              <a:latin typeface="Calibri" panose="020F0502020204030204"/>
            </a:endParaRPr>
          </a:p>
        </p:txBody>
      </p:sp>
      <p:sp>
        <p:nvSpPr>
          <p:cNvPr id="6" name="TextBox 11"/>
          <p:cNvSpPr/>
          <p:nvPr/>
        </p:nvSpPr>
        <p:spPr>
          <a:xfrm>
            <a:off x="1219200" y="1481257"/>
            <a:ext cx="1925300" cy="675249"/>
          </a:xfrm>
          <a:prstGeom prst="rect">
            <a:avLst/>
          </a:prstGeom>
          <a:noFill/>
          <a:ln/>
        </p:spPr>
        <p:txBody>
          <a:bodyPr wrap="square" lIns="0" tIns="0" rIns="0" bIns="0" rtlCol="0" anchor="t">
            <a:spAutoFit/>
          </a:bodyPr>
          <a:lstStyle/>
          <a:p>
            <a:pPr defTabSz="731520">
              <a:lnSpc>
                <a:spcPts val="1800"/>
              </a:lnSpc>
            </a:pPr>
            <a:r>
              <a:rPr lang="en-US" sz="1200" dirty="0">
                <a:solidFill>
                  <a:srgbClr val="C9F0F8"/>
                </a:solidFill>
                <a:latin typeface="Open Sans" pitchFamily="34" charset="0"/>
                <a:ea typeface="Open Sans" pitchFamily="34" charset="-122"/>
                <a:cs typeface="Open Sans" pitchFamily="34" charset="-120"/>
              </a:rPr>
              <a:t>Analyze all 50 RHTP state plans for trauma-relevant investments</a:t>
            </a:r>
            <a:endParaRPr lang="en-US" sz="1200" dirty="0">
              <a:solidFill>
                <a:prstClr val="black"/>
              </a:solidFill>
              <a:latin typeface="Calibri" panose="020F0502020204030204"/>
            </a:endParaRPr>
          </a:p>
        </p:txBody>
      </p:sp>
      <p:sp>
        <p:nvSpPr>
          <p:cNvPr id="7" name="TextBox 13"/>
          <p:cNvSpPr/>
          <p:nvPr/>
        </p:nvSpPr>
        <p:spPr>
          <a:xfrm>
            <a:off x="3266420" y="1333458"/>
            <a:ext cx="548640" cy="240829"/>
          </a:xfrm>
          <a:prstGeom prst="roundRect">
            <a:avLst>
              <a:gd name="adj" fmla="val 5556"/>
            </a:avLst>
          </a:prstGeom>
          <a:solidFill>
            <a:srgbClr val="02264F"/>
          </a:solidFill>
          <a:ln/>
        </p:spPr>
        <p:txBody>
          <a:bodyPr wrap="square" lIns="0" tIns="0" rIns="0" bIns="0" rtlCol="0" anchor="ctr">
            <a:spAutoFit/>
          </a:bodyPr>
          <a:lstStyle/>
          <a:p>
            <a:pPr algn="ctr" defTabSz="731520">
              <a:lnSpc>
                <a:spcPts val="1800"/>
              </a:lnSpc>
            </a:pPr>
            <a:r>
              <a:rPr lang="en-US" b="1" dirty="0">
                <a:solidFill>
                  <a:srgbClr val="FFFFFF"/>
                </a:solidFill>
                <a:latin typeface="Arsenal" pitchFamily="34" charset="0"/>
                <a:ea typeface="Arsenal" pitchFamily="34" charset="-122"/>
                <a:cs typeface="Arsenal" pitchFamily="34" charset="-120"/>
              </a:rPr>
              <a:t>02</a:t>
            </a:r>
            <a:endParaRPr lang="en-US" dirty="0">
              <a:solidFill>
                <a:prstClr val="black"/>
              </a:solidFill>
              <a:latin typeface="Calibri" panose="020F0502020204030204"/>
            </a:endParaRPr>
          </a:p>
        </p:txBody>
      </p:sp>
      <p:sp>
        <p:nvSpPr>
          <p:cNvPr id="8" name="TextBox 15"/>
          <p:cNvSpPr/>
          <p:nvPr/>
        </p:nvSpPr>
        <p:spPr>
          <a:xfrm>
            <a:off x="3952220" y="1179552"/>
            <a:ext cx="1925300" cy="256480"/>
          </a:xfrm>
          <a:prstGeom prst="rect">
            <a:avLst/>
          </a:prstGeom>
          <a:noFill/>
          <a:ln/>
        </p:spPr>
        <p:txBody>
          <a:bodyPr wrap="square" lIns="0" tIns="0" rIns="0" bIns="0" rtlCol="0" anchor="t">
            <a:spAutoFit/>
          </a:bodyPr>
          <a:lstStyle/>
          <a:p>
            <a:pPr defTabSz="731520">
              <a:lnSpc>
                <a:spcPts val="2016"/>
              </a:lnSpc>
            </a:pPr>
            <a:r>
              <a:rPr lang="en-US" sz="1680" kern="0" spc="-7" dirty="0">
                <a:solidFill>
                  <a:srgbClr val="FFFFFF"/>
                </a:solidFill>
                <a:latin typeface="Arsenal" pitchFamily="34" charset="0"/>
                <a:ea typeface="Arsenal" pitchFamily="34" charset="-122"/>
                <a:cs typeface="Arsenal" pitchFamily="34" charset="-120"/>
              </a:rPr>
              <a:t>Identify Models</a:t>
            </a:r>
            <a:endParaRPr lang="en-US" sz="1680" dirty="0">
              <a:solidFill>
                <a:prstClr val="black"/>
              </a:solidFill>
              <a:latin typeface="Calibri" panose="020F0502020204030204"/>
            </a:endParaRPr>
          </a:p>
        </p:txBody>
      </p:sp>
      <p:sp>
        <p:nvSpPr>
          <p:cNvPr id="9" name="TextBox 16"/>
          <p:cNvSpPr/>
          <p:nvPr/>
        </p:nvSpPr>
        <p:spPr>
          <a:xfrm>
            <a:off x="3952220" y="1481258"/>
            <a:ext cx="1925300" cy="675249"/>
          </a:xfrm>
          <a:prstGeom prst="rect">
            <a:avLst/>
          </a:prstGeom>
          <a:noFill/>
          <a:ln/>
        </p:spPr>
        <p:txBody>
          <a:bodyPr wrap="square" lIns="0" tIns="0" rIns="0" bIns="0" rtlCol="0" anchor="t">
            <a:spAutoFit/>
          </a:bodyPr>
          <a:lstStyle/>
          <a:p>
            <a:pPr defTabSz="731520">
              <a:lnSpc>
                <a:spcPts val="1800"/>
              </a:lnSpc>
            </a:pPr>
            <a:r>
              <a:rPr lang="en-US" sz="1200" dirty="0">
                <a:solidFill>
                  <a:srgbClr val="C9F0F8"/>
                </a:solidFill>
                <a:latin typeface="Open Sans" pitchFamily="34" charset="0"/>
                <a:ea typeface="Open Sans" pitchFamily="34" charset="-122"/>
                <a:cs typeface="Open Sans" pitchFamily="34" charset="-120"/>
              </a:rPr>
              <a:t>Surface 5–10 model programs that can be replicated across states</a:t>
            </a:r>
            <a:endParaRPr lang="en-US" sz="1200" dirty="0">
              <a:solidFill>
                <a:prstClr val="black"/>
              </a:solidFill>
              <a:latin typeface="Calibri" panose="020F0502020204030204"/>
            </a:endParaRPr>
          </a:p>
        </p:txBody>
      </p:sp>
      <p:sp>
        <p:nvSpPr>
          <p:cNvPr id="10" name="TextBox 18"/>
          <p:cNvSpPr/>
          <p:nvPr/>
        </p:nvSpPr>
        <p:spPr>
          <a:xfrm>
            <a:off x="5999440" y="1333458"/>
            <a:ext cx="548640" cy="240829"/>
          </a:xfrm>
          <a:prstGeom prst="roundRect">
            <a:avLst>
              <a:gd name="adj" fmla="val 5556"/>
            </a:avLst>
          </a:prstGeom>
          <a:solidFill>
            <a:srgbClr val="02264F"/>
          </a:solidFill>
          <a:ln/>
        </p:spPr>
        <p:txBody>
          <a:bodyPr wrap="square" lIns="0" tIns="0" rIns="0" bIns="0" rtlCol="0" anchor="ctr">
            <a:spAutoFit/>
          </a:bodyPr>
          <a:lstStyle/>
          <a:p>
            <a:pPr algn="ctr" defTabSz="731520">
              <a:lnSpc>
                <a:spcPts val="1800"/>
              </a:lnSpc>
            </a:pPr>
            <a:r>
              <a:rPr lang="en-US" b="1" dirty="0">
                <a:solidFill>
                  <a:srgbClr val="FFFFFF"/>
                </a:solidFill>
                <a:latin typeface="Arsenal" pitchFamily="34" charset="0"/>
                <a:ea typeface="Arsenal" pitchFamily="34" charset="-122"/>
                <a:cs typeface="Arsenal" pitchFamily="34" charset="-120"/>
              </a:rPr>
              <a:t>03</a:t>
            </a:r>
            <a:endParaRPr lang="en-US" dirty="0">
              <a:solidFill>
                <a:prstClr val="black"/>
              </a:solidFill>
              <a:latin typeface="Calibri" panose="020F0502020204030204"/>
            </a:endParaRPr>
          </a:p>
        </p:txBody>
      </p:sp>
      <p:sp>
        <p:nvSpPr>
          <p:cNvPr id="11" name="TextBox 20"/>
          <p:cNvSpPr/>
          <p:nvPr/>
        </p:nvSpPr>
        <p:spPr>
          <a:xfrm>
            <a:off x="6685240" y="1179552"/>
            <a:ext cx="1925300" cy="256480"/>
          </a:xfrm>
          <a:prstGeom prst="rect">
            <a:avLst/>
          </a:prstGeom>
          <a:noFill/>
          <a:ln/>
        </p:spPr>
        <p:txBody>
          <a:bodyPr wrap="square" lIns="0" tIns="0" rIns="0" bIns="0" rtlCol="0" anchor="t">
            <a:spAutoFit/>
          </a:bodyPr>
          <a:lstStyle/>
          <a:p>
            <a:pPr defTabSz="731520">
              <a:lnSpc>
                <a:spcPts val="2016"/>
              </a:lnSpc>
            </a:pPr>
            <a:r>
              <a:rPr lang="en-US" sz="1680" kern="0" spc="-7" dirty="0">
                <a:solidFill>
                  <a:srgbClr val="FFFFFF"/>
                </a:solidFill>
                <a:latin typeface="Arsenal" pitchFamily="34" charset="0"/>
                <a:ea typeface="Arsenal" pitchFamily="34" charset="-122"/>
                <a:cs typeface="Arsenal" pitchFamily="34" charset="-120"/>
              </a:rPr>
              <a:t>Track Opportunities</a:t>
            </a:r>
            <a:endParaRPr lang="en-US" sz="1680" dirty="0">
              <a:solidFill>
                <a:prstClr val="black"/>
              </a:solidFill>
              <a:latin typeface="Calibri" panose="020F0502020204030204"/>
            </a:endParaRPr>
          </a:p>
        </p:txBody>
      </p:sp>
      <p:sp>
        <p:nvSpPr>
          <p:cNvPr id="12" name="TextBox 21"/>
          <p:cNvSpPr/>
          <p:nvPr/>
        </p:nvSpPr>
        <p:spPr>
          <a:xfrm>
            <a:off x="6685240" y="1481258"/>
            <a:ext cx="1925300" cy="906082"/>
          </a:xfrm>
          <a:prstGeom prst="rect">
            <a:avLst/>
          </a:prstGeom>
          <a:noFill/>
          <a:ln/>
        </p:spPr>
        <p:txBody>
          <a:bodyPr wrap="square" lIns="0" tIns="0" rIns="0" bIns="0" rtlCol="0" anchor="t">
            <a:spAutoFit/>
          </a:bodyPr>
          <a:lstStyle/>
          <a:p>
            <a:pPr defTabSz="731520">
              <a:lnSpc>
                <a:spcPts val="1800"/>
              </a:lnSpc>
            </a:pPr>
            <a:r>
              <a:rPr lang="en-US" sz="1200" dirty="0">
                <a:solidFill>
                  <a:srgbClr val="C9F0F8"/>
                </a:solidFill>
                <a:latin typeface="Open Sans" pitchFamily="34" charset="0"/>
                <a:ea typeface="Open Sans" pitchFamily="34" charset="-122"/>
                <a:cs typeface="Open Sans" pitchFamily="34" charset="-120"/>
              </a:rPr>
              <a:t>EMS, prehospital blood, trauma-system, tele-trauma, and regional-coordination funding</a:t>
            </a:r>
            <a:endParaRPr lang="en-US" sz="1200" dirty="0">
              <a:solidFill>
                <a:prstClr val="black"/>
              </a:solidFill>
              <a:latin typeface="Calibri" panose="020F0502020204030204"/>
            </a:endParaRPr>
          </a:p>
        </p:txBody>
      </p:sp>
      <p:sp>
        <p:nvSpPr>
          <p:cNvPr id="13" name="TextBox 23"/>
          <p:cNvSpPr/>
          <p:nvPr/>
        </p:nvSpPr>
        <p:spPr>
          <a:xfrm>
            <a:off x="533400" y="2671483"/>
            <a:ext cx="548640" cy="240829"/>
          </a:xfrm>
          <a:prstGeom prst="roundRect">
            <a:avLst>
              <a:gd name="adj" fmla="val 5556"/>
            </a:avLst>
          </a:prstGeom>
          <a:solidFill>
            <a:srgbClr val="02264F"/>
          </a:solidFill>
          <a:ln/>
        </p:spPr>
        <p:txBody>
          <a:bodyPr wrap="square" lIns="0" tIns="0" rIns="0" bIns="0" rtlCol="0" anchor="ctr">
            <a:spAutoFit/>
          </a:bodyPr>
          <a:lstStyle/>
          <a:p>
            <a:pPr algn="ctr" defTabSz="731520">
              <a:lnSpc>
                <a:spcPts val="1800"/>
              </a:lnSpc>
            </a:pPr>
            <a:r>
              <a:rPr lang="en-US" b="1" dirty="0">
                <a:solidFill>
                  <a:srgbClr val="FFFFFF"/>
                </a:solidFill>
                <a:latin typeface="Arsenal" pitchFamily="34" charset="0"/>
                <a:ea typeface="Arsenal" pitchFamily="34" charset="-122"/>
                <a:cs typeface="Arsenal" pitchFamily="34" charset="-120"/>
              </a:rPr>
              <a:t>04</a:t>
            </a:r>
            <a:endParaRPr lang="en-US" dirty="0">
              <a:solidFill>
                <a:prstClr val="black"/>
              </a:solidFill>
              <a:latin typeface="Calibri" panose="020F0502020204030204"/>
            </a:endParaRPr>
          </a:p>
        </p:txBody>
      </p:sp>
      <p:sp>
        <p:nvSpPr>
          <p:cNvPr id="14" name="TextBox 25"/>
          <p:cNvSpPr/>
          <p:nvPr/>
        </p:nvSpPr>
        <p:spPr>
          <a:xfrm>
            <a:off x="1219200" y="2517577"/>
            <a:ext cx="1925300" cy="512961"/>
          </a:xfrm>
          <a:prstGeom prst="rect">
            <a:avLst/>
          </a:prstGeom>
          <a:noFill/>
          <a:ln/>
        </p:spPr>
        <p:txBody>
          <a:bodyPr wrap="square" lIns="0" tIns="0" rIns="0" bIns="0" rtlCol="0" anchor="t">
            <a:spAutoFit/>
          </a:bodyPr>
          <a:lstStyle/>
          <a:p>
            <a:pPr defTabSz="731520">
              <a:lnSpc>
                <a:spcPts val="2016"/>
              </a:lnSpc>
            </a:pPr>
            <a:r>
              <a:rPr lang="en-US" sz="1680" kern="0" spc="-7" dirty="0">
                <a:solidFill>
                  <a:srgbClr val="FFFFFF"/>
                </a:solidFill>
                <a:latin typeface="Arsenal" pitchFamily="34" charset="0"/>
                <a:ea typeface="Arsenal" pitchFamily="34" charset="-122"/>
                <a:cs typeface="Arsenal" pitchFamily="34" charset="-120"/>
              </a:rPr>
              <a:t>Link to NTEPS/RMOCC</a:t>
            </a:r>
            <a:endParaRPr lang="en-US" sz="1680" dirty="0">
              <a:solidFill>
                <a:prstClr val="black"/>
              </a:solidFill>
              <a:latin typeface="Calibri" panose="020F0502020204030204"/>
            </a:endParaRPr>
          </a:p>
        </p:txBody>
      </p:sp>
      <p:sp>
        <p:nvSpPr>
          <p:cNvPr id="15" name="TextBox 26"/>
          <p:cNvSpPr/>
          <p:nvPr/>
        </p:nvSpPr>
        <p:spPr>
          <a:xfrm>
            <a:off x="1219200" y="3075267"/>
            <a:ext cx="1925300" cy="906082"/>
          </a:xfrm>
          <a:prstGeom prst="rect">
            <a:avLst/>
          </a:prstGeom>
          <a:noFill/>
          <a:ln/>
        </p:spPr>
        <p:txBody>
          <a:bodyPr wrap="square" lIns="0" tIns="0" rIns="0" bIns="0" rtlCol="0" anchor="t">
            <a:spAutoFit/>
          </a:bodyPr>
          <a:lstStyle/>
          <a:p>
            <a:pPr defTabSz="731520">
              <a:lnSpc>
                <a:spcPts val="1800"/>
              </a:lnSpc>
            </a:pPr>
            <a:r>
              <a:rPr lang="en-US" sz="1200" dirty="0">
                <a:solidFill>
                  <a:srgbClr val="C9F0F8"/>
                </a:solidFill>
                <a:latin typeface="Open Sans" pitchFamily="34" charset="0"/>
                <a:ea typeface="Open Sans" pitchFamily="34" charset="-122"/>
                <a:cs typeface="Open Sans" pitchFamily="34" charset="-120"/>
              </a:rPr>
              <a:t>Connect RHTP implementation directly to ongoing federal policy development</a:t>
            </a:r>
            <a:endParaRPr lang="en-US" sz="1200" dirty="0">
              <a:solidFill>
                <a:prstClr val="black"/>
              </a:solidFill>
              <a:latin typeface="Calibri" panose="020F0502020204030204"/>
            </a:endParaRPr>
          </a:p>
        </p:txBody>
      </p:sp>
      <p:sp>
        <p:nvSpPr>
          <p:cNvPr id="16" name="TextBox 28"/>
          <p:cNvSpPr/>
          <p:nvPr/>
        </p:nvSpPr>
        <p:spPr>
          <a:xfrm>
            <a:off x="3266420" y="2671483"/>
            <a:ext cx="548640" cy="240829"/>
          </a:xfrm>
          <a:prstGeom prst="roundRect">
            <a:avLst>
              <a:gd name="adj" fmla="val 5556"/>
            </a:avLst>
          </a:prstGeom>
          <a:solidFill>
            <a:srgbClr val="02264F"/>
          </a:solidFill>
          <a:ln/>
        </p:spPr>
        <p:txBody>
          <a:bodyPr wrap="square" lIns="0" tIns="0" rIns="0" bIns="0" rtlCol="0" anchor="ctr">
            <a:spAutoFit/>
          </a:bodyPr>
          <a:lstStyle/>
          <a:p>
            <a:pPr algn="ctr" defTabSz="731520">
              <a:lnSpc>
                <a:spcPts val="1800"/>
              </a:lnSpc>
            </a:pPr>
            <a:r>
              <a:rPr lang="en-US" b="1" dirty="0">
                <a:solidFill>
                  <a:srgbClr val="FFFFFF"/>
                </a:solidFill>
                <a:latin typeface="Arsenal" pitchFamily="34" charset="0"/>
                <a:ea typeface="Arsenal" pitchFamily="34" charset="-122"/>
                <a:cs typeface="Arsenal" pitchFamily="34" charset="-120"/>
              </a:rPr>
              <a:t>05</a:t>
            </a:r>
            <a:endParaRPr lang="en-US" dirty="0">
              <a:solidFill>
                <a:prstClr val="black"/>
              </a:solidFill>
              <a:latin typeface="Calibri" panose="020F0502020204030204"/>
            </a:endParaRPr>
          </a:p>
        </p:txBody>
      </p:sp>
      <p:sp>
        <p:nvSpPr>
          <p:cNvPr id="17" name="TextBox 30"/>
          <p:cNvSpPr/>
          <p:nvPr/>
        </p:nvSpPr>
        <p:spPr>
          <a:xfrm>
            <a:off x="3952220" y="2517577"/>
            <a:ext cx="1925300" cy="512961"/>
          </a:xfrm>
          <a:prstGeom prst="rect">
            <a:avLst/>
          </a:prstGeom>
          <a:noFill/>
          <a:ln/>
        </p:spPr>
        <p:txBody>
          <a:bodyPr wrap="square" lIns="0" tIns="0" rIns="0" bIns="0" rtlCol="0" anchor="t">
            <a:spAutoFit/>
          </a:bodyPr>
          <a:lstStyle/>
          <a:p>
            <a:pPr defTabSz="731520">
              <a:lnSpc>
                <a:spcPts val="2016"/>
              </a:lnSpc>
            </a:pPr>
            <a:r>
              <a:rPr lang="en-US" sz="1680" kern="0" spc="-7" dirty="0">
                <a:solidFill>
                  <a:srgbClr val="FFFFFF"/>
                </a:solidFill>
                <a:latin typeface="Arsenal" pitchFamily="34" charset="0"/>
                <a:ea typeface="Arsenal" pitchFamily="34" charset="-122"/>
                <a:cs typeface="Arsenal" pitchFamily="34" charset="-120"/>
              </a:rPr>
              <a:t>Engage Policymakers</a:t>
            </a:r>
            <a:endParaRPr lang="en-US" sz="1680" dirty="0">
              <a:solidFill>
                <a:prstClr val="black"/>
              </a:solidFill>
              <a:latin typeface="Calibri" panose="020F0502020204030204"/>
            </a:endParaRPr>
          </a:p>
        </p:txBody>
      </p:sp>
      <p:sp>
        <p:nvSpPr>
          <p:cNvPr id="18" name="TextBox 31"/>
          <p:cNvSpPr/>
          <p:nvPr/>
        </p:nvSpPr>
        <p:spPr>
          <a:xfrm>
            <a:off x="3952220" y="3075267"/>
            <a:ext cx="1925300" cy="906082"/>
          </a:xfrm>
          <a:prstGeom prst="rect">
            <a:avLst/>
          </a:prstGeom>
          <a:noFill/>
          <a:ln/>
        </p:spPr>
        <p:txBody>
          <a:bodyPr wrap="square" lIns="0" tIns="0" rIns="0" bIns="0" rtlCol="0" anchor="t">
            <a:spAutoFit/>
          </a:bodyPr>
          <a:lstStyle/>
          <a:p>
            <a:pPr defTabSz="731520">
              <a:lnSpc>
                <a:spcPts val="1800"/>
              </a:lnSpc>
            </a:pPr>
            <a:r>
              <a:rPr lang="en-US" sz="1200" dirty="0">
                <a:solidFill>
                  <a:srgbClr val="C9F0F8"/>
                </a:solidFill>
                <a:latin typeface="Open Sans" pitchFamily="34" charset="0"/>
                <a:ea typeface="Open Sans" pitchFamily="34" charset="-122"/>
                <a:cs typeface="Open Sans" pitchFamily="34" charset="-120"/>
              </a:rPr>
              <a:t>Use Where Seconds Matter to tie measurable rural trauma gaps to active RHTP investments</a:t>
            </a:r>
            <a:endParaRPr lang="en-US" sz="1200" dirty="0">
              <a:solidFill>
                <a:prstClr val="black"/>
              </a:solidFill>
              <a:latin typeface="Calibri" panose="020F0502020204030204"/>
            </a:endParaRPr>
          </a:p>
        </p:txBody>
      </p:sp>
    </p:spTree>
    <p:extLst>
      <p:ext uri="{BB962C8B-B14F-4D97-AF65-F5344CB8AC3E}">
        <p14:creationId xmlns:p14="http://schemas.microsoft.com/office/powerpoint/2010/main" val="7736203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1"/>
            <a:ext cx="9144000" cy="5143500"/>
          </a:xfrm>
          <a:prstGeom prst="rect">
            <a:avLst/>
          </a:prstGeom>
          <a:solidFill>
            <a:srgbClr val="03032D"/>
          </a:solidFill>
          <a:ln/>
        </p:spPr>
        <p:txBody>
          <a:bodyPr/>
          <a:lstStyle/>
          <a:p>
            <a:pPr defTabSz="731520"/>
            <a:endParaRPr lang="en-US" sz="1440" dirty="0">
              <a:solidFill>
                <a:prstClr val="black"/>
              </a:solidFill>
              <a:latin typeface="Calibri" panose="020F0502020204030204"/>
            </a:endParaRPr>
          </a:p>
        </p:txBody>
      </p:sp>
      <p:sp>
        <p:nvSpPr>
          <p:cNvPr id="3" name="TextBox 4"/>
          <p:cNvSpPr/>
          <p:nvPr/>
        </p:nvSpPr>
        <p:spPr>
          <a:xfrm>
            <a:off x="533400" y="1314510"/>
            <a:ext cx="8077200" cy="394660"/>
          </a:xfrm>
          <a:prstGeom prst="rect">
            <a:avLst/>
          </a:prstGeom>
          <a:noFill/>
          <a:ln/>
        </p:spPr>
        <p:txBody>
          <a:bodyPr wrap="square" lIns="0" tIns="0" rIns="0" bIns="0" rtlCol="0" anchor="t">
            <a:spAutoFit/>
          </a:bodyPr>
          <a:lstStyle/>
          <a:p>
            <a:pPr defTabSz="731520">
              <a:lnSpc>
                <a:spcPts val="3168"/>
              </a:lnSpc>
            </a:pPr>
            <a:r>
              <a:rPr lang="en-US" sz="2640" kern="0" spc="-12" dirty="0">
                <a:solidFill>
                  <a:srgbClr val="FFFFFF"/>
                </a:solidFill>
                <a:latin typeface="Arsenal" pitchFamily="34" charset="0"/>
                <a:ea typeface="Arsenal" pitchFamily="34" charset="-122"/>
                <a:cs typeface="Arsenal" pitchFamily="34" charset="-120"/>
              </a:rPr>
              <a:t>Bottom line</a:t>
            </a:r>
            <a:endParaRPr lang="en-US" sz="2640" dirty="0">
              <a:solidFill>
                <a:prstClr val="black"/>
              </a:solidFill>
              <a:latin typeface="Calibri" panose="020F0502020204030204"/>
            </a:endParaRPr>
          </a:p>
        </p:txBody>
      </p:sp>
      <p:pic>
        <p:nvPicPr>
          <p:cNvPr id="4" name="Picture 11" descr="__type_image"/>
          <p:cNvPicPr>
            <a:picLocks noChangeAspect="1"/>
          </p:cNvPicPr>
          <p:nvPr/>
        </p:nvPicPr>
        <p:blipFill>
          <a:blip r:embed="rId3"/>
          <a:stretch>
            <a:fillRect/>
          </a:stretch>
        </p:blipFill>
        <p:spPr>
          <a:xfrm>
            <a:off x="533400" y="2018080"/>
            <a:ext cx="161925" cy="141149"/>
          </a:xfrm>
          <a:prstGeom prst="rect">
            <a:avLst/>
          </a:prstGeom>
        </p:spPr>
      </p:pic>
      <p:sp>
        <p:nvSpPr>
          <p:cNvPr id="6" name="TextBox 13"/>
          <p:cNvSpPr/>
          <p:nvPr/>
        </p:nvSpPr>
        <p:spPr>
          <a:xfrm>
            <a:off x="771525" y="2267038"/>
            <a:ext cx="3739515" cy="444417"/>
          </a:xfrm>
          <a:prstGeom prst="rect">
            <a:avLst/>
          </a:prstGeom>
          <a:noFill/>
          <a:ln/>
        </p:spPr>
        <p:txBody>
          <a:bodyPr wrap="square" lIns="0" tIns="0" rIns="0" bIns="0" rtlCol="0" anchor="t">
            <a:spAutoFit/>
          </a:bodyPr>
          <a:lstStyle/>
          <a:p>
            <a:pPr defTabSz="731520">
              <a:lnSpc>
                <a:spcPts val="1800"/>
              </a:lnSpc>
            </a:pPr>
            <a:r>
              <a:rPr lang="en-US" sz="1200" dirty="0">
                <a:solidFill>
                  <a:srgbClr val="C9F0F8"/>
                </a:solidFill>
                <a:latin typeface="Open Sans" pitchFamily="34" charset="0"/>
                <a:ea typeface="Open Sans" pitchFamily="34" charset="-122"/>
                <a:cs typeface="Open Sans" pitchFamily="34" charset="-120"/>
              </a:rPr>
              <a:t>RHTP has moved from a policy opportunity toactive implementationin every state.</a:t>
            </a:r>
            <a:endParaRPr lang="en-US" sz="1200" dirty="0">
              <a:solidFill>
                <a:prstClr val="black"/>
              </a:solidFill>
              <a:latin typeface="Calibri" panose="020F0502020204030204"/>
            </a:endParaRPr>
          </a:p>
        </p:txBody>
      </p:sp>
      <p:pic>
        <p:nvPicPr>
          <p:cNvPr id="7" name="Picture 18" descr="__type_image"/>
          <p:cNvPicPr>
            <a:picLocks noChangeAspect="1"/>
          </p:cNvPicPr>
          <p:nvPr/>
        </p:nvPicPr>
        <p:blipFill>
          <a:blip r:embed="rId3"/>
          <a:stretch>
            <a:fillRect/>
          </a:stretch>
        </p:blipFill>
        <p:spPr>
          <a:xfrm>
            <a:off x="4632960" y="2018080"/>
            <a:ext cx="161925" cy="141149"/>
          </a:xfrm>
          <a:prstGeom prst="rect">
            <a:avLst/>
          </a:prstGeom>
        </p:spPr>
      </p:pic>
      <p:sp>
        <p:nvSpPr>
          <p:cNvPr id="9" name="TextBox 20"/>
          <p:cNvSpPr/>
          <p:nvPr/>
        </p:nvSpPr>
        <p:spPr>
          <a:xfrm>
            <a:off x="4957762" y="2202676"/>
            <a:ext cx="3739515" cy="444417"/>
          </a:xfrm>
          <a:prstGeom prst="rect">
            <a:avLst/>
          </a:prstGeom>
          <a:noFill/>
          <a:ln/>
        </p:spPr>
        <p:txBody>
          <a:bodyPr wrap="square" lIns="0" tIns="0" rIns="0" bIns="0" rtlCol="0" anchor="t">
            <a:spAutoFit/>
          </a:bodyPr>
          <a:lstStyle/>
          <a:p>
            <a:pPr defTabSz="731520">
              <a:lnSpc>
                <a:spcPts val="1800"/>
              </a:lnSpc>
            </a:pPr>
            <a:r>
              <a:rPr lang="en-US" sz="1200" dirty="0">
                <a:solidFill>
                  <a:srgbClr val="C9F0F8"/>
                </a:solidFill>
                <a:latin typeface="Open Sans" pitchFamily="34" charset="0"/>
                <a:ea typeface="Open Sans" pitchFamily="34" charset="-122"/>
                <a:cs typeface="Open Sans" pitchFamily="34" charset="-120"/>
              </a:rPr>
              <a:t>Emergency and trauma care areexplicitly namedas part of the transformation priorities.</a:t>
            </a:r>
            <a:endParaRPr lang="en-US" sz="1200" dirty="0">
              <a:solidFill>
                <a:prstClr val="black"/>
              </a:solidFill>
              <a:latin typeface="Calibri" panose="020F0502020204030204"/>
            </a:endParaRPr>
          </a:p>
        </p:txBody>
      </p:sp>
      <p:pic>
        <p:nvPicPr>
          <p:cNvPr id="10" name="Picture 25" descr="__type_image"/>
          <p:cNvPicPr>
            <a:picLocks noChangeAspect="1"/>
          </p:cNvPicPr>
          <p:nvPr/>
        </p:nvPicPr>
        <p:blipFill>
          <a:blip r:embed="rId3"/>
          <a:stretch>
            <a:fillRect/>
          </a:stretch>
        </p:blipFill>
        <p:spPr>
          <a:xfrm>
            <a:off x="533400" y="3212455"/>
            <a:ext cx="161925" cy="141149"/>
          </a:xfrm>
          <a:prstGeom prst="rect">
            <a:avLst/>
          </a:prstGeom>
        </p:spPr>
      </p:pic>
      <p:sp>
        <p:nvSpPr>
          <p:cNvPr id="12" name="TextBox 27"/>
          <p:cNvSpPr/>
          <p:nvPr/>
        </p:nvSpPr>
        <p:spPr>
          <a:xfrm>
            <a:off x="771525" y="3486150"/>
            <a:ext cx="3739515" cy="675249"/>
          </a:xfrm>
          <a:prstGeom prst="rect">
            <a:avLst/>
          </a:prstGeom>
          <a:noFill/>
          <a:ln/>
        </p:spPr>
        <p:txBody>
          <a:bodyPr wrap="square" lIns="0" tIns="0" rIns="0" bIns="0" rtlCol="0" anchor="t">
            <a:spAutoFit/>
          </a:bodyPr>
          <a:lstStyle/>
          <a:p>
            <a:pPr defTabSz="731520">
              <a:lnSpc>
                <a:spcPts val="1800"/>
              </a:lnSpc>
            </a:pPr>
            <a:r>
              <a:rPr lang="en-US" sz="1200" dirty="0">
                <a:solidFill>
                  <a:srgbClr val="C9F0F8"/>
                </a:solidFill>
                <a:latin typeface="Open Sans" pitchFamily="34" charset="0"/>
                <a:ea typeface="Open Sans" pitchFamily="34" charset="-122"/>
                <a:cs typeface="Open Sans" pitchFamily="34" charset="-120"/>
              </a:rPr>
              <a:t>Connect EMS, rural hospitals, trauma centers, technology, and regional coordination into one functioning system.</a:t>
            </a:r>
            <a:endParaRPr lang="en-US" sz="1200" dirty="0">
              <a:solidFill>
                <a:prstClr val="black"/>
              </a:solidFill>
              <a:latin typeface="Calibri" panose="020F0502020204030204"/>
            </a:endParaRPr>
          </a:p>
        </p:txBody>
      </p:sp>
      <p:pic>
        <p:nvPicPr>
          <p:cNvPr id="13" name="Picture 32" descr="__type_image"/>
          <p:cNvPicPr>
            <a:picLocks noChangeAspect="1"/>
          </p:cNvPicPr>
          <p:nvPr/>
        </p:nvPicPr>
        <p:blipFill>
          <a:blip r:embed="rId3"/>
          <a:stretch>
            <a:fillRect/>
          </a:stretch>
        </p:blipFill>
        <p:spPr>
          <a:xfrm>
            <a:off x="4611380" y="3176838"/>
            <a:ext cx="161925" cy="141149"/>
          </a:xfrm>
          <a:prstGeom prst="rect">
            <a:avLst/>
          </a:prstGeom>
        </p:spPr>
      </p:pic>
      <p:sp>
        <p:nvSpPr>
          <p:cNvPr id="15" name="TextBox 34"/>
          <p:cNvSpPr/>
          <p:nvPr/>
        </p:nvSpPr>
        <p:spPr>
          <a:xfrm>
            <a:off x="4871085" y="3482206"/>
            <a:ext cx="3739515" cy="444417"/>
          </a:xfrm>
          <a:prstGeom prst="rect">
            <a:avLst/>
          </a:prstGeom>
          <a:noFill/>
          <a:ln/>
        </p:spPr>
        <p:txBody>
          <a:bodyPr wrap="square" lIns="0" tIns="0" rIns="0" bIns="0" rtlCol="0" anchor="t">
            <a:spAutoFit/>
          </a:bodyPr>
          <a:lstStyle/>
          <a:p>
            <a:pPr defTabSz="731520">
              <a:lnSpc>
                <a:spcPts val="1800"/>
              </a:lnSpc>
            </a:pPr>
            <a:r>
              <a:rPr lang="en-US" sz="1200" dirty="0">
                <a:solidFill>
                  <a:srgbClr val="C9F0F8"/>
                </a:solidFill>
                <a:latin typeface="Open Sans" pitchFamily="34" charset="0"/>
                <a:ea typeface="Open Sans" pitchFamily="34" charset="-122"/>
                <a:cs typeface="Open Sans" pitchFamily="34" charset="-120"/>
              </a:rPr>
              <a:t>Identify what works, spread it, and keeprural trauma centralto the transformation conversation.</a:t>
            </a:r>
            <a:endParaRPr lang="en-US" sz="1200" dirty="0">
              <a:solidFill>
                <a:prstClr val="black"/>
              </a:solidFill>
              <a:latin typeface="Calibri" panose="020F0502020204030204"/>
            </a:endParaRPr>
          </a:p>
        </p:txBody>
      </p:sp>
      <p:sp>
        <p:nvSpPr>
          <p:cNvPr id="16" name="TextBox 15">
            <a:extLst>
              <a:ext uri="{FF2B5EF4-FFF2-40B4-BE49-F238E27FC236}">
                <a16:creationId xmlns:a16="http://schemas.microsoft.com/office/drawing/2014/main" id="{446955AE-061C-7F2B-56B7-E70282A8011F}"/>
              </a:ext>
            </a:extLst>
          </p:cNvPr>
          <p:cNvSpPr txBox="1"/>
          <p:nvPr/>
        </p:nvSpPr>
        <p:spPr>
          <a:xfrm>
            <a:off x="695325" y="1929779"/>
            <a:ext cx="2514601" cy="369332"/>
          </a:xfrm>
          <a:prstGeom prst="rect">
            <a:avLst/>
          </a:prstGeom>
          <a:noFill/>
        </p:spPr>
        <p:txBody>
          <a:bodyPr wrap="square" rtlCol="0">
            <a:spAutoFit/>
          </a:bodyPr>
          <a:lstStyle/>
          <a:p>
            <a:r>
              <a:rPr lang="en-US" dirty="0">
                <a:solidFill>
                  <a:schemeClr val="bg1"/>
                </a:solidFill>
              </a:rPr>
              <a:t>Policy is now execution</a:t>
            </a:r>
          </a:p>
        </p:txBody>
      </p:sp>
      <p:sp>
        <p:nvSpPr>
          <p:cNvPr id="18" name="TextBox 17">
            <a:extLst>
              <a:ext uri="{FF2B5EF4-FFF2-40B4-BE49-F238E27FC236}">
                <a16:creationId xmlns:a16="http://schemas.microsoft.com/office/drawing/2014/main" id="{6E6C52A9-6CFD-CA3F-CDCE-853DBDE80288}"/>
              </a:ext>
            </a:extLst>
          </p:cNvPr>
          <p:cNvSpPr txBox="1"/>
          <p:nvPr/>
        </p:nvSpPr>
        <p:spPr>
          <a:xfrm>
            <a:off x="4871085" y="1924840"/>
            <a:ext cx="2514601" cy="369332"/>
          </a:xfrm>
          <a:prstGeom prst="rect">
            <a:avLst/>
          </a:prstGeom>
          <a:noFill/>
        </p:spPr>
        <p:txBody>
          <a:bodyPr wrap="square" rtlCol="0">
            <a:spAutoFit/>
          </a:bodyPr>
          <a:lstStyle/>
          <a:p>
            <a:r>
              <a:rPr lang="en-US" dirty="0">
                <a:solidFill>
                  <a:schemeClr val="bg1"/>
                </a:solidFill>
              </a:rPr>
              <a:t>Trauma is in the agenda</a:t>
            </a:r>
          </a:p>
        </p:txBody>
      </p:sp>
      <p:sp>
        <p:nvSpPr>
          <p:cNvPr id="20" name="TextBox 19">
            <a:extLst>
              <a:ext uri="{FF2B5EF4-FFF2-40B4-BE49-F238E27FC236}">
                <a16:creationId xmlns:a16="http://schemas.microsoft.com/office/drawing/2014/main" id="{1210F60E-7800-5C99-6C6B-4481F83682E0}"/>
              </a:ext>
            </a:extLst>
          </p:cNvPr>
          <p:cNvSpPr txBox="1"/>
          <p:nvPr/>
        </p:nvSpPr>
        <p:spPr>
          <a:xfrm>
            <a:off x="4794885" y="3097367"/>
            <a:ext cx="2514601" cy="369332"/>
          </a:xfrm>
          <a:prstGeom prst="rect">
            <a:avLst/>
          </a:prstGeom>
          <a:noFill/>
        </p:spPr>
        <p:txBody>
          <a:bodyPr wrap="square" rtlCol="0">
            <a:spAutoFit/>
          </a:bodyPr>
          <a:lstStyle/>
          <a:p>
            <a:r>
              <a:rPr lang="en-US" dirty="0">
                <a:solidFill>
                  <a:schemeClr val="bg1"/>
                </a:solidFill>
              </a:rPr>
              <a:t>Our role</a:t>
            </a:r>
          </a:p>
        </p:txBody>
      </p:sp>
      <p:sp>
        <p:nvSpPr>
          <p:cNvPr id="22" name="TextBox 21">
            <a:extLst>
              <a:ext uri="{FF2B5EF4-FFF2-40B4-BE49-F238E27FC236}">
                <a16:creationId xmlns:a16="http://schemas.microsoft.com/office/drawing/2014/main" id="{ADC51773-CD87-0F70-90E8-24BB7E8A4E7C}"/>
              </a:ext>
            </a:extLst>
          </p:cNvPr>
          <p:cNvSpPr txBox="1"/>
          <p:nvPr/>
        </p:nvSpPr>
        <p:spPr>
          <a:xfrm>
            <a:off x="712319" y="3116817"/>
            <a:ext cx="2514601" cy="369332"/>
          </a:xfrm>
          <a:prstGeom prst="rect">
            <a:avLst/>
          </a:prstGeom>
          <a:noFill/>
        </p:spPr>
        <p:txBody>
          <a:bodyPr wrap="square" rtlCol="0">
            <a:spAutoFit/>
          </a:bodyPr>
          <a:lstStyle/>
          <a:p>
            <a:r>
              <a:rPr lang="en-US" dirty="0">
                <a:solidFill>
                  <a:schemeClr val="bg1"/>
                </a:solidFill>
              </a:rPr>
              <a:t>The system opportunity</a:t>
            </a:r>
          </a:p>
        </p:txBody>
      </p:sp>
    </p:spTree>
    <p:extLst>
      <p:ext uri="{BB962C8B-B14F-4D97-AF65-F5344CB8AC3E}">
        <p14:creationId xmlns:p14="http://schemas.microsoft.com/office/powerpoint/2010/main" val="1535661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Questions?</a:t>
            </a:r>
          </a:p>
        </p:txBody>
      </p:sp>
      <p:sp>
        <p:nvSpPr>
          <p:cNvPr id="3" name="Content Placeholder 2"/>
          <p:cNvSpPr>
            <a:spLocks noGrp="1"/>
          </p:cNvSpPr>
          <p:nvPr>
            <p:ph idx="1"/>
          </p:nvPr>
        </p:nvSpPr>
        <p:spPr/>
        <p:txBody>
          <a:bodyPr wrap="square"/>
          <a:lstStyle/>
          <a:p>
            <a:pPr marL="0" indent="0">
              <a:spcAft>
                <a:spcPts val="0"/>
              </a:spcAft>
              <a:buNone/>
            </a:pPr>
            <a:r>
              <a:rPr sz="1600" b="0" i="0">
                <a:solidFill>
                  <a:srgbClr val="FFFFFF"/>
                </a:solidFill>
              </a:rPr>
              <a:t>COT Rural Initiatives Session  ·  Education, Quality, and Community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Panel Discussion</a:t>
            </a:r>
            <a:endParaRPr dirty="0"/>
          </a:p>
        </p:txBody>
      </p:sp>
      <p:sp>
        <p:nvSpPr>
          <p:cNvPr id="3" name="Content Placeholder 2"/>
          <p:cNvSpPr>
            <a:spLocks noGrp="1"/>
          </p:cNvSpPr>
          <p:nvPr>
            <p:ph idx="1"/>
          </p:nvPr>
        </p:nvSpPr>
        <p:spPr/>
        <p:txBody>
          <a:bodyPr wrap="square"/>
          <a:lstStyle/>
          <a:p>
            <a:pPr marL="228600" indent="-228600">
              <a:spcAft>
                <a:spcPts val="800"/>
              </a:spcAft>
              <a:buFont typeface="Arial"/>
              <a:buChar char="•"/>
            </a:pPr>
            <a:r>
              <a:rPr sz="1400" b="0" i="0">
                <a:solidFill>
                  <a:srgbClr val="0F2144"/>
                </a:solidFill>
              </a:rPr>
              <a:t>How should Level I/II centers use the Level IV standards to support their rural referral partners?</a:t>
            </a:r>
          </a:p>
          <a:p>
            <a:pPr marL="228600" indent="-228600">
              <a:spcAft>
                <a:spcPts val="800"/>
              </a:spcAft>
              <a:buFont typeface="Arial"/>
              <a:buChar char="•"/>
            </a:pPr>
            <a:r>
              <a:rPr sz="1400" b="0" i="0">
                <a:solidFill>
                  <a:srgbClr val="0F2144"/>
                </a:solidFill>
              </a:rPr>
              <a:t>What makes a Community of Practice sustainable for clinicians with little protected time?</a:t>
            </a:r>
          </a:p>
          <a:p>
            <a:pPr marL="228600" indent="-228600">
              <a:spcAft>
                <a:spcPts val="800"/>
              </a:spcAft>
              <a:buFont typeface="Arial"/>
              <a:buChar char="•"/>
            </a:pPr>
            <a:r>
              <a:rPr sz="1400" b="0" i="0">
                <a:solidFill>
                  <a:srgbClr val="0F2144"/>
                </a:solidFill>
              </a:rPr>
              <a:t>Where does RTTDC fit with longitudinal and just-in-time education?</a:t>
            </a:r>
          </a:p>
          <a:p>
            <a:pPr marL="228600" indent="-228600">
              <a:spcAft>
                <a:spcPts val="600"/>
              </a:spcAft>
              <a:buFont typeface="Arial"/>
              <a:buChar char="•"/>
            </a:pPr>
            <a:r>
              <a:rPr sz="1400" b="0" i="0">
                <a:solidFill>
                  <a:srgbClr val="0F2144"/>
                </a:solidFill>
              </a:rPr>
              <a:t>What funding and advocacy priorities would move rural trauma readiness the furthest?</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ody">
  <a:themeElements>
    <a:clrScheme name="Custom 11">
      <a:dk1>
        <a:srgbClr val="7C1398"/>
      </a:dk1>
      <a:lt1>
        <a:srgbClr val="FFFFFF"/>
      </a:lt1>
      <a:dk2>
        <a:srgbClr val="000000"/>
      </a:dk2>
      <a:lt2>
        <a:srgbClr val="E7E6E6"/>
      </a:lt2>
      <a:accent1>
        <a:srgbClr val="C075D1"/>
      </a:accent1>
      <a:accent2>
        <a:srgbClr val="9B29B4"/>
      </a:accent2>
      <a:accent3>
        <a:srgbClr val="A5A5A5"/>
      </a:accent3>
      <a:accent4>
        <a:srgbClr val="EAECF1"/>
      </a:accent4>
      <a:accent5>
        <a:srgbClr val="9B29B4"/>
      </a:accent5>
      <a:accent6>
        <a:srgbClr val="C075D1"/>
      </a:accent6>
      <a:hlink>
        <a:srgbClr val="C075D1"/>
      </a:hlink>
      <a:folHlink>
        <a:srgbClr val="9B29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1192</TotalTime>
  <Words>4187</Words>
  <Application>Microsoft Office PowerPoint</Application>
  <PresentationFormat>On-screen Show (16:9)</PresentationFormat>
  <Paragraphs>585</Paragraphs>
  <Slides>56</Slides>
  <Notes>41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56</vt:i4>
      </vt:variant>
    </vt:vector>
  </HeadingPairs>
  <TitlesOfParts>
    <vt:vector size="64" baseType="lpstr">
      <vt:lpstr>Arial</vt:lpstr>
      <vt:lpstr>Arsenal</vt:lpstr>
      <vt:lpstr>Calibri</vt:lpstr>
      <vt:lpstr>Figtree</vt:lpstr>
      <vt:lpstr>Helvetica</vt:lpstr>
      <vt:lpstr>Open Sans</vt:lpstr>
      <vt:lpstr>Body</vt:lpstr>
      <vt:lpstr>Office Theme</vt:lpstr>
      <vt:lpstr>COT Rural Initiatives Session</vt:lpstr>
      <vt:lpstr>Disclosure</vt:lpstr>
      <vt:lpstr>Session Run of Show</vt:lpstr>
      <vt:lpstr>Rural trauma reality</vt:lpstr>
      <vt:lpstr>How we got here</vt:lpstr>
      <vt:lpstr>ACS COT Rural Trauma Program</vt:lpstr>
      <vt:lpstr>Three pillars: Education · Quality · Community</vt:lpstr>
      <vt:lpstr>2026: from planning to products</vt:lpstr>
      <vt:lpstr>Resources for Optimal Care of the Injured Patient</vt:lpstr>
      <vt:lpstr>Why a stand-alone Level IV document?</vt:lpstr>
      <vt:lpstr>The “revision” process</vt:lpstr>
      <vt:lpstr>30 standards across 7 chapters</vt:lpstr>
      <vt:lpstr>What a standard looks like</vt:lpstr>
      <vt:lpstr>A focus for Level IV centers</vt:lpstr>
      <vt:lpstr>RURAL TRAUMA Community of Practice</vt:lpstr>
      <vt:lpstr>Why Engagement From Rural Surgeons Is Limited</vt:lpstr>
      <vt:lpstr>What Is a Community of Practice — and Why Build One?</vt:lpstr>
      <vt:lpstr>Opportunities</vt:lpstr>
      <vt:lpstr>Implementation Strategy</vt:lpstr>
      <vt:lpstr>The End Goal</vt:lpstr>
      <vt:lpstr>Rural Trauma Education Workgroup</vt:lpstr>
      <vt:lpstr>Disclosures</vt:lpstr>
      <vt:lpstr>Workgroup Objectives</vt:lpstr>
      <vt:lpstr>Types of Learning </vt:lpstr>
      <vt:lpstr>Workgroup Members</vt:lpstr>
      <vt:lpstr>PowerPoint Presentation</vt:lpstr>
      <vt:lpstr>Initial Themes</vt:lpstr>
      <vt:lpstr>Areas for Opportunity</vt:lpstr>
      <vt:lpstr>Specific Topics</vt:lpstr>
      <vt:lpstr>Specific Topics</vt:lpstr>
      <vt:lpstr>Inspiration: ATLS Transfer Checklist</vt:lpstr>
      <vt:lpstr>Adaptation: Pocket Guide (Working Draft)</vt:lpstr>
      <vt:lpstr>Inspiration: ATLS Communication Tool</vt:lpstr>
      <vt:lpstr>Adaptation: Transfer Guide Tool - Draft</vt:lpstr>
      <vt:lpstr>Timeline and Access </vt:lpstr>
      <vt:lpstr>Engagement – Throughout the Congress</vt:lpstr>
      <vt:lpstr>RTTDC — 5th Edition</vt:lpstr>
      <vt:lpstr>From Rural to Resource-Variable</vt:lpstr>
      <vt:lpstr>Foundation: ATLS 11 and xABCDE</vt:lpstr>
      <vt:lpstr>New content: five new chapters, 18 in all</vt:lpstr>
      <vt:lpstr>FLEX: one course, variable length</vt:lpstr>
      <vt:lpstr>Team tools built into every module</vt:lpstr>
      <vt:lpstr>What has not changed</vt:lpstr>
      <vt:lpstr>Bringing a course to your facility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Panel Discussion</vt:lpstr>
    </vt:vector>
  </TitlesOfParts>
  <Company>The American College of Surgeons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MACRA Quality Payment Program</dc:title>
  <dc:creator>Alicia Marquez</dc:creator>
  <cp:lastModifiedBy>Courtney Simmons</cp:lastModifiedBy>
  <cp:revision>109</cp:revision>
  <dcterms:created xsi:type="dcterms:W3CDTF">2016-09-28T15:48:40Z</dcterms:created>
  <dcterms:modified xsi:type="dcterms:W3CDTF">2026-09-26T03:20:54Z</dcterms:modified>
</cp:coreProperties>
</file>