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8"/>
  </p:notesMasterIdLst>
  <p:sldIdLst>
    <p:sldId id="336" r:id="rId3"/>
    <p:sldId id="325" r:id="rId4"/>
    <p:sldId id="324" r:id="rId5"/>
    <p:sldId id="335" r:id="rId6"/>
    <p:sldId id="284" r:id="rId7"/>
    <p:sldId id="285" r:id="rId8"/>
    <p:sldId id="333" r:id="rId9"/>
    <p:sldId id="268" r:id="rId10"/>
    <p:sldId id="295" r:id="rId11"/>
    <p:sldId id="296" r:id="rId12"/>
    <p:sldId id="269" r:id="rId13"/>
    <p:sldId id="297" r:id="rId14"/>
    <p:sldId id="298" r:id="rId15"/>
    <p:sldId id="272" r:id="rId16"/>
    <p:sldId id="303" r:id="rId17"/>
    <p:sldId id="304" r:id="rId18"/>
    <p:sldId id="278" r:id="rId19"/>
    <p:sldId id="313" r:id="rId20"/>
    <p:sldId id="314" r:id="rId21"/>
    <p:sldId id="279" r:id="rId22"/>
    <p:sldId id="315" r:id="rId23"/>
    <p:sldId id="316" r:id="rId24"/>
    <p:sldId id="259" r:id="rId25"/>
    <p:sldId id="320" r:id="rId26"/>
    <p:sldId id="321" r:id="rId27"/>
    <p:sldId id="330" r:id="rId28"/>
    <p:sldId id="331" r:id="rId29"/>
    <p:sldId id="332" r:id="rId30"/>
    <p:sldId id="327" r:id="rId31"/>
    <p:sldId id="328" r:id="rId32"/>
    <p:sldId id="329" r:id="rId33"/>
    <p:sldId id="257" r:id="rId34"/>
    <p:sldId id="322" r:id="rId35"/>
    <p:sldId id="323" r:id="rId36"/>
    <p:sldId id="32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791"/>
    <a:srgbClr val="283178"/>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6146" autoAdjust="0"/>
  </p:normalViewPr>
  <p:slideViewPr>
    <p:cSldViewPr snapToGrid="0">
      <p:cViewPr varScale="1">
        <p:scale>
          <a:sx n="87" d="100"/>
          <a:sy n="87" d="100"/>
        </p:scale>
        <p:origin x="13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F7C6B-4F35-4CE1-867E-53A24F9666C3}" type="datetimeFigureOut">
              <a:rPr lang="en-US" smtClean="0"/>
              <a:t>4/27/2022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E44BA-FF97-44F1-A41B-FB59B14CAA75}" type="slidenum">
              <a:rPr lang="en-US" smtClean="0"/>
              <a:t>‹#›</a:t>
            </a:fld>
            <a:endParaRPr lang="en-US" dirty="0"/>
          </a:p>
        </p:txBody>
      </p:sp>
    </p:spTree>
    <p:extLst>
      <p:ext uri="{BB962C8B-B14F-4D97-AF65-F5344CB8AC3E}">
        <p14:creationId xmlns:p14="http://schemas.microsoft.com/office/powerpoint/2010/main" val="397823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E44BA-FF97-44F1-A41B-FB59B14CA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52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10</a:t>
            </a:fld>
            <a:endParaRPr lang="en-US" dirty="0"/>
          </a:p>
        </p:txBody>
      </p:sp>
    </p:spTree>
    <p:extLst>
      <p:ext uri="{BB962C8B-B14F-4D97-AF65-F5344CB8AC3E}">
        <p14:creationId xmlns:p14="http://schemas.microsoft.com/office/powerpoint/2010/main" val="128072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11</a:t>
            </a:fld>
            <a:endParaRPr lang="en-US" dirty="0"/>
          </a:p>
        </p:txBody>
      </p:sp>
    </p:spTree>
    <p:extLst>
      <p:ext uri="{BB962C8B-B14F-4D97-AF65-F5344CB8AC3E}">
        <p14:creationId xmlns:p14="http://schemas.microsoft.com/office/powerpoint/2010/main" val="36715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12</a:t>
            </a:fld>
            <a:endParaRPr lang="en-US" dirty="0"/>
          </a:p>
        </p:txBody>
      </p:sp>
    </p:spTree>
    <p:extLst>
      <p:ext uri="{BB962C8B-B14F-4D97-AF65-F5344CB8AC3E}">
        <p14:creationId xmlns:p14="http://schemas.microsoft.com/office/powerpoint/2010/main" val="346730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Patient with YELLOW criterion can go to lower-level trauma center, Level IV trauma center is closest. </a:t>
            </a:r>
          </a:p>
          <a:p>
            <a:endParaRPr lang="en-US" dirty="0"/>
          </a:p>
          <a:p>
            <a:r>
              <a:rPr lang="en-US" dirty="0"/>
              <a:t>Bypass other centers – Community hospital</a:t>
            </a:r>
          </a:p>
          <a:p>
            <a:endParaRPr lang="en-US" dirty="0"/>
          </a:p>
          <a:p>
            <a:r>
              <a:rPr lang="en-US" dirty="0"/>
              <a:t>Patient destination – Level IV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13</a:t>
            </a:fld>
            <a:endParaRPr lang="en-US" dirty="0"/>
          </a:p>
        </p:txBody>
      </p:sp>
    </p:spTree>
    <p:extLst>
      <p:ext uri="{BB962C8B-B14F-4D97-AF65-F5344CB8AC3E}">
        <p14:creationId xmlns:p14="http://schemas.microsoft.com/office/powerpoint/2010/main" val="104667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Patient with RED criterion will need to go to the highest-level trauma center available. If hemorrhage not controlled will need to stop at closest hospital for stabilization/hemorrhage control.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Community hospital, should bypass Level III trauma center if bleeding controlled with tourniquet. If active bleeding not controlled by tourniquet, do not bypass and go to Community hospital </a:t>
            </a:r>
          </a:p>
          <a:p>
            <a:endParaRPr lang="en-US" dirty="0"/>
          </a:p>
          <a:p>
            <a:r>
              <a:rPr lang="en-US" dirty="0"/>
              <a:t>Patient destination – Level I trauma center</a:t>
            </a:r>
          </a:p>
          <a:p>
            <a:endParaRPr lang="en-US" dirty="0"/>
          </a:p>
          <a:p>
            <a:r>
              <a:rPr lang="en-US" dirty="0"/>
              <a:t>Transport mode – Ground transport. Air transport will likely only prolong prehospital time by time it arrives, loads and transports the patient in this scenario. </a:t>
            </a:r>
          </a:p>
        </p:txBody>
      </p:sp>
      <p:sp>
        <p:nvSpPr>
          <p:cNvPr id="4" name="Slide Number Placeholder 3"/>
          <p:cNvSpPr>
            <a:spLocks noGrp="1"/>
          </p:cNvSpPr>
          <p:nvPr>
            <p:ph type="sldNum" sz="quarter" idx="5"/>
          </p:nvPr>
        </p:nvSpPr>
        <p:spPr/>
        <p:txBody>
          <a:bodyPr/>
          <a:lstStyle/>
          <a:p>
            <a:fld id="{BDD1EB6A-D915-4F90-B9A2-D3F0CF37B2EB}" type="slidenum">
              <a:rPr lang="en-US" smtClean="0"/>
              <a:t>14</a:t>
            </a:fld>
            <a:endParaRPr lang="en-US" dirty="0"/>
          </a:p>
        </p:txBody>
      </p:sp>
    </p:spTree>
    <p:extLst>
      <p:ext uri="{BB962C8B-B14F-4D97-AF65-F5344CB8AC3E}">
        <p14:creationId xmlns:p14="http://schemas.microsoft.com/office/powerpoint/2010/main" val="2906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Patient with RED criterion will need to go to the highest-level trauma center available. If hemorrhage not controlled will need to stop at closest hospital for stabilization/hemorrhage control.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Community hospital, should bypass Level III trauma center if bleeding controlled with tourniquet. If active bleeding not controlled by tourniquet, do not bypass and go to Community hospital </a:t>
            </a:r>
          </a:p>
          <a:p>
            <a:endParaRPr lang="en-US" dirty="0"/>
          </a:p>
          <a:p>
            <a:r>
              <a:rPr lang="en-US" dirty="0"/>
              <a:t>Patient destination – Level I trauma center</a:t>
            </a:r>
          </a:p>
          <a:p>
            <a:endParaRPr lang="en-US" dirty="0"/>
          </a:p>
          <a:p>
            <a:r>
              <a:rPr lang="en-US" dirty="0"/>
              <a:t>Transport mode – Ground transport. Air transport will likely only prolong prehospital time by time it arrives, loads and transports the patient in this scenario. </a:t>
            </a:r>
          </a:p>
        </p:txBody>
      </p:sp>
      <p:sp>
        <p:nvSpPr>
          <p:cNvPr id="4" name="Slide Number Placeholder 3"/>
          <p:cNvSpPr>
            <a:spLocks noGrp="1"/>
          </p:cNvSpPr>
          <p:nvPr>
            <p:ph type="sldNum" sz="quarter" idx="5"/>
          </p:nvPr>
        </p:nvSpPr>
        <p:spPr/>
        <p:txBody>
          <a:bodyPr/>
          <a:lstStyle/>
          <a:p>
            <a:fld id="{BDD1EB6A-D915-4F90-B9A2-D3F0CF37B2EB}" type="slidenum">
              <a:rPr lang="en-US" smtClean="0"/>
              <a:t>15</a:t>
            </a:fld>
            <a:endParaRPr lang="en-US" dirty="0"/>
          </a:p>
        </p:txBody>
      </p:sp>
    </p:spTree>
    <p:extLst>
      <p:ext uri="{BB962C8B-B14F-4D97-AF65-F5344CB8AC3E}">
        <p14:creationId xmlns:p14="http://schemas.microsoft.com/office/powerpoint/2010/main" val="1839406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Patient with RED criterion will need to go to the highest-level trauma center available. If hemorrhage not controlled will need to stop at closest hospital for stabilization/hemorrhage control.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Community hospital, should bypass Level III trauma center if bleeding controlled with tourniquet. If active bleeding not controlled by tourniquet, do not bypass and go to Community hospital </a:t>
            </a:r>
          </a:p>
          <a:p>
            <a:endParaRPr lang="en-US" dirty="0"/>
          </a:p>
          <a:p>
            <a:r>
              <a:rPr lang="en-US" dirty="0"/>
              <a:t>Patient destination – Level I trauma center</a:t>
            </a:r>
          </a:p>
          <a:p>
            <a:endParaRPr lang="en-US" dirty="0"/>
          </a:p>
          <a:p>
            <a:r>
              <a:rPr lang="en-US" dirty="0"/>
              <a:t>Transport mode – Ground transport. Air transport will likely only prolong prehospital time by time it arrives, loads and transports the patient in this scenario. </a:t>
            </a:r>
          </a:p>
        </p:txBody>
      </p:sp>
      <p:sp>
        <p:nvSpPr>
          <p:cNvPr id="4" name="Slide Number Placeholder 3"/>
          <p:cNvSpPr>
            <a:spLocks noGrp="1"/>
          </p:cNvSpPr>
          <p:nvPr>
            <p:ph type="sldNum" sz="quarter" idx="5"/>
          </p:nvPr>
        </p:nvSpPr>
        <p:spPr/>
        <p:txBody>
          <a:bodyPr/>
          <a:lstStyle/>
          <a:p>
            <a:fld id="{BDD1EB6A-D915-4F90-B9A2-D3F0CF37B2EB}" type="slidenum">
              <a:rPr lang="en-US" smtClean="0"/>
              <a:t>16</a:t>
            </a:fld>
            <a:endParaRPr lang="en-US" dirty="0"/>
          </a:p>
        </p:txBody>
      </p:sp>
    </p:spTree>
    <p:extLst>
      <p:ext uri="{BB962C8B-B14F-4D97-AF65-F5344CB8AC3E}">
        <p14:creationId xmlns:p14="http://schemas.microsoft.com/office/powerpoint/2010/main" val="119689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If no other risk factors/triage criteria/concerns, can transport to closest hospital or hospital of patient’s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Bypass other centers – Not applicable, unless per patient choice</a:t>
            </a:r>
          </a:p>
          <a:p>
            <a:endParaRPr lang="en-US" dirty="0"/>
          </a:p>
          <a:p>
            <a:r>
              <a:rPr lang="en-US" dirty="0"/>
              <a:t>Patient destination – Community hospital </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17</a:t>
            </a:fld>
            <a:endParaRPr lang="en-US" dirty="0"/>
          </a:p>
        </p:txBody>
      </p:sp>
    </p:spTree>
    <p:extLst>
      <p:ext uri="{BB962C8B-B14F-4D97-AF65-F5344CB8AC3E}">
        <p14:creationId xmlns:p14="http://schemas.microsoft.com/office/powerpoint/2010/main" val="329935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If no other risk factors/triage criteria/concerns, can transport to closest hospital or hospital of patient’s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Bypass other centers – Not applicable, unless per patient choice</a:t>
            </a:r>
          </a:p>
          <a:p>
            <a:endParaRPr lang="en-US" dirty="0"/>
          </a:p>
          <a:p>
            <a:r>
              <a:rPr lang="en-US" dirty="0"/>
              <a:t>Patient destination – Community hospital </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18</a:t>
            </a:fld>
            <a:endParaRPr lang="en-US" dirty="0"/>
          </a:p>
        </p:txBody>
      </p:sp>
    </p:spTree>
    <p:extLst>
      <p:ext uri="{BB962C8B-B14F-4D97-AF65-F5344CB8AC3E}">
        <p14:creationId xmlns:p14="http://schemas.microsoft.com/office/powerpoint/2010/main" val="167441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&amp; resource considerations – If no other risk factors/triage criteria/concerns, can transport to closest hospital or hospital of patient’s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Bypass other centers – Not applicable, unless per patient choice</a:t>
            </a:r>
          </a:p>
          <a:p>
            <a:endParaRPr lang="en-US" dirty="0"/>
          </a:p>
          <a:p>
            <a:r>
              <a:rPr lang="en-US" dirty="0"/>
              <a:t>Patient destination – Community hospital </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19</a:t>
            </a:fld>
            <a:endParaRPr lang="en-US" dirty="0"/>
          </a:p>
        </p:txBody>
      </p:sp>
    </p:spTree>
    <p:extLst>
      <p:ext uri="{BB962C8B-B14F-4D97-AF65-F5344CB8AC3E}">
        <p14:creationId xmlns:p14="http://schemas.microsoft.com/office/powerpoint/2010/main" val="206745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cases.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These patient cases and discussion points include a mix of urban, suburban, and rural settings and resources for you and the trainees to consider when making triage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discuss how system resources can impact triage decision making, including bypassing other hospitals, selection of the level of trauma center, and/or use of air medical transport.  </a:t>
            </a:r>
          </a:p>
          <a:p>
            <a:endParaRPr lang="en-US" dirty="0"/>
          </a:p>
          <a:p>
            <a:r>
              <a:rPr lang="en-US" dirty="0"/>
              <a:t>The cases contain the MARCH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2</a:t>
            </a:fld>
            <a:endParaRPr lang="en-US" dirty="0"/>
          </a:p>
        </p:txBody>
      </p:sp>
    </p:spTree>
    <p:extLst>
      <p:ext uri="{BB962C8B-B14F-4D97-AF65-F5344CB8AC3E}">
        <p14:creationId xmlns:p14="http://schemas.microsoft.com/office/powerpoint/2010/main" val="226785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20</a:t>
            </a:fld>
            <a:endParaRPr lang="en-US" dirty="0"/>
          </a:p>
        </p:txBody>
      </p:sp>
    </p:spTree>
    <p:extLst>
      <p:ext uri="{BB962C8B-B14F-4D97-AF65-F5344CB8AC3E}">
        <p14:creationId xmlns:p14="http://schemas.microsoft.com/office/powerpoint/2010/main" val="375448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21</a:t>
            </a:fld>
            <a:endParaRPr lang="en-US" dirty="0"/>
          </a:p>
        </p:txBody>
      </p:sp>
    </p:spTree>
    <p:extLst>
      <p:ext uri="{BB962C8B-B14F-4D97-AF65-F5344CB8AC3E}">
        <p14:creationId xmlns:p14="http://schemas.microsoft.com/office/powerpoint/2010/main" val="26801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endParaRPr lang="en-US" i="1" dirty="0"/>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Level II is closest trauma center, with YELLOW criteria, do not need to transport to farther Level I trauma center. </a:t>
            </a:r>
          </a:p>
          <a:p>
            <a:endParaRPr lang="en-US" dirty="0"/>
          </a:p>
          <a:p>
            <a:r>
              <a:rPr lang="en-US" dirty="0"/>
              <a:t>Bypass other centers – Community hospital</a:t>
            </a:r>
          </a:p>
          <a:p>
            <a:endParaRPr lang="en-US" dirty="0"/>
          </a:p>
          <a:p>
            <a:r>
              <a:rPr lang="en-US" dirty="0"/>
              <a:t>Patient destination – Level II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22</a:t>
            </a:fld>
            <a:endParaRPr lang="en-US" dirty="0"/>
          </a:p>
        </p:txBody>
      </p:sp>
    </p:spTree>
    <p:extLst>
      <p:ext uri="{BB962C8B-B14F-4D97-AF65-F5344CB8AC3E}">
        <p14:creationId xmlns:p14="http://schemas.microsoft.com/office/powerpoint/2010/main" val="3736481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Non trauma center, unless per patient choice</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72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Non trauma center, unless per patient choice</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46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Non trauma center, unless per patient choice</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719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While YELLOW criteria could go to a lower-level trauma center, nearest in this urban setting is a Level I so the patient will need to be transported here</a:t>
            </a:r>
          </a:p>
          <a:p>
            <a:endParaRPr lang="en-US" dirty="0"/>
          </a:p>
          <a:p>
            <a:r>
              <a:rPr lang="en-US" dirty="0"/>
              <a:t>Bypass other centers – University Medical Center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60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While YELLOW criteria could go to a lower-level trauma center, nearest in this urban setting is a Level I so the patient will need to be transported here</a:t>
            </a:r>
          </a:p>
          <a:p>
            <a:endParaRPr lang="en-US" dirty="0"/>
          </a:p>
          <a:p>
            <a:r>
              <a:rPr lang="en-US" dirty="0"/>
              <a:t>Bypass other centers – University Medical Center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933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While YELLOW criteria could go to a lower-level trauma center, nearest in this urban setting is a Level I so the patient will need to be transported here</a:t>
            </a:r>
          </a:p>
          <a:p>
            <a:endParaRPr lang="en-US" dirty="0"/>
          </a:p>
          <a:p>
            <a:r>
              <a:rPr lang="en-US" dirty="0"/>
              <a:t>Bypass other centers – University Medical Center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85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While YELLOW criteria could go to a lower-level trauma center, nearest in this urban setting is a Level I so the patient will need to be transported here. Also need to ensure the trauma center has OB capabilities. </a:t>
            </a:r>
          </a:p>
          <a:p>
            <a:endParaRPr lang="en-US" dirty="0"/>
          </a:p>
          <a:p>
            <a:r>
              <a:rPr lang="en-US" dirty="0"/>
              <a:t>Bypass other centers – University Medical Center (despite OB capabilities)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28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a:t>
            </a:r>
            <a:r>
              <a:rPr lang="en-US"/>
              <a:t>3-5 cases. </a:t>
            </a:r>
            <a:r>
              <a:rPr lang="en-US" dirty="0"/>
              <a:t>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These patient cases and discussion points include a mix of urban, suburban, and rural settings and resources for you and the trainees to consider when making triage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discuss how system resources can impact triage decision making, including bypassing other hospitals, selection of the level of trauma center, and/or use of air medical transport.  </a:t>
            </a:r>
          </a:p>
          <a:p>
            <a:endParaRPr lang="en-US" dirty="0"/>
          </a:p>
          <a:p>
            <a:r>
              <a:rPr lang="en-US" dirty="0"/>
              <a:t>The cases contain the MARCH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3</a:t>
            </a:fld>
            <a:endParaRPr lang="en-US" dirty="0"/>
          </a:p>
        </p:txBody>
      </p:sp>
    </p:spTree>
    <p:extLst>
      <p:ext uri="{BB962C8B-B14F-4D97-AF65-F5344CB8AC3E}">
        <p14:creationId xmlns:p14="http://schemas.microsoft.com/office/powerpoint/2010/main" val="2654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While YELLOW criteria could go to a lower-level trauma center, nearest in this urban setting is a Level I so the patient will need to be transported here. Also need to ensure the trauma center has OB capabilities. </a:t>
            </a:r>
          </a:p>
          <a:p>
            <a:endParaRPr lang="en-US" dirty="0"/>
          </a:p>
          <a:p>
            <a:r>
              <a:rPr lang="en-US" dirty="0"/>
              <a:t>Bypass other centers – University Medical Center (despite OB capabilities)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4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While YELLOW criteria could go to a lower-level trauma center, nearest in this urban setting is a Level I so the patient will need to be transported here. Also need to ensure the trauma center has OB capabilities. </a:t>
            </a:r>
          </a:p>
          <a:p>
            <a:endParaRPr lang="en-US" dirty="0"/>
          </a:p>
          <a:p>
            <a:r>
              <a:rPr lang="en-US" dirty="0"/>
              <a:t>Bypass other centers – University Medical Center (despite OB capabilities) and Community hospital </a:t>
            </a:r>
          </a:p>
          <a:p>
            <a:endParaRPr lang="en-US" dirty="0"/>
          </a:p>
          <a:p>
            <a:pPr lvl="0">
              <a:defRPr/>
            </a:pPr>
            <a:r>
              <a:rPr lang="en-US" dirty="0"/>
              <a:t>Patient destination – Level I trauma center</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27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Community hospital and Level III trauma center (especially if Air transport available)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a:t>
            </a:r>
            <a:r>
              <a:rPr lang="en-US" dirty="0"/>
              <a:t>Level I trauma center. Patient may need to go to Level III depending on conditions, such as unavailability of Air transport and/or mutual aid EMS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fld id="{BDD1EB6A-D915-4F90-B9A2-D3F0CF37B2EB}" type="slidenum">
              <a:rPr lang="en-US" smtClean="0"/>
              <a:t>32</a:t>
            </a:fld>
            <a:endParaRPr lang="en-US" dirty="0"/>
          </a:p>
        </p:txBody>
      </p:sp>
    </p:spTree>
    <p:extLst>
      <p:ext uri="{BB962C8B-B14F-4D97-AF65-F5344CB8AC3E}">
        <p14:creationId xmlns:p14="http://schemas.microsoft.com/office/powerpoint/2010/main" val="628998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Community hospital and Level III trauma center (especially if Air transport available)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a:t>
            </a:r>
            <a:r>
              <a:rPr lang="en-US" dirty="0"/>
              <a:t>Level I trauma center. Patient may need to go to Level III depending on conditions, such as unavailability of Air transport and/or mutual aid EMS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fld id="{BDD1EB6A-D915-4F90-B9A2-D3F0CF37B2EB}" type="slidenum">
              <a:rPr lang="en-US" smtClean="0"/>
              <a:t>33</a:t>
            </a:fld>
            <a:endParaRPr lang="en-US" dirty="0"/>
          </a:p>
        </p:txBody>
      </p:sp>
    </p:spTree>
    <p:extLst>
      <p:ext uri="{BB962C8B-B14F-4D97-AF65-F5344CB8AC3E}">
        <p14:creationId xmlns:p14="http://schemas.microsoft.com/office/powerpoint/2010/main" val="3798912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endParaRPr lang="en-US" i="1" dirty="0"/>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r>
              <a:rPr lang="en-US" dirty="0"/>
              <a:t>Highest level trauma center relatively far, consider Air transport availability and potential need for mutual aid if transport ground to Level I trauma center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Community hospital and Level III trauma center (especially if Air transport available)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a:t>
            </a:r>
            <a:r>
              <a:rPr lang="en-US" dirty="0"/>
              <a:t>Level I trauma center. Patient may need to go to Level III depending on conditions, such as unavailability of Air transport and/or mutual aid EMS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Transport mode – A</a:t>
            </a:r>
            <a:r>
              <a:rPr lang="en-US" dirty="0"/>
              <a:t>ir transport to Level I, can Ground transport to Level I if system resources support. Possibly ground to Level III if Air transport unavailable and already using mutual aid for additional 911 call coverage.</a:t>
            </a:r>
            <a:endParaRPr lang="en-US" b="0" dirty="0"/>
          </a:p>
        </p:txBody>
      </p:sp>
      <p:sp>
        <p:nvSpPr>
          <p:cNvPr id="4" name="Slide Number Placeholder 3"/>
          <p:cNvSpPr>
            <a:spLocks noGrp="1"/>
          </p:cNvSpPr>
          <p:nvPr>
            <p:ph type="sldNum" sz="quarter" idx="5"/>
          </p:nvPr>
        </p:nvSpPr>
        <p:spPr/>
        <p:txBody>
          <a:bodyPr/>
          <a:lstStyle/>
          <a:p>
            <a:fld id="{BDD1EB6A-D915-4F90-B9A2-D3F0CF37B2EB}" type="slidenum">
              <a:rPr lang="en-US" smtClean="0"/>
              <a:t>34</a:t>
            </a:fld>
            <a:endParaRPr lang="en-US" dirty="0"/>
          </a:p>
        </p:txBody>
      </p:sp>
    </p:spTree>
    <p:extLst>
      <p:ext uri="{BB962C8B-B14F-4D97-AF65-F5344CB8AC3E}">
        <p14:creationId xmlns:p14="http://schemas.microsoft.com/office/powerpoint/2010/main" val="2600980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Emphasize, particularly for new trainees, that it will be important to understand the system they ultimately practice in. </a:t>
            </a:r>
            <a:r>
              <a:rPr lang="en-US" sz="1200" i="0" dirty="0">
                <a:latin typeface="Arial" panose="020B0604020202020204" pitchFamily="34" charset="0"/>
                <a:cs typeface="Arial" panose="020B0604020202020204" pitchFamily="34" charset="0"/>
              </a:rPr>
              <a:t>The resources may include trauma centers of different levels, non-trauma center hospitals, air medical transport resources, other EMS coverage, or need for mutual aid. Additionally, it is important to consider geographic constraints or other challenges unique to the EMS and trauma system.</a:t>
            </a:r>
          </a:p>
        </p:txBody>
      </p:sp>
      <p:sp>
        <p:nvSpPr>
          <p:cNvPr id="4" name="Slide Number Placeholder 3"/>
          <p:cNvSpPr>
            <a:spLocks noGrp="1"/>
          </p:cNvSpPr>
          <p:nvPr>
            <p:ph type="sldNum" sz="quarter" idx="5"/>
          </p:nvPr>
        </p:nvSpPr>
        <p:spPr/>
        <p:txBody>
          <a:bodyPr/>
          <a:lstStyle/>
          <a:p>
            <a:fld id="{BDD1EB6A-D915-4F90-B9A2-D3F0CF37B2EB}" type="slidenum">
              <a:rPr lang="en-US" smtClean="0"/>
              <a:t>35</a:t>
            </a:fld>
            <a:endParaRPr lang="en-US" dirty="0"/>
          </a:p>
        </p:txBody>
      </p:sp>
    </p:spTree>
    <p:extLst>
      <p:ext uri="{BB962C8B-B14F-4D97-AF65-F5344CB8AC3E}">
        <p14:creationId xmlns:p14="http://schemas.microsoft.com/office/powerpoint/2010/main" val="209363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If you have not already, review the Field Triage Guidelines here. </a:t>
            </a:r>
          </a:p>
        </p:txBody>
      </p:sp>
      <p:sp>
        <p:nvSpPr>
          <p:cNvPr id="4" name="Slide Number Placeholder 3"/>
          <p:cNvSpPr>
            <a:spLocks noGrp="1"/>
          </p:cNvSpPr>
          <p:nvPr>
            <p:ph type="sldNum" sz="quarter" idx="5"/>
          </p:nvPr>
        </p:nvSpPr>
        <p:spPr/>
        <p:txBody>
          <a:bodyPr/>
          <a:lstStyle/>
          <a:p>
            <a:fld id="{BDD1EB6A-D915-4F90-B9A2-D3F0CF37B2EB}" type="slidenum">
              <a:rPr lang="en-US" smtClean="0"/>
              <a:t>4</a:t>
            </a:fld>
            <a:endParaRPr lang="en-US" dirty="0"/>
          </a:p>
        </p:txBody>
      </p:sp>
    </p:spTree>
    <p:extLst>
      <p:ext uri="{BB962C8B-B14F-4D97-AF65-F5344CB8AC3E}">
        <p14:creationId xmlns:p14="http://schemas.microsoft.com/office/powerpoint/2010/main" val="394188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Level III trauma center is closest; however, given RED criterion patient will need to go to the Level I trauma center</a:t>
            </a:r>
          </a:p>
          <a:p>
            <a:endParaRPr lang="en-US" dirty="0"/>
          </a:p>
          <a:p>
            <a:r>
              <a:rPr lang="en-US" dirty="0"/>
              <a:t>Bypass other centers – Community hospital and Level III trauma center</a:t>
            </a:r>
          </a:p>
          <a:p>
            <a:endParaRPr lang="en-US" dirty="0"/>
          </a:p>
          <a:p>
            <a:r>
              <a:rPr lang="en-US" dirty="0"/>
              <a:t>Patient destination – Level 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5</a:t>
            </a:fld>
            <a:endParaRPr lang="en-US" dirty="0"/>
          </a:p>
        </p:txBody>
      </p:sp>
    </p:spTree>
    <p:extLst>
      <p:ext uri="{BB962C8B-B14F-4D97-AF65-F5344CB8AC3E}">
        <p14:creationId xmlns:p14="http://schemas.microsoft.com/office/powerpoint/2010/main" val="310858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Level III trauma center is closest; however, given RED criterion patient will need to go to the Level I trauma center</a:t>
            </a:r>
          </a:p>
          <a:p>
            <a:endParaRPr lang="en-US" dirty="0"/>
          </a:p>
          <a:p>
            <a:r>
              <a:rPr lang="en-US" dirty="0"/>
              <a:t>Bypass other centers – Community hospital and Level III trauma center</a:t>
            </a:r>
          </a:p>
          <a:p>
            <a:endParaRPr lang="en-US" dirty="0"/>
          </a:p>
          <a:p>
            <a:r>
              <a:rPr lang="en-US" dirty="0"/>
              <a:t>Patient destination – Level 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6</a:t>
            </a:fld>
            <a:endParaRPr lang="en-US" dirty="0"/>
          </a:p>
        </p:txBody>
      </p:sp>
    </p:spTree>
    <p:extLst>
      <p:ext uri="{BB962C8B-B14F-4D97-AF65-F5344CB8AC3E}">
        <p14:creationId xmlns:p14="http://schemas.microsoft.com/office/powerpoint/2010/main" val="392689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Level III trauma center is closest; however, given RED criterion patient will need to go to the Level I trauma center</a:t>
            </a:r>
          </a:p>
          <a:p>
            <a:endParaRPr lang="en-US" dirty="0"/>
          </a:p>
          <a:p>
            <a:r>
              <a:rPr lang="en-US" dirty="0"/>
              <a:t>Bypass other centers – Community hospital and Level III trauma center</a:t>
            </a:r>
          </a:p>
          <a:p>
            <a:endParaRPr lang="en-US" dirty="0"/>
          </a:p>
          <a:p>
            <a:r>
              <a:rPr lang="en-US" dirty="0"/>
              <a:t>Patient destination – Level I trauma center</a:t>
            </a:r>
          </a:p>
          <a:p>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7</a:t>
            </a:fld>
            <a:endParaRPr lang="en-US" dirty="0"/>
          </a:p>
        </p:txBody>
      </p:sp>
    </p:spTree>
    <p:extLst>
      <p:ext uri="{BB962C8B-B14F-4D97-AF65-F5344CB8AC3E}">
        <p14:creationId xmlns:p14="http://schemas.microsoft.com/office/powerpoint/2010/main" val="40177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8</a:t>
            </a:fld>
            <a:endParaRPr lang="en-US" dirty="0"/>
          </a:p>
        </p:txBody>
      </p:sp>
    </p:spTree>
    <p:extLst>
      <p:ext uri="{BB962C8B-B14F-4D97-AF65-F5344CB8AC3E}">
        <p14:creationId xmlns:p14="http://schemas.microsoft.com/office/powerpoint/2010/main" val="366170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Can transport to closest hospital or hospital of patient’s choice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Bypass other centers – Not applicable, unless per patient choice</a:t>
            </a:r>
          </a:p>
          <a:p>
            <a:endParaRPr lang="en-US" dirty="0"/>
          </a:p>
          <a:p>
            <a:pPr lvl="0">
              <a:defRPr/>
            </a:pPr>
            <a:r>
              <a:rPr lang="en-US" dirty="0"/>
              <a:t>Patient destination – Community hospital</a:t>
            </a:r>
          </a:p>
          <a:p>
            <a:pPr lvl="0">
              <a:defRPr/>
            </a:pPr>
            <a:endParaRPr lang="en-US" dirty="0"/>
          </a:p>
          <a:p>
            <a:r>
              <a:rPr lang="en-US" dirty="0"/>
              <a:t>Transport mode – Ground</a:t>
            </a:r>
          </a:p>
        </p:txBody>
      </p:sp>
      <p:sp>
        <p:nvSpPr>
          <p:cNvPr id="4" name="Slide Number Placeholder 3"/>
          <p:cNvSpPr>
            <a:spLocks noGrp="1"/>
          </p:cNvSpPr>
          <p:nvPr>
            <p:ph type="sldNum" sz="quarter" idx="5"/>
          </p:nvPr>
        </p:nvSpPr>
        <p:spPr/>
        <p:txBody>
          <a:bodyPr/>
          <a:lstStyle/>
          <a:p>
            <a:fld id="{BDD1EB6A-D915-4F90-B9A2-D3F0CF37B2EB}" type="slidenum">
              <a:rPr lang="en-US" smtClean="0"/>
              <a:t>9</a:t>
            </a:fld>
            <a:endParaRPr lang="en-US" dirty="0"/>
          </a:p>
        </p:txBody>
      </p:sp>
    </p:spTree>
    <p:extLst>
      <p:ext uri="{BB962C8B-B14F-4D97-AF65-F5344CB8AC3E}">
        <p14:creationId xmlns:p14="http://schemas.microsoft.com/office/powerpoint/2010/main" val="40535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71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with 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8C1BF854-5D28-1440-BD75-F87CE70623E0}"/>
              </a:ext>
            </a:extLst>
          </p:cNvPr>
          <p:cNvSpPr>
            <a:spLocks noGrp="1"/>
          </p:cNvSpPr>
          <p:nvPr>
            <p:ph type="body" sz="quarter" idx="10" hasCustomPrompt="1"/>
          </p:nvPr>
        </p:nvSpPr>
        <p:spPr>
          <a:xfrm>
            <a:off x="406400" y="1047255"/>
            <a:ext cx="113792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5" name="Text Placeholder 12">
            <a:extLst>
              <a:ext uri="{FF2B5EF4-FFF2-40B4-BE49-F238E27FC236}">
                <a16:creationId xmlns:a16="http://schemas.microsoft.com/office/drawing/2014/main" id="{F027FBBC-1734-0C48-A196-7B2E79005015}"/>
              </a:ext>
            </a:extLst>
          </p:cNvPr>
          <p:cNvSpPr>
            <a:spLocks noGrp="1"/>
          </p:cNvSpPr>
          <p:nvPr>
            <p:ph type="body" sz="quarter" idx="11" hasCustomPrompt="1"/>
          </p:nvPr>
        </p:nvSpPr>
        <p:spPr>
          <a:xfrm>
            <a:off x="406400" y="1744869"/>
            <a:ext cx="113792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8" name="Title 1">
            <a:extLst>
              <a:ext uri="{FF2B5EF4-FFF2-40B4-BE49-F238E27FC236}">
                <a16:creationId xmlns:a16="http://schemas.microsoft.com/office/drawing/2014/main" id="{3EEF2435-EDCB-0F49-93CA-5406B944AA97}"/>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185355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07FF83B-962F-AB43-B80D-E486F2FA6F38}"/>
              </a:ext>
            </a:extLst>
          </p:cNvPr>
          <p:cNvSpPr>
            <a:spLocks noGrp="1"/>
          </p:cNvSpPr>
          <p:nvPr>
            <p:ph type="body" sz="quarter" idx="10" hasCustomPrompt="1"/>
          </p:nvPr>
        </p:nvSpPr>
        <p:spPr>
          <a:xfrm>
            <a:off x="406400"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11" name="Text Placeholder 12">
            <a:extLst>
              <a:ext uri="{FF2B5EF4-FFF2-40B4-BE49-F238E27FC236}">
                <a16:creationId xmlns:a16="http://schemas.microsoft.com/office/drawing/2014/main" id="{8FBA0DC8-AE02-2F42-BDE5-4C628A6F26A4}"/>
              </a:ext>
            </a:extLst>
          </p:cNvPr>
          <p:cNvSpPr>
            <a:spLocks noGrp="1"/>
          </p:cNvSpPr>
          <p:nvPr>
            <p:ph type="body" sz="quarter" idx="11" hasCustomPrompt="1"/>
          </p:nvPr>
        </p:nvSpPr>
        <p:spPr>
          <a:xfrm>
            <a:off x="406400" y="1744869"/>
            <a:ext cx="55880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2" name="Text Placeholder 12">
            <a:extLst>
              <a:ext uri="{FF2B5EF4-FFF2-40B4-BE49-F238E27FC236}">
                <a16:creationId xmlns:a16="http://schemas.microsoft.com/office/drawing/2014/main" id="{7E9AA800-CFD7-8B43-BFC7-888157A62D3B}"/>
              </a:ext>
            </a:extLst>
          </p:cNvPr>
          <p:cNvSpPr>
            <a:spLocks noGrp="1"/>
          </p:cNvSpPr>
          <p:nvPr>
            <p:ph type="body" sz="quarter" idx="12" hasCustomPrompt="1"/>
          </p:nvPr>
        </p:nvSpPr>
        <p:spPr>
          <a:xfrm>
            <a:off x="6197600" y="1744870"/>
            <a:ext cx="5588000" cy="4325729"/>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3" name="Text Placeholder 8">
            <a:extLst>
              <a:ext uri="{FF2B5EF4-FFF2-40B4-BE49-F238E27FC236}">
                <a16:creationId xmlns:a16="http://schemas.microsoft.com/office/drawing/2014/main" id="{8EDA0F2F-ADA0-0E49-9D0A-0B03C208005C}"/>
              </a:ext>
            </a:extLst>
          </p:cNvPr>
          <p:cNvSpPr>
            <a:spLocks noGrp="1"/>
          </p:cNvSpPr>
          <p:nvPr>
            <p:ph type="body" sz="quarter" idx="13" hasCustomPrompt="1"/>
          </p:nvPr>
        </p:nvSpPr>
        <p:spPr>
          <a:xfrm>
            <a:off x="6190593"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7" name="Title 1">
            <a:extLst>
              <a:ext uri="{FF2B5EF4-FFF2-40B4-BE49-F238E27FC236}">
                <a16:creationId xmlns:a16="http://schemas.microsoft.com/office/drawing/2014/main" id="{F55E52D2-B3B8-7549-9904-F9E073029D9F}"/>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6441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No Titl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19C79554-2D0D-4246-903A-EFF3C9FD4D8E}"/>
              </a:ext>
            </a:extLst>
          </p:cNvPr>
          <p:cNvSpPr>
            <a:spLocks noGrp="1"/>
          </p:cNvSpPr>
          <p:nvPr>
            <p:ph type="body" sz="quarter" idx="11" hasCustomPrompt="1"/>
          </p:nvPr>
        </p:nvSpPr>
        <p:spPr>
          <a:xfrm>
            <a:off x="406400" y="1092200"/>
            <a:ext cx="11379200" cy="4572000"/>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4" name="Title 1">
            <a:extLst>
              <a:ext uri="{FF2B5EF4-FFF2-40B4-BE49-F238E27FC236}">
                <a16:creationId xmlns:a16="http://schemas.microsoft.com/office/drawing/2014/main" id="{BBBE8D7D-845B-6D4B-9C68-236F2D6C787E}"/>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26331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5D99E5-0C53-45EE-B91E-71FB6C5B2610}"/>
              </a:ext>
            </a:extLst>
          </p:cNvPr>
          <p:cNvSpPr>
            <a:spLocks noGrp="1"/>
          </p:cNvSpPr>
          <p:nvPr>
            <p:ph type="body" sz="quarter" idx="10"/>
          </p:nvPr>
        </p:nvSpPr>
        <p:spPr>
          <a:xfrm>
            <a:off x="1" y="124056"/>
            <a:ext cx="12192000" cy="606425"/>
          </a:xfrm>
          <a:prstGeom prst="rect">
            <a:avLst/>
          </a:prstGeom>
        </p:spPr>
        <p:txBody>
          <a:bodyPr/>
          <a:lstStyle>
            <a:lvl1pPr marL="0" indent="0" algn="ctr">
              <a:buNone/>
              <a:defRPr sz="2800" b="1" cap="all" baseline="0">
                <a:solidFill>
                  <a:srgbClr val="283178"/>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5891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892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50965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5803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6"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6.emf"/><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0.emf"/><Relationship Id="rId5" Type="http://schemas.openxmlformats.org/officeDocument/2006/relationships/image" Target="../media/image9.emf"/><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2D52B8-D53F-42DB-8942-9291810A891C}"/>
              </a:ext>
            </a:extLst>
          </p:cNvPr>
          <p:cNvSpPr txBox="1"/>
          <p:nvPr/>
        </p:nvSpPr>
        <p:spPr>
          <a:xfrm>
            <a:off x="3220465" y="2305616"/>
            <a:ext cx="575107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rPr>
              <a:t>Case-Based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rPr>
              <a:t>Triage Scenarios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3791"/>
                </a:solidFill>
                <a:effectLst/>
                <a:uLnTx/>
                <a:uFillTx/>
                <a:latin typeface="Arial" panose="020B0604020202020204" pitchFamily="34" charset="0"/>
                <a:ea typeface="+mn-ea"/>
                <a:cs typeface="Arial" panose="020B0604020202020204" pitchFamily="34" charset="0"/>
              </a:rPr>
              <a:t>Target Audience: New EMS Clinicians  </a:t>
            </a:r>
          </a:p>
        </p:txBody>
      </p:sp>
      <p:cxnSp>
        <p:nvCxnSpPr>
          <p:cNvPr id="3" name="Straight Connector 2">
            <a:extLst>
              <a:ext uri="{FF2B5EF4-FFF2-40B4-BE49-F238E27FC236}">
                <a16:creationId xmlns:a16="http://schemas.microsoft.com/office/drawing/2014/main" id="{BB490E33-0219-465D-9725-6515D5ACA5FC}"/>
              </a:ext>
            </a:extLst>
          </p:cNvPr>
          <p:cNvCxnSpPr>
            <a:cxnSpLocks/>
          </p:cNvCxnSpPr>
          <p:nvPr/>
        </p:nvCxnSpPr>
        <p:spPr>
          <a:xfrm>
            <a:off x="3382879" y="3765884"/>
            <a:ext cx="5426242" cy="0"/>
          </a:xfrm>
          <a:prstGeom prst="line">
            <a:avLst/>
          </a:prstGeom>
          <a:ln>
            <a:solidFill>
              <a:srgbClr val="2C37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52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grass, outdoor, car, parked&#10;&#10;Description automatically generated">
            <a:extLst>
              <a:ext uri="{FF2B5EF4-FFF2-40B4-BE49-F238E27FC236}">
                <a16:creationId xmlns:a16="http://schemas.microsoft.com/office/drawing/2014/main" id="{5047D371-CAC1-436E-9D9B-99132C127C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3971" y="3134977"/>
            <a:ext cx="2853827" cy="2140370"/>
          </a:xfrm>
          <a:prstGeom prst="rect">
            <a:avLst/>
          </a:prstGeom>
        </p:spPr>
      </p:pic>
      <p:grpSp>
        <p:nvGrpSpPr>
          <p:cNvPr id="9" name="Group 8">
            <a:extLst>
              <a:ext uri="{FF2B5EF4-FFF2-40B4-BE49-F238E27FC236}">
                <a16:creationId xmlns:a16="http://schemas.microsoft.com/office/drawing/2014/main" id="{89D5C6FC-AB04-4560-93C0-EF657B89CC25}"/>
              </a:ext>
            </a:extLst>
          </p:cNvPr>
          <p:cNvGrpSpPr/>
          <p:nvPr/>
        </p:nvGrpSpPr>
        <p:grpSpPr>
          <a:xfrm>
            <a:off x="4821995" y="3306781"/>
            <a:ext cx="4311641" cy="1198383"/>
            <a:chOff x="285840" y="5510219"/>
            <a:chExt cx="4311641" cy="1198383"/>
          </a:xfrm>
        </p:grpSpPr>
        <p:pic>
          <p:nvPicPr>
            <p:cNvPr id="3" name="Picture 2">
              <a:extLst>
                <a:ext uri="{FF2B5EF4-FFF2-40B4-BE49-F238E27FC236}">
                  <a16:creationId xmlns:a16="http://schemas.microsoft.com/office/drawing/2014/main" id="{2CBDFD73-15A4-4236-AFEF-8AEE0DE4CB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8" name="Picture 7">
              <a:extLst>
                <a:ext uri="{FF2B5EF4-FFF2-40B4-BE49-F238E27FC236}">
                  <a16:creationId xmlns:a16="http://schemas.microsoft.com/office/drawing/2014/main" id="{DAB3F330-FBA6-4506-9736-756BA768B3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840" y="5932250"/>
              <a:ext cx="4311641" cy="776352"/>
            </a:xfrm>
            <a:prstGeom prst="rect">
              <a:avLst/>
            </a:prstGeom>
          </p:spPr>
        </p:pic>
      </p:grpSp>
      <p:sp>
        <p:nvSpPr>
          <p:cNvPr id="10" name="&quot;Not Allowed&quot; Symbol 9">
            <a:extLst>
              <a:ext uri="{FF2B5EF4-FFF2-40B4-BE49-F238E27FC236}">
                <a16:creationId xmlns:a16="http://schemas.microsoft.com/office/drawing/2014/main" id="{B80DC64E-2EC8-4C76-A0C3-9AD7145F6A7B}"/>
              </a:ext>
            </a:extLst>
          </p:cNvPr>
          <p:cNvSpPr/>
          <p:nvPr/>
        </p:nvSpPr>
        <p:spPr>
          <a:xfrm>
            <a:off x="5571781" y="3058287"/>
            <a:ext cx="2244436" cy="1596275"/>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a:extLst>
              <a:ext uri="{FF2B5EF4-FFF2-40B4-BE49-F238E27FC236}">
                <a16:creationId xmlns:a16="http://schemas.microsoft.com/office/drawing/2014/main" id="{69E245CD-DD76-40C1-B5CF-35C6B0DA657A}"/>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11" name="TextBox 10">
            <a:extLst>
              <a:ext uri="{FF2B5EF4-FFF2-40B4-BE49-F238E27FC236}">
                <a16:creationId xmlns:a16="http://schemas.microsoft.com/office/drawing/2014/main" id="{663FDD40-9270-4B93-A7EA-67B731C0219E}"/>
              </a:ext>
            </a:extLst>
          </p:cNvPr>
          <p:cNvSpPr txBox="1"/>
          <p:nvPr/>
        </p:nvSpPr>
        <p:spPr>
          <a:xfrm>
            <a:off x="9104894" y="509068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778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a:t>
            </a:r>
          </a:p>
          <a:p>
            <a:r>
              <a:rPr lang="en-US" dirty="0">
                <a:solidFill>
                  <a:schemeClr val="bg1"/>
                </a:solidFill>
                <a:latin typeface="Arial" panose="020B0604020202020204" pitchFamily="34" charset="0"/>
                <a:cs typeface="Arial" panose="020B0604020202020204" pitchFamily="34" charset="0"/>
              </a:rPr>
              <a:t>nds, agitated about wreck</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2B7570F-DCD7-442B-890A-1CA6B551F3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0568" y="3077573"/>
            <a:ext cx="3910864" cy="2948323"/>
          </a:xfrm>
          <a:prstGeom prst="rect">
            <a:avLst/>
          </a:prstGeom>
        </p:spPr>
      </p:pic>
      <p:sp>
        <p:nvSpPr>
          <p:cNvPr id="2" name="Text Placeholder 1">
            <a:extLst>
              <a:ext uri="{FF2B5EF4-FFF2-40B4-BE49-F238E27FC236}">
                <a16:creationId xmlns:a16="http://schemas.microsoft.com/office/drawing/2014/main" id="{FFF6FC43-6BD2-4F20-9197-79C2DA63BD00}"/>
              </a:ext>
            </a:extLst>
          </p:cNvPr>
          <p:cNvSpPr>
            <a:spLocks noGrp="1"/>
          </p:cNvSpPr>
          <p:nvPr>
            <p:ph type="body" sz="quarter" idx="10"/>
          </p:nvPr>
        </p:nvSpPr>
        <p:spPr/>
        <p:txBody>
          <a:bodyPr/>
          <a:lstStyle/>
          <a:p>
            <a:r>
              <a:rPr lang="en-US" dirty="0">
                <a:solidFill>
                  <a:srgbClr val="2C3791"/>
                </a:solidFill>
              </a:rPr>
              <a:t>Case 2b</a:t>
            </a:r>
          </a:p>
        </p:txBody>
      </p:sp>
      <p:sp>
        <p:nvSpPr>
          <p:cNvPr id="5" name="TextBox 4">
            <a:extLst>
              <a:ext uri="{FF2B5EF4-FFF2-40B4-BE49-F238E27FC236}">
                <a16:creationId xmlns:a16="http://schemas.microsoft.com/office/drawing/2014/main" id="{3C93FAF7-9E92-4455-B12D-5F28958C6169}"/>
              </a:ext>
            </a:extLst>
          </p:cNvPr>
          <p:cNvSpPr txBox="1"/>
          <p:nvPr/>
        </p:nvSpPr>
        <p:spPr>
          <a:xfrm>
            <a:off x="4077049" y="5810452"/>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5634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r>
              <a:rPr lang="en-US" dirty="0">
                <a:solidFill>
                  <a:schemeClr val="bg1"/>
                </a:solidFill>
                <a:latin typeface="Arial" panose="020B0604020202020204" pitchFamily="34" charset="0"/>
                <a:cs typeface="Arial" panose="020B0604020202020204" pitchFamily="34" charset="0"/>
              </a:rPr>
              <a:t>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67CCE60-F83A-4D56-91E3-819F2FA94A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58990" y="2912432"/>
            <a:ext cx="3322565" cy="2460380"/>
          </a:xfrm>
          <a:prstGeom prst="rect">
            <a:avLst/>
          </a:prstGeom>
        </p:spPr>
      </p:pic>
      <p:sp>
        <p:nvSpPr>
          <p:cNvPr id="2" name="Text Placeholder 1">
            <a:extLst>
              <a:ext uri="{FF2B5EF4-FFF2-40B4-BE49-F238E27FC236}">
                <a16:creationId xmlns:a16="http://schemas.microsoft.com/office/drawing/2014/main" id="{DB090291-5ED2-409E-8DF4-AE97A1A28CB0}"/>
              </a:ext>
            </a:extLst>
          </p:cNvPr>
          <p:cNvSpPr>
            <a:spLocks noGrp="1"/>
          </p:cNvSpPr>
          <p:nvPr>
            <p:ph type="body" sz="quarter" idx="10"/>
          </p:nvPr>
        </p:nvSpPr>
        <p:spPr/>
        <p:txBody>
          <a:bodyPr/>
          <a:lstStyle/>
          <a:p>
            <a:r>
              <a:rPr lang="en-US" dirty="0"/>
              <a:t>Case 2b</a:t>
            </a:r>
          </a:p>
          <a:p>
            <a:endParaRPr lang="en-US" dirty="0"/>
          </a:p>
        </p:txBody>
      </p:sp>
      <p:sp>
        <p:nvSpPr>
          <p:cNvPr id="5" name="TextBox 4">
            <a:extLst>
              <a:ext uri="{FF2B5EF4-FFF2-40B4-BE49-F238E27FC236}">
                <a16:creationId xmlns:a16="http://schemas.microsoft.com/office/drawing/2014/main" id="{9B8703B6-3149-4BDC-ACAB-1CB834D52EAD}"/>
              </a:ext>
            </a:extLst>
          </p:cNvPr>
          <p:cNvSpPr txBox="1"/>
          <p:nvPr/>
        </p:nvSpPr>
        <p:spPr>
          <a:xfrm>
            <a:off x="8750601" y="5188146"/>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293363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                                   </a:t>
            </a: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F189469-503F-47F5-A466-FC777B4200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58990" y="2912432"/>
            <a:ext cx="3322565" cy="2460380"/>
          </a:xfrm>
          <a:prstGeom prst="rect">
            <a:avLst/>
          </a:prstGeom>
        </p:spPr>
      </p:pic>
      <p:grpSp>
        <p:nvGrpSpPr>
          <p:cNvPr id="6" name="Group 5">
            <a:extLst>
              <a:ext uri="{FF2B5EF4-FFF2-40B4-BE49-F238E27FC236}">
                <a16:creationId xmlns:a16="http://schemas.microsoft.com/office/drawing/2014/main" id="{7BF21FCC-64AC-49A5-BFB6-3361464A4DE5}"/>
              </a:ext>
            </a:extLst>
          </p:cNvPr>
          <p:cNvGrpSpPr/>
          <p:nvPr/>
        </p:nvGrpSpPr>
        <p:grpSpPr>
          <a:xfrm>
            <a:off x="4438960" y="3233733"/>
            <a:ext cx="4311641" cy="1198383"/>
            <a:chOff x="285840" y="5510219"/>
            <a:chExt cx="4311641" cy="1198383"/>
          </a:xfrm>
        </p:grpSpPr>
        <p:pic>
          <p:nvPicPr>
            <p:cNvPr id="7" name="Picture 6">
              <a:extLst>
                <a:ext uri="{FF2B5EF4-FFF2-40B4-BE49-F238E27FC236}">
                  <a16:creationId xmlns:a16="http://schemas.microsoft.com/office/drawing/2014/main" id="{DBEC0F8E-A780-4487-88EF-E2DA9B3FC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9" name="Picture 8">
              <a:extLst>
                <a:ext uri="{FF2B5EF4-FFF2-40B4-BE49-F238E27FC236}">
                  <a16:creationId xmlns:a16="http://schemas.microsoft.com/office/drawing/2014/main" id="{C25703E9-179D-4A3B-916D-ED2007E655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840" y="5932250"/>
              <a:ext cx="4311641" cy="776352"/>
            </a:xfrm>
            <a:prstGeom prst="rect">
              <a:avLst/>
            </a:prstGeom>
          </p:spPr>
        </p:pic>
      </p:grpSp>
      <p:sp>
        <p:nvSpPr>
          <p:cNvPr id="2" name="Text Placeholder 1">
            <a:extLst>
              <a:ext uri="{FF2B5EF4-FFF2-40B4-BE49-F238E27FC236}">
                <a16:creationId xmlns:a16="http://schemas.microsoft.com/office/drawing/2014/main" id="{3336EE6C-3153-49E0-8924-F7FCA71AFF1F}"/>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10" name="TextBox 9">
            <a:extLst>
              <a:ext uri="{FF2B5EF4-FFF2-40B4-BE49-F238E27FC236}">
                <a16:creationId xmlns:a16="http://schemas.microsoft.com/office/drawing/2014/main" id="{A6E12989-6DFF-4508-9EDE-CBD390DBCAE1}"/>
              </a:ext>
            </a:extLst>
          </p:cNvPr>
          <p:cNvSpPr txBox="1"/>
          <p:nvPr/>
        </p:nvSpPr>
        <p:spPr>
          <a:xfrm>
            <a:off x="8750601" y="5188146"/>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10926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40 min transport, Level III trauma center 20 min transport, community hospital 5 min transport.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Able to answer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Mildly diaphoretic, palpable radial pulse in both arms</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alert and oriented</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Multiple deep lacerations to the right upper arm and forearm, down to muscle. One laceration has</a:t>
            </a:r>
          </a:p>
          <a:p>
            <a:r>
              <a:rPr lang="en-US" dirty="0">
                <a:solidFill>
                  <a:schemeClr val="bg1"/>
                </a:solidFill>
                <a:latin typeface="Arial" panose="020B0604020202020204" pitchFamily="34" charset="0"/>
                <a:cs typeface="Arial" panose="020B0604020202020204" pitchFamily="34" charset="0"/>
              </a:rPr>
              <a:t>bystanders are using for pressure. You place a commercial tourniquet that slows the bleeding. </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110/72     HR 1</a:t>
            </a:r>
            <a:r>
              <a:rPr lang="en-US" b="1" dirty="0">
                <a:solidFill>
                  <a:schemeClr val="bg1"/>
                </a:solidFill>
                <a:latin typeface="Arial" panose="020B0604020202020204" pitchFamily="34" charset="0"/>
                <a:cs typeface="Arial" panose="020B0604020202020204" pitchFamily="34" charset="0"/>
              </a:rPr>
              <a:t>ry – </a:t>
            </a:r>
            <a:r>
              <a:rPr lang="en-US" dirty="0">
                <a:solidFill>
                  <a:schemeClr val="bg1"/>
                </a:solidFill>
                <a:latin typeface="Arial" panose="020B0604020202020204" pitchFamily="34" charset="0"/>
                <a:cs typeface="Arial" panose="020B0604020202020204" pitchFamily="34" charset="0"/>
              </a:rPr>
              <a:t>CAD, DM,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person, ground&#10;&#10;Description automatically generated">
            <a:extLst>
              <a:ext uri="{FF2B5EF4-FFF2-40B4-BE49-F238E27FC236}">
                <a16:creationId xmlns:a16="http://schemas.microsoft.com/office/drawing/2014/main" id="{317DB89D-C12A-4746-B937-1A83B00B4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4715" y="2809773"/>
            <a:ext cx="2642570" cy="3301410"/>
          </a:xfrm>
          <a:prstGeom prst="rect">
            <a:avLst/>
          </a:prstGeom>
        </p:spPr>
      </p:pic>
      <p:sp>
        <p:nvSpPr>
          <p:cNvPr id="2" name="Text Placeholder 1">
            <a:extLst>
              <a:ext uri="{FF2B5EF4-FFF2-40B4-BE49-F238E27FC236}">
                <a16:creationId xmlns:a16="http://schemas.microsoft.com/office/drawing/2014/main" id="{72648A98-B542-41BE-BE20-911623DC46BA}"/>
              </a:ext>
            </a:extLst>
          </p:cNvPr>
          <p:cNvSpPr>
            <a:spLocks noGrp="1"/>
          </p:cNvSpPr>
          <p:nvPr>
            <p:ph type="body" sz="quarter" idx="10"/>
          </p:nvPr>
        </p:nvSpPr>
        <p:spPr/>
        <p:txBody>
          <a:bodyPr/>
          <a:lstStyle/>
          <a:p>
            <a:r>
              <a:rPr lang="en-US" dirty="0">
                <a:solidFill>
                  <a:srgbClr val="2C3791"/>
                </a:solidFill>
              </a:rPr>
              <a:t>Case 3</a:t>
            </a:r>
          </a:p>
        </p:txBody>
      </p:sp>
      <p:sp>
        <p:nvSpPr>
          <p:cNvPr id="5" name="TextBox 4">
            <a:extLst>
              <a:ext uri="{FF2B5EF4-FFF2-40B4-BE49-F238E27FC236}">
                <a16:creationId xmlns:a16="http://schemas.microsoft.com/office/drawing/2014/main" id="{9041E29E-2941-4AD2-AB49-D7949CBF6706}"/>
              </a:ext>
            </a:extLst>
          </p:cNvPr>
          <p:cNvSpPr txBox="1"/>
          <p:nvPr/>
        </p:nvSpPr>
        <p:spPr>
          <a:xfrm>
            <a:off x="4690792" y="5937684"/>
            <a:ext cx="2637260"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2089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40 min transport, Level III trauma center 20 min transport, community hospital 5 min transport.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Significant blood loss from left leg</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H –</a:t>
            </a:r>
            <a:r>
              <a:rPr lang="en-US" dirty="0">
                <a:latin typeface="Arial" panose="020B0604020202020204" pitchFamily="34" charset="0"/>
                <a:cs typeface="Arial" panose="020B0604020202020204" pitchFamily="34" charset="0"/>
              </a:rPr>
              <a:t> Following commands, alert and oriented. States she fell off a chair onto a glass table. </a:t>
            </a:r>
          </a:p>
          <a:p>
            <a:endParaRPr lang="en-US" dirty="0">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the bleeding. </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110/72     </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CAD, DM</a:t>
            </a:r>
          </a:p>
          <a:p>
            <a:r>
              <a:rPr lang="en-US" dirty="0">
                <a:solidFill>
                  <a:schemeClr val="bg1"/>
                </a:solidFill>
                <a:latin typeface="Arial" panose="020B0604020202020204" pitchFamily="34" charset="0"/>
                <a:cs typeface="Arial" panose="020B0604020202020204" pitchFamily="34" charset="0"/>
              </a:rPr>
              <a:t>,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person, ground&#10;&#10;Description automatically generated">
            <a:extLst>
              <a:ext uri="{FF2B5EF4-FFF2-40B4-BE49-F238E27FC236}">
                <a16:creationId xmlns:a16="http://schemas.microsoft.com/office/drawing/2014/main" id="{F934B3D0-EB14-4928-B7EB-E8A2BC110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8796" y="2815624"/>
            <a:ext cx="1909453" cy="2385514"/>
          </a:xfrm>
          <a:prstGeom prst="rect">
            <a:avLst/>
          </a:prstGeom>
        </p:spPr>
      </p:pic>
      <p:sp>
        <p:nvSpPr>
          <p:cNvPr id="2" name="Text Placeholder 1">
            <a:extLst>
              <a:ext uri="{FF2B5EF4-FFF2-40B4-BE49-F238E27FC236}">
                <a16:creationId xmlns:a16="http://schemas.microsoft.com/office/drawing/2014/main" id="{5500F871-1D86-459B-8E8C-F2FCBD7BED43}"/>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5" name="TextBox 4">
            <a:extLst>
              <a:ext uri="{FF2B5EF4-FFF2-40B4-BE49-F238E27FC236}">
                <a16:creationId xmlns:a16="http://schemas.microsoft.com/office/drawing/2014/main" id="{2FF09FFB-0F1F-4638-B50E-5A4A2C27B31E}"/>
              </a:ext>
            </a:extLst>
          </p:cNvPr>
          <p:cNvSpPr txBox="1"/>
          <p:nvPr/>
        </p:nvSpPr>
        <p:spPr>
          <a:xfrm>
            <a:off x="10131118" y="503186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288885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40 min transport, Level III trauma center 20 min transport, community hospital 5 min transport.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Significant blood loss from left leg</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H –</a:t>
            </a:r>
            <a:r>
              <a:rPr lang="en-US" dirty="0">
                <a:latin typeface="Arial" panose="020B0604020202020204" pitchFamily="34" charset="0"/>
                <a:cs typeface="Arial" panose="020B0604020202020204" pitchFamily="34" charset="0"/>
              </a:rPr>
              <a:t> Following commands, alert and oriented. States she fell off a chair onto a glass table.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Long deep laceration lateral left calf, down to muscle. Spurting blood when removing the towel bystanders are using for pressure. You place a commercial tourniquet that stops the bleeding. </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110/72     HR 102     RR 12     SpO2 98%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                                  </a:t>
            </a: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EC4EC88-696A-4663-B9F7-4C02ECA2C28B}"/>
              </a:ext>
            </a:extLst>
          </p:cNvPr>
          <p:cNvGrpSpPr/>
          <p:nvPr/>
        </p:nvGrpSpPr>
        <p:grpSpPr>
          <a:xfrm>
            <a:off x="5082185" y="2869934"/>
            <a:ext cx="5066611" cy="950352"/>
            <a:chOff x="202713" y="5667017"/>
            <a:chExt cx="5066611" cy="950352"/>
          </a:xfrm>
        </p:grpSpPr>
        <p:pic>
          <p:nvPicPr>
            <p:cNvPr id="3" name="Picture 2">
              <a:extLst>
                <a:ext uri="{FF2B5EF4-FFF2-40B4-BE49-F238E27FC236}">
                  <a16:creationId xmlns:a16="http://schemas.microsoft.com/office/drawing/2014/main" id="{2D4D4867-CE28-4190-A49B-997426F31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0527" y="5667017"/>
              <a:ext cx="1385127" cy="405799"/>
            </a:xfrm>
            <a:prstGeom prst="rect">
              <a:avLst/>
            </a:prstGeom>
          </p:spPr>
        </p:pic>
        <p:pic>
          <p:nvPicPr>
            <p:cNvPr id="7" name="Picture 6">
              <a:extLst>
                <a:ext uri="{FF2B5EF4-FFF2-40B4-BE49-F238E27FC236}">
                  <a16:creationId xmlns:a16="http://schemas.microsoft.com/office/drawing/2014/main" id="{8E089E9B-152E-4D11-A21E-163E93E087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713" y="6133255"/>
              <a:ext cx="5066611" cy="484114"/>
            </a:xfrm>
            <a:prstGeom prst="rect">
              <a:avLst/>
            </a:prstGeom>
          </p:spPr>
        </p:pic>
      </p:grpSp>
      <p:pic>
        <p:nvPicPr>
          <p:cNvPr id="10" name="Picture 9" descr="A picture containing person, ground&#10;&#10;Description automatically generated">
            <a:extLst>
              <a:ext uri="{FF2B5EF4-FFF2-40B4-BE49-F238E27FC236}">
                <a16:creationId xmlns:a16="http://schemas.microsoft.com/office/drawing/2014/main" id="{0165ECD9-23EA-463A-9E60-9E9E7757BD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48796" y="2815624"/>
            <a:ext cx="1909453" cy="2385514"/>
          </a:xfrm>
          <a:prstGeom prst="rect">
            <a:avLst/>
          </a:prstGeom>
        </p:spPr>
      </p:pic>
      <p:sp>
        <p:nvSpPr>
          <p:cNvPr id="2" name="Text Placeholder 1">
            <a:extLst>
              <a:ext uri="{FF2B5EF4-FFF2-40B4-BE49-F238E27FC236}">
                <a16:creationId xmlns:a16="http://schemas.microsoft.com/office/drawing/2014/main" id="{F7B659AE-6F5D-4C28-B874-F16D8A45DB5D}"/>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8" name="TextBox 7">
            <a:extLst>
              <a:ext uri="{FF2B5EF4-FFF2-40B4-BE49-F238E27FC236}">
                <a16:creationId xmlns:a16="http://schemas.microsoft.com/office/drawing/2014/main" id="{999B1264-77F2-4C60-B390-88F46E8A9146}"/>
              </a:ext>
            </a:extLst>
          </p:cNvPr>
          <p:cNvSpPr txBox="1"/>
          <p:nvPr/>
        </p:nvSpPr>
        <p:spPr>
          <a:xfrm>
            <a:off x="10131118" y="503186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303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states he tripped when was not using his walker</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floor, indoor&#10;&#10;Description automatically generated">
            <a:extLst>
              <a:ext uri="{FF2B5EF4-FFF2-40B4-BE49-F238E27FC236}">
                <a16:creationId xmlns:a16="http://schemas.microsoft.com/office/drawing/2014/main" id="{1B3B21FD-2B34-4B87-9129-C96710212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5165" y="2694847"/>
            <a:ext cx="4841670" cy="3227780"/>
          </a:xfrm>
          <a:prstGeom prst="rect">
            <a:avLst/>
          </a:prstGeom>
        </p:spPr>
      </p:pic>
      <p:sp>
        <p:nvSpPr>
          <p:cNvPr id="2" name="Text Placeholder 1">
            <a:extLst>
              <a:ext uri="{FF2B5EF4-FFF2-40B4-BE49-F238E27FC236}">
                <a16:creationId xmlns:a16="http://schemas.microsoft.com/office/drawing/2014/main" id="{DF506BEC-4E18-4453-B987-0118D5535297}"/>
              </a:ext>
            </a:extLst>
          </p:cNvPr>
          <p:cNvSpPr>
            <a:spLocks noGrp="1"/>
          </p:cNvSpPr>
          <p:nvPr>
            <p:ph type="body" sz="quarter" idx="10"/>
          </p:nvPr>
        </p:nvSpPr>
        <p:spPr/>
        <p:txBody>
          <a:bodyPr/>
          <a:lstStyle/>
          <a:p>
            <a:r>
              <a:rPr lang="en-US" dirty="0">
                <a:solidFill>
                  <a:srgbClr val="2C3791"/>
                </a:solidFill>
              </a:rPr>
              <a:t>Case 4a</a:t>
            </a:r>
          </a:p>
        </p:txBody>
      </p:sp>
      <p:sp>
        <p:nvSpPr>
          <p:cNvPr id="5" name="TextBox 4">
            <a:extLst>
              <a:ext uri="{FF2B5EF4-FFF2-40B4-BE49-F238E27FC236}">
                <a16:creationId xmlns:a16="http://schemas.microsoft.com/office/drawing/2014/main" id="{76AF450D-6D9B-4DD8-B5DD-DDA9EA21DE4C}"/>
              </a:ext>
            </a:extLst>
          </p:cNvPr>
          <p:cNvSpPr txBox="1"/>
          <p:nvPr/>
        </p:nvSpPr>
        <p:spPr>
          <a:xfrm>
            <a:off x="3675165" y="5707183"/>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243820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states he tripped</a:t>
            </a: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10;&#10;Description automatically generated">
            <a:extLst>
              <a:ext uri="{FF2B5EF4-FFF2-40B4-BE49-F238E27FC236}">
                <a16:creationId xmlns:a16="http://schemas.microsoft.com/office/drawing/2014/main" id="{751340C4-E671-4CDB-932A-9FC5D5B115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8310" y="1169565"/>
            <a:ext cx="3389153" cy="2259435"/>
          </a:xfrm>
          <a:prstGeom prst="rect">
            <a:avLst/>
          </a:prstGeom>
        </p:spPr>
      </p:pic>
      <p:sp>
        <p:nvSpPr>
          <p:cNvPr id="2" name="Text Placeholder 1">
            <a:extLst>
              <a:ext uri="{FF2B5EF4-FFF2-40B4-BE49-F238E27FC236}">
                <a16:creationId xmlns:a16="http://schemas.microsoft.com/office/drawing/2014/main" id="{2D9989EB-78C7-4352-952B-BE80FD4DD5FA}"/>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5" name="TextBox 4">
            <a:extLst>
              <a:ext uri="{FF2B5EF4-FFF2-40B4-BE49-F238E27FC236}">
                <a16:creationId xmlns:a16="http://schemas.microsoft.com/office/drawing/2014/main" id="{BF731B44-E51F-46A7-BBA9-B12E0761B9BA}"/>
              </a:ext>
            </a:extLst>
          </p:cNvPr>
          <p:cNvSpPr txBox="1"/>
          <p:nvPr/>
        </p:nvSpPr>
        <p:spPr>
          <a:xfrm>
            <a:off x="8556879" y="3213556"/>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077967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states he tripped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FFFBEFB-AEE3-4914-8B60-4540405E43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1742" y="4018813"/>
            <a:ext cx="5498471" cy="560029"/>
          </a:xfrm>
          <a:prstGeom prst="rect">
            <a:avLst/>
          </a:prstGeom>
        </p:spPr>
      </p:pic>
      <p:pic>
        <p:nvPicPr>
          <p:cNvPr id="8" name="Picture 7" descr="A picture containing floor, indoor&#10;&#10;Description automatically generated">
            <a:extLst>
              <a:ext uri="{FF2B5EF4-FFF2-40B4-BE49-F238E27FC236}">
                <a16:creationId xmlns:a16="http://schemas.microsoft.com/office/drawing/2014/main" id="{758E7B8E-09C0-4497-A333-8DD9DB434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8310" y="1169565"/>
            <a:ext cx="3389153" cy="2259435"/>
          </a:xfrm>
          <a:prstGeom prst="rect">
            <a:avLst/>
          </a:prstGeom>
        </p:spPr>
      </p:pic>
      <p:sp>
        <p:nvSpPr>
          <p:cNvPr id="2" name="Text Placeholder 1">
            <a:extLst>
              <a:ext uri="{FF2B5EF4-FFF2-40B4-BE49-F238E27FC236}">
                <a16:creationId xmlns:a16="http://schemas.microsoft.com/office/drawing/2014/main" id="{CBD91BA6-AE19-4199-863F-63E877255041}"/>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10" name="TextBox 9">
            <a:extLst>
              <a:ext uri="{FF2B5EF4-FFF2-40B4-BE49-F238E27FC236}">
                <a16:creationId xmlns:a16="http://schemas.microsoft.com/office/drawing/2014/main" id="{BDF1B5DE-249E-48A8-A01D-6FCC652A8163}"/>
              </a:ext>
            </a:extLst>
          </p:cNvPr>
          <p:cNvSpPr txBox="1"/>
          <p:nvPr/>
        </p:nvSpPr>
        <p:spPr>
          <a:xfrm>
            <a:off x="8556879" y="3213556"/>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E3C34AB4-FE6B-42C4-A2C3-EDA5ED0DC0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09123" y="3536157"/>
            <a:ext cx="1295512" cy="381033"/>
          </a:xfrm>
          <a:prstGeom prst="rect">
            <a:avLst/>
          </a:prstGeom>
        </p:spPr>
      </p:pic>
    </p:spTree>
    <p:extLst>
      <p:ext uri="{BB962C8B-B14F-4D97-AF65-F5344CB8AC3E}">
        <p14:creationId xmlns:p14="http://schemas.microsoft.com/office/powerpoint/2010/main" val="58571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89021" y="1397675"/>
            <a:ext cx="11413958" cy="4062651"/>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These case-based scenarios have been developed as an educational training tool to illustrate application of the National Guideline for the Field Triage of Injured Patients.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EMS and trauma systems vary significantly across the US. These cases include hypothetical system resources from a mix of urban, suburban, and rural community scenarios. Attention should be given to how the availability of different resources may influence your decision making. </a:t>
            </a: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30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to person, place. States he tripped on rug</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Large hematoma on left forehead with small overlying skin tear. Multiple bruises on both arms, some appear old.Coumadin)</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floor, indoor, sofa, person&#10;&#10;Description automatically generated">
            <a:extLst>
              <a:ext uri="{FF2B5EF4-FFF2-40B4-BE49-F238E27FC236}">
                <a16:creationId xmlns:a16="http://schemas.microsoft.com/office/drawing/2014/main" id="{EEA7E863-2B9B-46A0-8CB8-C8A33F0EE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942" y="2642835"/>
            <a:ext cx="5072115" cy="3383061"/>
          </a:xfrm>
          <a:prstGeom prst="rect">
            <a:avLst/>
          </a:prstGeom>
        </p:spPr>
      </p:pic>
      <p:sp>
        <p:nvSpPr>
          <p:cNvPr id="2" name="Text Placeholder 1">
            <a:extLst>
              <a:ext uri="{FF2B5EF4-FFF2-40B4-BE49-F238E27FC236}">
                <a16:creationId xmlns:a16="http://schemas.microsoft.com/office/drawing/2014/main" id="{6E31BDAA-A9D9-4C40-8C15-1DE2B0698E44}"/>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A4033665-8D5B-4B40-A294-159B3A7DA62A}"/>
              </a:ext>
            </a:extLst>
          </p:cNvPr>
          <p:cNvSpPr txBox="1"/>
          <p:nvPr/>
        </p:nvSpPr>
        <p:spPr>
          <a:xfrm>
            <a:off x="3498317" y="5810452"/>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403663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to person, place. States he tripped on rug</a:t>
            </a:r>
          </a:p>
          <a:p>
            <a:r>
              <a:rPr lang="en-US" b="1" dirty="0">
                <a:solidFill>
                  <a:schemeClr val="bg1"/>
                </a:solidFill>
                <a:latin typeface="Arial" panose="020B0604020202020204" pitchFamily="34" charset="0"/>
                <a:cs typeface="Arial" panose="020B0604020202020204" pitchFamily="34" charset="0"/>
              </a:rPr>
              <a:t>Secondary survey: </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 sofa, person&#10;&#10;Description automatically generated">
            <a:extLst>
              <a:ext uri="{FF2B5EF4-FFF2-40B4-BE49-F238E27FC236}">
                <a16:creationId xmlns:a16="http://schemas.microsoft.com/office/drawing/2014/main" id="{7BB78E10-9346-4D0F-87D0-2598615ED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7076" y="1262074"/>
            <a:ext cx="3169443" cy="2113994"/>
          </a:xfrm>
          <a:prstGeom prst="rect">
            <a:avLst/>
          </a:prstGeom>
        </p:spPr>
      </p:pic>
      <p:sp>
        <p:nvSpPr>
          <p:cNvPr id="2" name="Text Placeholder 1">
            <a:extLst>
              <a:ext uri="{FF2B5EF4-FFF2-40B4-BE49-F238E27FC236}">
                <a16:creationId xmlns:a16="http://schemas.microsoft.com/office/drawing/2014/main" id="{9A0CB7DC-5B5A-415A-A3D4-CC1ABFBD5A2C}"/>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9A1E4830-0754-48AC-93B9-300909D21CC2}"/>
              </a:ext>
            </a:extLst>
          </p:cNvPr>
          <p:cNvSpPr txBox="1"/>
          <p:nvPr/>
        </p:nvSpPr>
        <p:spPr>
          <a:xfrm>
            <a:off x="8927076" y="3160624"/>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3377768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to person, place. States he tripped on rug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afib. On warfarin (Coumadin)</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C914F0-D784-4F52-84F2-37DAB73310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1942" y="3008884"/>
            <a:ext cx="4615134" cy="866831"/>
          </a:xfrm>
          <a:prstGeom prst="rect">
            <a:avLst/>
          </a:prstGeom>
        </p:spPr>
      </p:pic>
      <p:pic>
        <p:nvPicPr>
          <p:cNvPr id="8" name="Picture 7" descr="A picture containing floor, indoor, sofa, person&#10;&#10;Description automatically generated">
            <a:extLst>
              <a:ext uri="{FF2B5EF4-FFF2-40B4-BE49-F238E27FC236}">
                <a16:creationId xmlns:a16="http://schemas.microsoft.com/office/drawing/2014/main" id="{2E9023AE-798C-4888-8E97-C6FF618C3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7076" y="1262074"/>
            <a:ext cx="3169443" cy="2113994"/>
          </a:xfrm>
          <a:prstGeom prst="rect">
            <a:avLst/>
          </a:prstGeom>
        </p:spPr>
      </p:pic>
      <p:sp>
        <p:nvSpPr>
          <p:cNvPr id="2" name="Text Placeholder 1">
            <a:extLst>
              <a:ext uri="{FF2B5EF4-FFF2-40B4-BE49-F238E27FC236}">
                <a16:creationId xmlns:a16="http://schemas.microsoft.com/office/drawing/2014/main" id="{5E151E0F-C75E-4840-BC1D-2D6B4E40CE01}"/>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9" name="TextBox 8">
            <a:extLst>
              <a:ext uri="{FF2B5EF4-FFF2-40B4-BE49-F238E27FC236}">
                <a16:creationId xmlns:a16="http://schemas.microsoft.com/office/drawing/2014/main" id="{D291770D-37CF-439D-8FA4-1D58112C533B}"/>
              </a:ext>
            </a:extLst>
          </p:cNvPr>
          <p:cNvSpPr txBox="1"/>
          <p:nvPr/>
        </p:nvSpPr>
        <p:spPr>
          <a:xfrm>
            <a:off x="8927076" y="3160624"/>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0B4F5096-D1B2-4499-BB46-F5AC2F769B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71753" y="2577039"/>
            <a:ext cx="1295512" cy="381033"/>
          </a:xfrm>
          <a:prstGeom prst="rect">
            <a:avLst/>
          </a:prstGeom>
        </p:spPr>
      </p:pic>
    </p:spTree>
    <p:extLst>
      <p:ext uri="{BB962C8B-B14F-4D97-AF65-F5344CB8AC3E}">
        <p14:creationId xmlns:p14="http://schemas.microsoft.com/office/powerpoint/2010/main" val="348113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6" name="Picture 5" descr="A picture containing car, grass, outdoor, tree&#10;&#10;Description automatically generated">
            <a:extLst>
              <a:ext uri="{FF2B5EF4-FFF2-40B4-BE49-F238E27FC236}">
                <a16:creationId xmlns:a16="http://schemas.microsoft.com/office/drawing/2014/main" id="{2063FE5F-7C6E-4DA4-9020-1F81BD64B1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935" y="2807319"/>
            <a:ext cx="5906129" cy="3319245"/>
          </a:xfrm>
          <a:prstGeom prst="rect">
            <a:avLst/>
          </a:prstGeom>
        </p:spPr>
      </p:pic>
      <p:sp>
        <p:nvSpPr>
          <p:cNvPr id="2" name="Text Placeholder 1">
            <a:extLst>
              <a:ext uri="{FF2B5EF4-FFF2-40B4-BE49-F238E27FC236}">
                <a16:creationId xmlns:a16="http://schemas.microsoft.com/office/drawing/2014/main" id="{096769FA-7305-4598-97D1-E5E9A6944F96}"/>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5" name="TextBox 4">
            <a:extLst>
              <a:ext uri="{FF2B5EF4-FFF2-40B4-BE49-F238E27FC236}">
                <a16:creationId xmlns:a16="http://schemas.microsoft.com/office/drawing/2014/main" id="{8D3A09A9-2AB9-48A3-9921-31802E58D948}"/>
              </a:ext>
            </a:extLst>
          </p:cNvPr>
          <p:cNvSpPr txBox="1"/>
          <p:nvPr/>
        </p:nvSpPr>
        <p:spPr>
          <a:xfrm>
            <a:off x="3142935" y="5911120"/>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262671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lert, obeys commands, denies any LOC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5" name="Picture 4" descr="A picture containing car, grass, outdoor, tree&#10;&#10;Description automatically generated">
            <a:extLst>
              <a:ext uri="{FF2B5EF4-FFF2-40B4-BE49-F238E27FC236}">
                <a16:creationId xmlns:a16="http://schemas.microsoft.com/office/drawing/2014/main" id="{DF5612FA-D6C7-4B66-A079-2EA0256DD5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FFDC16BC-5FE3-4373-8A9E-35D258C6C111}"/>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6" name="TextBox 5">
            <a:extLst>
              <a:ext uri="{FF2B5EF4-FFF2-40B4-BE49-F238E27FC236}">
                <a16:creationId xmlns:a16="http://schemas.microsoft.com/office/drawing/2014/main" id="{993356EE-4D3A-4632-98FF-3BE8BACBF9C1}"/>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202797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6278642"/>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lert,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GCS </a:t>
            </a:r>
            <a:r>
              <a:rPr lang="en-US" dirty="0">
                <a:latin typeface="Arial" panose="020B0604020202020204" pitchFamily="34" charset="0"/>
                <a:cs typeface="Arial" panose="020B0604020202020204" pitchFamily="34" charset="0"/>
              </a:rPr>
              <a:t>M 6</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5ABC06EA-9674-4F29-80A0-ECB2622DD0EB}"/>
              </a:ext>
            </a:extLst>
          </p:cNvPr>
          <p:cNvGrpSpPr/>
          <p:nvPr/>
        </p:nvGrpSpPr>
        <p:grpSpPr>
          <a:xfrm>
            <a:off x="5075339" y="2720655"/>
            <a:ext cx="3501764" cy="1475028"/>
            <a:chOff x="409073" y="5281619"/>
            <a:chExt cx="3654793" cy="1475028"/>
          </a:xfrm>
        </p:grpSpPr>
        <p:pic>
          <p:nvPicPr>
            <p:cNvPr id="11" name="Picture 10">
              <a:extLst>
                <a:ext uri="{FF2B5EF4-FFF2-40B4-BE49-F238E27FC236}">
                  <a16:creationId xmlns:a16="http://schemas.microsoft.com/office/drawing/2014/main" id="{52FFB70B-C38C-4F58-83C1-204FF85D4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12" name="Picture 11">
              <a:extLst>
                <a:ext uri="{FF2B5EF4-FFF2-40B4-BE49-F238E27FC236}">
                  <a16:creationId xmlns:a16="http://schemas.microsoft.com/office/drawing/2014/main" id="{368973DB-0714-4C0D-A95E-BA3AC4D6C7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073" y="5756173"/>
              <a:ext cx="3654793" cy="1000474"/>
            </a:xfrm>
            <a:prstGeom prst="rect">
              <a:avLst/>
            </a:prstGeom>
          </p:spPr>
        </p:pic>
      </p:grpSp>
      <p:sp>
        <p:nvSpPr>
          <p:cNvPr id="13" name="&quot;Not Allowed&quot; Symbol 12">
            <a:extLst>
              <a:ext uri="{FF2B5EF4-FFF2-40B4-BE49-F238E27FC236}">
                <a16:creationId xmlns:a16="http://schemas.microsoft.com/office/drawing/2014/main" id="{02738511-65C9-4832-8FFD-23E2F12F8101}"/>
              </a:ext>
            </a:extLst>
          </p:cNvPr>
          <p:cNvSpPr/>
          <p:nvPr/>
        </p:nvSpPr>
        <p:spPr>
          <a:xfrm>
            <a:off x="5502460" y="2687848"/>
            <a:ext cx="2244436" cy="1596275"/>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descr="A picture containing car, grass, outdoor, tree&#10;&#10;Description automatically generated">
            <a:extLst>
              <a:ext uri="{FF2B5EF4-FFF2-40B4-BE49-F238E27FC236}">
                <a16:creationId xmlns:a16="http://schemas.microsoft.com/office/drawing/2014/main" id="{2E27707A-9905-4349-8D85-5181600C56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D74ED1F9-CF76-4FFB-890B-A2D7088A91BF}"/>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14" name="TextBox 13">
            <a:extLst>
              <a:ext uri="{FF2B5EF4-FFF2-40B4-BE49-F238E27FC236}">
                <a16:creationId xmlns:a16="http://schemas.microsoft.com/office/drawing/2014/main" id="{C3BA8CD1-7062-43AE-BF37-7E28CD8D43DE}"/>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151784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6" name="Picture 5" descr="A picture containing car, grass, outdoor, tree&#10;&#10;Description automatically generated">
            <a:extLst>
              <a:ext uri="{FF2B5EF4-FFF2-40B4-BE49-F238E27FC236}">
                <a16:creationId xmlns:a16="http://schemas.microsoft.com/office/drawing/2014/main" id="{2CB2CCA1-1EF2-4C05-AEEC-3FD549F890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935" y="2807319"/>
            <a:ext cx="5906129" cy="3319245"/>
          </a:xfrm>
          <a:prstGeom prst="rect">
            <a:avLst/>
          </a:prstGeom>
        </p:spPr>
      </p:pic>
      <p:sp>
        <p:nvSpPr>
          <p:cNvPr id="2" name="Text Placeholder 1">
            <a:extLst>
              <a:ext uri="{FF2B5EF4-FFF2-40B4-BE49-F238E27FC236}">
                <a16:creationId xmlns:a16="http://schemas.microsoft.com/office/drawing/2014/main" id="{50610946-2DB1-4A5F-8EAE-EEC6976BDC16}"/>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5" name="TextBox 4">
            <a:extLst>
              <a:ext uri="{FF2B5EF4-FFF2-40B4-BE49-F238E27FC236}">
                <a16:creationId xmlns:a16="http://schemas.microsoft.com/office/drawing/2014/main" id="{D24B93E1-5B87-48DD-B891-A27E9B53DD9D}"/>
              </a:ext>
            </a:extLst>
          </p:cNvPr>
          <p:cNvSpPr txBox="1"/>
          <p:nvPr/>
        </p:nvSpPr>
        <p:spPr>
          <a:xfrm>
            <a:off x="3142935" y="5911120"/>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145232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lert, obeys commands, denies any LOC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5" name="Picture 4" descr="A picture containing car, grass, outdoor, tree&#10;&#10;Description automatically generated">
            <a:extLst>
              <a:ext uri="{FF2B5EF4-FFF2-40B4-BE49-F238E27FC236}">
                <a16:creationId xmlns:a16="http://schemas.microsoft.com/office/drawing/2014/main" id="{1C1F9572-21EE-4FB4-9655-3316563C0B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D576157D-C68A-4355-AA68-DE44F7CC911E}"/>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6" name="TextBox 5">
            <a:extLst>
              <a:ext uri="{FF2B5EF4-FFF2-40B4-BE49-F238E27FC236}">
                <a16:creationId xmlns:a16="http://schemas.microsoft.com/office/drawing/2014/main" id="{5A3D4659-8FAD-45C9-8EDB-4C4655D47E6A}"/>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3031635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6278642"/>
          </a:xfrm>
          <a:prstGeom prst="rect">
            <a:avLst/>
          </a:prstGeom>
          <a:noFill/>
        </p:spPr>
        <p:txBody>
          <a:bodyPr wrap="square" rtlCol="0">
            <a:spAutoFit/>
          </a:bodyPr>
          <a:lstStyle/>
          <a:p>
            <a:pPr>
              <a:defRPr/>
            </a:pPr>
            <a:r>
              <a:rPr lang="en-US" b="1" dirty="0">
                <a:solidFill>
                  <a:prstClr val="black"/>
                </a:solidFill>
                <a:latin typeface="Arial" panose="020B0604020202020204" pitchFamily="34" charset="0"/>
                <a:cs typeface="Arial" panose="020B0604020202020204" pitchFamily="34" charset="0"/>
              </a:rPr>
              <a:t>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5 min transport, community hospital 8 min transport, Level I trauma center 20 min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lert,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GCS </a:t>
            </a:r>
            <a:r>
              <a:rPr lang="en-US" dirty="0">
                <a:latin typeface="Arial" panose="020B0604020202020204" pitchFamily="34" charset="0"/>
                <a:cs typeface="Arial" panose="020B0604020202020204" pitchFamily="34" charset="0"/>
              </a:rPr>
              <a:t>M 6</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280DC04-7F24-40A4-8E4D-B87EB76DF6ED}"/>
              </a:ext>
            </a:extLst>
          </p:cNvPr>
          <p:cNvGrpSpPr/>
          <p:nvPr/>
        </p:nvGrpSpPr>
        <p:grpSpPr>
          <a:xfrm>
            <a:off x="5011573" y="2955895"/>
            <a:ext cx="3578507" cy="1475028"/>
            <a:chOff x="409073" y="5281619"/>
            <a:chExt cx="3654793" cy="1475028"/>
          </a:xfrm>
        </p:grpSpPr>
        <p:pic>
          <p:nvPicPr>
            <p:cNvPr id="7" name="Picture 6">
              <a:extLst>
                <a:ext uri="{FF2B5EF4-FFF2-40B4-BE49-F238E27FC236}">
                  <a16:creationId xmlns:a16="http://schemas.microsoft.com/office/drawing/2014/main" id="{6AAF51FE-FAF7-41E5-92E9-D353CFF1B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2DD0C384-65E3-4664-B695-3FF3EDDCC1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073" y="5756173"/>
              <a:ext cx="3654793" cy="1000474"/>
            </a:xfrm>
            <a:prstGeom prst="rect">
              <a:avLst/>
            </a:prstGeom>
          </p:spPr>
        </p:pic>
      </p:grpSp>
      <p:pic>
        <p:nvPicPr>
          <p:cNvPr id="9" name="Picture 8" descr="A picture containing car, grass, outdoor, tree&#10;&#10;Description automatically generated">
            <a:extLst>
              <a:ext uri="{FF2B5EF4-FFF2-40B4-BE49-F238E27FC236}">
                <a16:creationId xmlns:a16="http://schemas.microsoft.com/office/drawing/2014/main" id="{291A18A9-A32A-41BC-9B2C-A9C340D7E85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71429CFD-20BB-47F3-A789-B8AE99F2DA3B}"/>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10" name="TextBox 9">
            <a:extLst>
              <a:ext uri="{FF2B5EF4-FFF2-40B4-BE49-F238E27FC236}">
                <a16:creationId xmlns:a16="http://schemas.microsoft.com/office/drawing/2014/main" id="{B7BB05A7-C212-4B91-AD3B-7BD5EF808B07}"/>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19641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has OB) 5 min transport, community hospital 8 min transport, Level I trauma center 20 min transport (has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FB7D88BB-849D-4432-8726-AA185D7AF3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935" y="2807319"/>
            <a:ext cx="5906129" cy="3319245"/>
          </a:xfrm>
          <a:prstGeom prst="rect">
            <a:avLst/>
          </a:prstGeom>
        </p:spPr>
      </p:pic>
      <p:sp>
        <p:nvSpPr>
          <p:cNvPr id="2" name="Text Placeholder 1">
            <a:extLst>
              <a:ext uri="{FF2B5EF4-FFF2-40B4-BE49-F238E27FC236}">
                <a16:creationId xmlns:a16="http://schemas.microsoft.com/office/drawing/2014/main" id="{B37A89AC-40F0-44CF-AD31-A7FDE4903FF7}"/>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6" name="TextBox 5">
            <a:extLst>
              <a:ext uri="{FF2B5EF4-FFF2-40B4-BE49-F238E27FC236}">
                <a16:creationId xmlns:a16="http://schemas.microsoft.com/office/drawing/2014/main" id="{7CF24DBE-0B56-43A3-8964-131087BD435D}"/>
              </a:ext>
            </a:extLst>
          </p:cNvPr>
          <p:cNvSpPr txBox="1"/>
          <p:nvPr/>
        </p:nvSpPr>
        <p:spPr>
          <a:xfrm>
            <a:off x="3142935" y="5911120"/>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27261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89021" y="1767007"/>
            <a:ext cx="11413958" cy="332398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each scenario there will be one patient to assess and make a triage decision.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Field Triage Guideline was developed using the best available evidence to identify patients that are most likely to benefit from the resources of a trauma center. They are not meant to supersede local trauma triage protocols and are not intended for mass casualty incident (MCI) triage. </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93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5724644"/>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has OB) 5 min transport, community hospital 8 min transport, Level I trauma center 20 min transport (has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Breathing non labored but rapid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signs of bleeding, pulse rapid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lert, obeys commands, denies any LOC </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5" name="Picture 4" descr="A picture containing car, grass, outdoor, tree&#10;&#10;Description automatically generated">
            <a:extLst>
              <a:ext uri="{FF2B5EF4-FFF2-40B4-BE49-F238E27FC236}">
                <a16:creationId xmlns:a16="http://schemas.microsoft.com/office/drawing/2014/main" id="{CC559D5C-D6CD-4532-9C98-E402FE1EBB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7C9D4188-DC38-462B-A87F-ECBC13FD4CAC}"/>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6" name="TextBox 5">
            <a:extLst>
              <a:ext uri="{FF2B5EF4-FFF2-40B4-BE49-F238E27FC236}">
                <a16:creationId xmlns:a16="http://schemas.microsoft.com/office/drawing/2014/main" id="{97AEC0E8-2673-4234-B5D1-43B8C966F495}"/>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299571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32104"/>
            <a:ext cx="11478126" cy="6278642"/>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&amp; Resources: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 transport ambulance. University medical</a:t>
            </a:r>
            <a:r>
              <a:rPr lang="en-US" dirty="0">
                <a:solidFill>
                  <a:prstClr val="black"/>
                </a:solidFill>
                <a:latin typeface="Arial" panose="020B0604020202020204" pitchFamily="34" charset="0"/>
                <a:cs typeface="Arial" panose="020B0604020202020204" pitchFamily="34" charset="0"/>
              </a:rPr>
              <a:t>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center (non-trauma center, has OB) 5 min transport, community hospital 8 min transport, Level I trauma center 20 min transport (has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Breathing non labored but rapid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signs of bleeding, pulse rapid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lert,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Abdomen has large bruise to the left upper quadrant, size of baseball, tender on palpation. Uterus is firm at fundal height.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114/52   HR </a:t>
            </a:r>
            <a:r>
              <a:rPr lang="en-US" dirty="0">
                <a:solidFill>
                  <a:prstClr val="black"/>
                </a:solidFill>
                <a:latin typeface="Arial" panose="020B0604020202020204" pitchFamily="34" charset="0"/>
                <a:cs typeface="Arial" panose="020B0604020202020204" pitchFamily="34" charset="0"/>
              </a:rPr>
              <a:t>111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RR  28    SpO2 98% RA  GCS </a:t>
            </a:r>
            <a:r>
              <a:rPr lang="en-US" dirty="0">
                <a:latin typeface="Arial" panose="020B0604020202020204" pitchFamily="34" charset="0"/>
                <a:cs typeface="Arial" panose="020B0604020202020204" pitchFamily="34" charset="0"/>
              </a:rPr>
              <a:t>M 6</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is 29 weeks pregnant, </a:t>
            </a:r>
            <a:r>
              <a:rPr lang="en-US" dirty="0">
                <a:solidFill>
                  <a:prstClr val="black"/>
                </a:solidFill>
                <a:latin typeface="Arial" panose="020B0604020202020204" pitchFamily="34" charset="0"/>
                <a:cs typeface="Arial" panose="020B0604020202020204" pitchFamily="34" charset="0"/>
              </a:rPr>
              <a:t>g</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ravida 1, para 0</a:t>
            </a:r>
            <a:r>
              <a:rPr lang="en-US" dirty="0">
                <a:solidFill>
                  <a:prstClr val="black"/>
                </a:solidFill>
                <a:latin typeface="Arial" panose="020B0604020202020204" pitchFamily="34" charset="0"/>
                <a:cs typeface="Arial" panose="020B0604020202020204" pitchFamily="34" charset="0"/>
              </a:rPr>
              <a:t>             </a:t>
            </a:r>
            <a:endParaRPr lang="en-US" sz="2400" b="1" i="1" u="sng"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25CC5842-8A8D-4084-A5B5-3E16C8AD510C}"/>
              </a:ext>
            </a:extLst>
          </p:cNvPr>
          <p:cNvGrpSpPr/>
          <p:nvPr/>
        </p:nvGrpSpPr>
        <p:grpSpPr>
          <a:xfrm>
            <a:off x="4754506" y="2614123"/>
            <a:ext cx="3201999" cy="1443921"/>
            <a:chOff x="409073" y="5281619"/>
            <a:chExt cx="3654793" cy="1475028"/>
          </a:xfrm>
        </p:grpSpPr>
        <p:pic>
          <p:nvPicPr>
            <p:cNvPr id="7" name="Picture 6">
              <a:extLst>
                <a:ext uri="{FF2B5EF4-FFF2-40B4-BE49-F238E27FC236}">
                  <a16:creationId xmlns:a16="http://schemas.microsoft.com/office/drawing/2014/main" id="{63720417-6640-499A-B82F-90C40A1DE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88F73E48-C63B-48B6-9D8D-0DE7722209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073" y="5756173"/>
              <a:ext cx="3654793" cy="1000474"/>
            </a:xfrm>
            <a:prstGeom prst="rect">
              <a:avLst/>
            </a:prstGeom>
          </p:spPr>
        </p:pic>
      </p:grpSp>
      <p:pic>
        <p:nvPicPr>
          <p:cNvPr id="9" name="Picture 8">
            <a:extLst>
              <a:ext uri="{FF2B5EF4-FFF2-40B4-BE49-F238E27FC236}">
                <a16:creationId xmlns:a16="http://schemas.microsoft.com/office/drawing/2014/main" id="{029910B7-1CC7-4CD6-8882-1FC5770FF03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66828" y="4639644"/>
            <a:ext cx="2654663" cy="363436"/>
          </a:xfrm>
          <a:prstGeom prst="rect">
            <a:avLst/>
          </a:prstGeom>
        </p:spPr>
      </p:pic>
      <p:sp>
        <p:nvSpPr>
          <p:cNvPr id="12" name="&quot;Not Allowed&quot; Symbol 11">
            <a:extLst>
              <a:ext uri="{FF2B5EF4-FFF2-40B4-BE49-F238E27FC236}">
                <a16:creationId xmlns:a16="http://schemas.microsoft.com/office/drawing/2014/main" id="{1CFDC0F7-CE78-499E-B5D1-DA14E89BAA57}"/>
              </a:ext>
            </a:extLst>
          </p:cNvPr>
          <p:cNvSpPr/>
          <p:nvPr/>
        </p:nvSpPr>
        <p:spPr>
          <a:xfrm>
            <a:off x="5342405" y="2614123"/>
            <a:ext cx="1851755" cy="1443921"/>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descr="A picture containing car, grass, outdoor, tree&#10;&#10;Description automatically generated">
            <a:extLst>
              <a:ext uri="{FF2B5EF4-FFF2-40B4-BE49-F238E27FC236}">
                <a16:creationId xmlns:a16="http://schemas.microsoft.com/office/drawing/2014/main" id="{4132E18C-4BE2-4286-999E-A060C1280CE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77103" y="2687848"/>
            <a:ext cx="3578508" cy="2011123"/>
          </a:xfrm>
          <a:prstGeom prst="rect">
            <a:avLst/>
          </a:prstGeom>
        </p:spPr>
      </p:pic>
      <p:sp>
        <p:nvSpPr>
          <p:cNvPr id="2" name="Text Placeholder 1">
            <a:extLst>
              <a:ext uri="{FF2B5EF4-FFF2-40B4-BE49-F238E27FC236}">
                <a16:creationId xmlns:a16="http://schemas.microsoft.com/office/drawing/2014/main" id="{EFFA93E0-4385-4625-9CA7-66C3CA45B2D5}"/>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13" name="TextBox 12">
            <a:extLst>
              <a:ext uri="{FF2B5EF4-FFF2-40B4-BE49-F238E27FC236}">
                <a16:creationId xmlns:a16="http://schemas.microsoft.com/office/drawing/2014/main" id="{BD167ADC-4382-4CDB-A6CE-97EB33A0C034}"/>
              </a:ext>
            </a:extLst>
          </p:cNvPr>
          <p:cNvSpPr txBox="1"/>
          <p:nvPr/>
        </p:nvSpPr>
        <p:spPr>
          <a:xfrm>
            <a:off x="8506436" y="4483527"/>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pic>
        <p:nvPicPr>
          <p:cNvPr id="5" name="Picture 4" descr="Logo&#10;&#10;Description automatically generated">
            <a:extLst>
              <a:ext uri="{FF2B5EF4-FFF2-40B4-BE49-F238E27FC236}">
                <a16:creationId xmlns:a16="http://schemas.microsoft.com/office/drawing/2014/main" id="{2B84B86A-95E8-4805-9BAB-A14B9DB8298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10033" y="4276989"/>
            <a:ext cx="1295512" cy="381033"/>
          </a:xfrm>
          <a:prstGeom prst="rect">
            <a:avLst/>
          </a:prstGeom>
        </p:spPr>
      </p:pic>
    </p:spTree>
    <p:extLst>
      <p:ext uri="{BB962C8B-B14F-4D97-AF65-F5344CB8AC3E}">
        <p14:creationId xmlns:p14="http://schemas.microsoft.com/office/powerpoint/2010/main" val="10541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Closest additional mutual aid 30 min out; Level I trauma center 70 min transport, community hospital 12 min transport, Level III trauma center 20 min transport opposite direction of Level I.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supine on concrete driveway, ladder lying next to him near 2 story roof.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building, outdoor, jumping, stair&#10;&#10;Description automatically generated">
            <a:extLst>
              <a:ext uri="{FF2B5EF4-FFF2-40B4-BE49-F238E27FC236}">
                <a16:creationId xmlns:a16="http://schemas.microsoft.com/office/drawing/2014/main" id="{0A8AA4AD-784A-4B5F-B814-DBEE6187E4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7899" y="2875831"/>
            <a:ext cx="2096096" cy="3150065"/>
          </a:xfrm>
          <a:prstGeom prst="rect">
            <a:avLst/>
          </a:prstGeom>
        </p:spPr>
      </p:pic>
      <p:sp>
        <p:nvSpPr>
          <p:cNvPr id="2" name="Text Placeholder 1">
            <a:extLst>
              <a:ext uri="{FF2B5EF4-FFF2-40B4-BE49-F238E27FC236}">
                <a16:creationId xmlns:a16="http://schemas.microsoft.com/office/drawing/2014/main" id="{781C2DEA-EB83-47E6-B331-4633BF7010DD}"/>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6" name="TextBox 5">
            <a:extLst>
              <a:ext uri="{FF2B5EF4-FFF2-40B4-BE49-F238E27FC236}">
                <a16:creationId xmlns:a16="http://schemas.microsoft.com/office/drawing/2014/main" id="{525BB292-A7E7-475C-8E3A-AA99E44CB68F}"/>
              </a:ext>
            </a:extLst>
          </p:cNvPr>
          <p:cNvSpPr txBox="1"/>
          <p:nvPr/>
        </p:nvSpPr>
        <p:spPr>
          <a:xfrm>
            <a:off x="4966508" y="5810452"/>
            <a:ext cx="1959191"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57462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Closest additional mutual aid 30 min out; Level I trauma center 70 min transport, community hospital 12 min transport, Level III trauma center 20 min transport opposite direction of Level I.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supine on concrete driveway, ladder lying next to him near 2 story roof.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States up working on roof eaves and ladder gave out.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p:txBody>
      </p:sp>
      <p:pic>
        <p:nvPicPr>
          <p:cNvPr id="6" name="Picture 5" descr="A picture containing building, outdoor, jumping, stair&#10;&#10;Description automatically generated">
            <a:extLst>
              <a:ext uri="{FF2B5EF4-FFF2-40B4-BE49-F238E27FC236}">
                <a16:creationId xmlns:a16="http://schemas.microsoft.com/office/drawing/2014/main" id="{004586D3-E6CE-47DF-8121-97E7EF1A1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9451" y="2824993"/>
            <a:ext cx="1460284" cy="2194552"/>
          </a:xfrm>
          <a:prstGeom prst="rect">
            <a:avLst/>
          </a:prstGeom>
        </p:spPr>
      </p:pic>
      <p:sp>
        <p:nvSpPr>
          <p:cNvPr id="2" name="Text Placeholder 1">
            <a:extLst>
              <a:ext uri="{FF2B5EF4-FFF2-40B4-BE49-F238E27FC236}">
                <a16:creationId xmlns:a16="http://schemas.microsoft.com/office/drawing/2014/main" id="{52396860-4BD4-4312-ACDE-4B99E1742B7C}"/>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5" name="TextBox 4">
            <a:extLst>
              <a:ext uri="{FF2B5EF4-FFF2-40B4-BE49-F238E27FC236}">
                <a16:creationId xmlns:a16="http://schemas.microsoft.com/office/drawing/2014/main" id="{A7F31C28-64BD-49EC-9815-E5A347F10385}"/>
              </a:ext>
            </a:extLst>
          </p:cNvPr>
          <p:cNvSpPr txBox="1"/>
          <p:nvPr/>
        </p:nvSpPr>
        <p:spPr>
          <a:xfrm>
            <a:off x="10609451" y="4850268"/>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240293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546540" y="730481"/>
            <a:ext cx="11413958" cy="590931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Closest additional mutual aid 30 min out; Level I trauma center 70 min transport, community hospital 12 min transport, Level III trauma center 20 min transport opposite direction of Level I. Air transport on scene 25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supine on concrete driveway, ladder lying next to him near 2 story roof.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States up working on roof eaves and ladder gave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Hematoma to occiput. Cannot move lower extremities, states they are numb. Full strength in upper extremities. No obvious lower extremity deformities.</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Initial vital  – </a:t>
            </a:r>
            <a:r>
              <a:rPr lang="en-US" dirty="0">
                <a:latin typeface="Arial" panose="020B0604020202020204" pitchFamily="34" charset="0"/>
                <a:cs typeface="Arial" panose="020B0604020202020204" pitchFamily="34" charset="0"/>
              </a:rPr>
              <a:t>BP 152/110    HR 70      RR 22      SpO2 98% RA    GCS M 6</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CAD, CABGx2     </a:t>
            </a:r>
          </a:p>
        </p:txBody>
      </p:sp>
      <p:grpSp>
        <p:nvGrpSpPr>
          <p:cNvPr id="11" name="Group 10">
            <a:extLst>
              <a:ext uri="{FF2B5EF4-FFF2-40B4-BE49-F238E27FC236}">
                <a16:creationId xmlns:a16="http://schemas.microsoft.com/office/drawing/2014/main" id="{9D6815C5-E5CE-4CA2-8C64-70CEA75962F2}"/>
              </a:ext>
            </a:extLst>
          </p:cNvPr>
          <p:cNvGrpSpPr/>
          <p:nvPr/>
        </p:nvGrpSpPr>
        <p:grpSpPr>
          <a:xfrm>
            <a:off x="4929427" y="3437946"/>
            <a:ext cx="5715715" cy="787345"/>
            <a:chOff x="6337739" y="5736124"/>
            <a:chExt cx="5715715" cy="787345"/>
          </a:xfrm>
        </p:grpSpPr>
        <p:pic>
          <p:nvPicPr>
            <p:cNvPr id="6" name="Picture 5">
              <a:extLst>
                <a:ext uri="{FF2B5EF4-FFF2-40B4-BE49-F238E27FC236}">
                  <a16:creationId xmlns:a16="http://schemas.microsoft.com/office/drawing/2014/main" id="{A5981B8E-51FE-48F4-ADBD-D6874B611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032" y="5736124"/>
              <a:ext cx="1385127" cy="405799"/>
            </a:xfrm>
            <a:prstGeom prst="rect">
              <a:avLst/>
            </a:prstGeom>
          </p:spPr>
        </p:pic>
        <p:pic>
          <p:nvPicPr>
            <p:cNvPr id="7" name="Picture 6">
              <a:extLst>
                <a:ext uri="{FF2B5EF4-FFF2-40B4-BE49-F238E27FC236}">
                  <a16:creationId xmlns:a16="http://schemas.microsoft.com/office/drawing/2014/main" id="{F8762EAA-B49F-4819-A1E6-EA82B840E8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7739" y="6141923"/>
              <a:ext cx="5715715" cy="381546"/>
            </a:xfrm>
            <a:prstGeom prst="rect">
              <a:avLst/>
            </a:prstGeom>
          </p:spPr>
        </p:pic>
      </p:grpSp>
      <p:grpSp>
        <p:nvGrpSpPr>
          <p:cNvPr id="10" name="Group 9">
            <a:extLst>
              <a:ext uri="{FF2B5EF4-FFF2-40B4-BE49-F238E27FC236}">
                <a16:creationId xmlns:a16="http://schemas.microsoft.com/office/drawing/2014/main" id="{8B09EA9F-7DCD-4A2C-A746-FB8ADBF37066}"/>
              </a:ext>
            </a:extLst>
          </p:cNvPr>
          <p:cNvGrpSpPr/>
          <p:nvPr/>
        </p:nvGrpSpPr>
        <p:grpSpPr>
          <a:xfrm>
            <a:off x="3103315" y="2895098"/>
            <a:ext cx="3801654" cy="819819"/>
            <a:chOff x="368968" y="5703650"/>
            <a:chExt cx="3801654" cy="819819"/>
          </a:xfrm>
        </p:grpSpPr>
        <p:pic>
          <p:nvPicPr>
            <p:cNvPr id="5" name="Picture 4">
              <a:extLst>
                <a:ext uri="{FF2B5EF4-FFF2-40B4-BE49-F238E27FC236}">
                  <a16:creationId xmlns:a16="http://schemas.microsoft.com/office/drawing/2014/main" id="{4423C9D7-CA9E-4240-A1FA-DB9165668B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2448" y="5703650"/>
              <a:ext cx="1774693" cy="422031"/>
            </a:xfrm>
            <a:prstGeom prst="rect">
              <a:avLst/>
            </a:prstGeom>
          </p:spPr>
        </p:pic>
        <p:pic>
          <p:nvPicPr>
            <p:cNvPr id="9" name="Picture 8">
              <a:extLst>
                <a:ext uri="{FF2B5EF4-FFF2-40B4-BE49-F238E27FC236}">
                  <a16:creationId xmlns:a16="http://schemas.microsoft.com/office/drawing/2014/main" id="{3BC1A133-24DB-4B66-9BD7-E3C07A1E0C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8968" y="6186225"/>
              <a:ext cx="3801654" cy="337244"/>
            </a:xfrm>
            <a:prstGeom prst="rect">
              <a:avLst/>
            </a:prstGeom>
          </p:spPr>
        </p:pic>
      </p:grpSp>
      <p:pic>
        <p:nvPicPr>
          <p:cNvPr id="12" name="Picture 11" descr="A picture containing building, outdoor, jumping, stair&#10;&#10;Description automatically generated">
            <a:extLst>
              <a:ext uri="{FF2B5EF4-FFF2-40B4-BE49-F238E27FC236}">
                <a16:creationId xmlns:a16="http://schemas.microsoft.com/office/drawing/2014/main" id="{D578B368-2F25-4891-9810-0CF2B27D59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09451" y="2824993"/>
            <a:ext cx="1460284" cy="2194552"/>
          </a:xfrm>
          <a:prstGeom prst="rect">
            <a:avLst/>
          </a:prstGeom>
        </p:spPr>
      </p:pic>
      <p:sp>
        <p:nvSpPr>
          <p:cNvPr id="2" name="Text Placeholder 1">
            <a:extLst>
              <a:ext uri="{FF2B5EF4-FFF2-40B4-BE49-F238E27FC236}">
                <a16:creationId xmlns:a16="http://schemas.microsoft.com/office/drawing/2014/main" id="{99F259FA-F3CF-4754-B191-F5B4B59DA232}"/>
              </a:ext>
            </a:extLst>
          </p:cNvPr>
          <p:cNvSpPr>
            <a:spLocks noGrp="1"/>
          </p:cNvSpPr>
          <p:nvPr>
            <p:ph type="body" sz="quarter" idx="10"/>
          </p:nvPr>
        </p:nvSpPr>
        <p:spPr/>
        <p:txBody>
          <a:bodyPr/>
          <a:lstStyle/>
          <a:p>
            <a:r>
              <a:rPr lang="en-US" dirty="0"/>
              <a:t>Case 6</a:t>
            </a:r>
          </a:p>
          <a:p>
            <a:endParaRPr lang="en-US" dirty="0"/>
          </a:p>
        </p:txBody>
      </p:sp>
      <p:sp>
        <p:nvSpPr>
          <p:cNvPr id="13" name="TextBox 12">
            <a:extLst>
              <a:ext uri="{FF2B5EF4-FFF2-40B4-BE49-F238E27FC236}">
                <a16:creationId xmlns:a16="http://schemas.microsoft.com/office/drawing/2014/main" id="{1EC6020B-90EF-4400-BC78-94FCC6F579B1}"/>
              </a:ext>
            </a:extLst>
          </p:cNvPr>
          <p:cNvSpPr txBox="1"/>
          <p:nvPr/>
        </p:nvSpPr>
        <p:spPr>
          <a:xfrm>
            <a:off x="10609451" y="4850268"/>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
        <p:nvSpPr>
          <p:cNvPr id="3" name="TextBox 2">
            <a:extLst>
              <a:ext uri="{FF2B5EF4-FFF2-40B4-BE49-F238E27FC236}">
                <a16:creationId xmlns:a16="http://schemas.microsoft.com/office/drawing/2014/main" id="{E285CFD7-EF3F-4833-9766-687CB6B9A70B}"/>
              </a:ext>
            </a:extLst>
          </p:cNvPr>
          <p:cNvSpPr txBox="1"/>
          <p:nvPr/>
        </p:nvSpPr>
        <p:spPr>
          <a:xfrm>
            <a:off x="4195173" y="6364612"/>
            <a:ext cx="3801654" cy="738664"/>
          </a:xfrm>
          <a:prstGeom prst="rect">
            <a:avLst/>
          </a:prstGeom>
          <a:noFill/>
        </p:spPr>
        <p:txBody>
          <a:bodyPr wrap="square" rtlCol="0">
            <a:spAutoFit/>
          </a:bodyPr>
          <a:lstStyle/>
          <a:p>
            <a:r>
              <a:rPr lang="en-US" sz="2400" b="1" i="1" u="sng" dirty="0">
                <a:latin typeface="Arial" panose="020B0604020202020204" pitchFamily="34" charset="0"/>
                <a:cs typeface="Arial" panose="020B0604020202020204" pitchFamily="34" charset="0"/>
              </a:rPr>
              <a:t>Changes to Your Plan?</a:t>
            </a:r>
          </a:p>
          <a:p>
            <a:endParaRPr lang="en-US" dirty="0"/>
          </a:p>
        </p:txBody>
      </p:sp>
    </p:spTree>
    <p:extLst>
      <p:ext uri="{BB962C8B-B14F-4D97-AF65-F5344CB8AC3E}">
        <p14:creationId xmlns:p14="http://schemas.microsoft.com/office/powerpoint/2010/main" val="666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411480" y="832104"/>
            <a:ext cx="11413958" cy="5909310"/>
          </a:xfrm>
          <a:prstGeom prst="rect">
            <a:avLst/>
          </a:prstGeom>
          <a:noFill/>
        </p:spPr>
        <p:txBody>
          <a:bodyPr wrap="square" rtlCol="0">
            <a:spAutoFit/>
          </a:bodyPr>
          <a:lstStyle/>
          <a:p>
            <a:endParaRPr lang="en-US" sz="16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You have seen how resource availability can impact triage, patient destination, and transport mode decisions.</a:t>
            </a:r>
          </a:p>
          <a:p>
            <a:endParaRPr lang="en-US" sz="16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It is important to understand the local EMS and trauma system resources where </a:t>
            </a:r>
            <a:r>
              <a:rPr lang="en-US" sz="2400" b="1" i="1" dirty="0">
                <a:latin typeface="Arial" panose="020B0604020202020204" pitchFamily="34" charset="0"/>
                <a:cs typeface="Arial" panose="020B0604020202020204" pitchFamily="34" charset="0"/>
              </a:rPr>
              <a:t>you</a:t>
            </a:r>
            <a:r>
              <a:rPr lang="en-US" sz="2400" b="1" dirty="0">
                <a:latin typeface="Arial" panose="020B0604020202020204" pitchFamily="34" charset="0"/>
                <a:cs typeface="Arial" panose="020B0604020202020204" pitchFamily="34" charset="0"/>
              </a:rPr>
              <a:t> practice.</a:t>
            </a:r>
          </a:p>
          <a:p>
            <a:endParaRPr lang="en-US" sz="1600"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Trauma centers of each level and transport time/distance</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Local non-trauma center hospitals</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Air medical services and time to request &amp; arrive on scene</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Other ambulance coverage &amp; need for mutual aid</a:t>
            </a:r>
          </a:p>
          <a:p>
            <a:pPr marL="342900" indent="-342900">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Geographic constraints or other unique resources and challenges</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94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5A409B3-7209-4E0D-B8E0-74D9257B6C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932" y="772610"/>
            <a:ext cx="4416137" cy="5715000"/>
          </a:xfrm>
          <a:prstGeom prst="rect">
            <a:avLst/>
          </a:prstGeom>
        </p:spPr>
      </p:pic>
    </p:spTree>
    <p:extLst>
      <p:ext uri="{BB962C8B-B14F-4D97-AF65-F5344CB8AC3E}">
        <p14:creationId xmlns:p14="http://schemas.microsoft.com/office/powerpoint/2010/main" val="174163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9397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Answering your questions when you approach</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Rapid radial pulse, cool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confused about where he is &amp; what happened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knee/shinSpO2 97% RA     GCS 14 (E4 V4 M6) </a:t>
            </a:r>
            <a:endParaRPr lang="en-US" dirty="0">
              <a:latin typeface="Arial" panose="020B0604020202020204" pitchFamily="34" charset="0"/>
              <a:cs typeface="Arial" panose="020B0604020202020204" pitchFamily="34" charset="0"/>
            </a:endParaRPr>
          </a:p>
          <a:p>
            <a:pPr algn="ct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car that has been involved in a accident&#10;&#10;Description automatically generated with medium confidence">
            <a:extLst>
              <a:ext uri="{FF2B5EF4-FFF2-40B4-BE49-F238E27FC236}">
                <a16:creationId xmlns:a16="http://schemas.microsoft.com/office/drawing/2014/main" id="{67C4AF6F-DC0B-4BB1-823A-87934C1D07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2831" y="2563984"/>
            <a:ext cx="4366337" cy="3274753"/>
          </a:xfrm>
          <a:prstGeom prst="rect">
            <a:avLst/>
          </a:prstGeom>
        </p:spPr>
      </p:pic>
      <p:sp>
        <p:nvSpPr>
          <p:cNvPr id="2" name="Text Placeholder 1">
            <a:extLst>
              <a:ext uri="{FF2B5EF4-FFF2-40B4-BE49-F238E27FC236}">
                <a16:creationId xmlns:a16="http://schemas.microsoft.com/office/drawing/2014/main" id="{09AC88DF-A65D-47AC-881D-2318A758FA45}"/>
              </a:ext>
            </a:extLst>
          </p:cNvPr>
          <p:cNvSpPr>
            <a:spLocks noGrp="1"/>
          </p:cNvSpPr>
          <p:nvPr>
            <p:ph type="body" sz="quarter" idx="10"/>
          </p:nvPr>
        </p:nvSpPr>
        <p:spPr>
          <a:xfrm>
            <a:off x="389019" y="225679"/>
            <a:ext cx="11413959" cy="606425"/>
          </a:xfrm>
        </p:spPr>
        <p:txBody>
          <a:bodyPr/>
          <a:lstStyle/>
          <a:p>
            <a:r>
              <a:rPr lang="en-US" dirty="0">
                <a:solidFill>
                  <a:srgbClr val="2C3791"/>
                </a:solidFill>
              </a:rPr>
              <a:t>Case 1</a:t>
            </a:r>
          </a:p>
        </p:txBody>
      </p:sp>
      <p:sp>
        <p:nvSpPr>
          <p:cNvPr id="5" name="TextBox 4">
            <a:extLst>
              <a:ext uri="{FF2B5EF4-FFF2-40B4-BE49-F238E27FC236}">
                <a16:creationId xmlns:a16="http://schemas.microsoft.com/office/drawing/2014/main" id="{48041781-5AEA-4F38-B64B-109C6EE24E9E}"/>
              </a:ext>
            </a:extLst>
          </p:cNvPr>
          <p:cNvSpPr txBox="1"/>
          <p:nvPr/>
        </p:nvSpPr>
        <p:spPr>
          <a:xfrm>
            <a:off x="3850547" y="5623293"/>
            <a:ext cx="3012363"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55260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confused about where he is &amp; what happened </a:t>
            </a: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96/52     HR 124     RR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5" name="Picture 4" descr="A car that has been involved in a accident&#10;&#10;Description automatically generated with medium confidence">
            <a:extLst>
              <a:ext uri="{FF2B5EF4-FFF2-40B4-BE49-F238E27FC236}">
                <a16:creationId xmlns:a16="http://schemas.microsoft.com/office/drawing/2014/main" id="{C94AF3C4-9FFA-4303-8319-4C2AF40AD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1753" y="2554756"/>
            <a:ext cx="2944537" cy="2208403"/>
          </a:xfrm>
          <a:prstGeom prst="rect">
            <a:avLst/>
          </a:prstGeom>
        </p:spPr>
      </p:pic>
      <p:sp>
        <p:nvSpPr>
          <p:cNvPr id="2" name="Text Placeholder 1">
            <a:extLst>
              <a:ext uri="{FF2B5EF4-FFF2-40B4-BE49-F238E27FC236}">
                <a16:creationId xmlns:a16="http://schemas.microsoft.com/office/drawing/2014/main" id="{1091198D-992D-4D01-A0CF-3E4BC87A92B8}"/>
              </a:ext>
            </a:extLst>
          </p:cNvPr>
          <p:cNvSpPr>
            <a:spLocks noGrp="1"/>
          </p:cNvSpPr>
          <p:nvPr>
            <p:ph type="body" sz="quarter" idx="10"/>
          </p:nvPr>
        </p:nvSpPr>
        <p:spPr/>
        <p:txBody>
          <a:bodyPr/>
          <a:lstStyle/>
          <a:p>
            <a:r>
              <a:rPr lang="en-US" dirty="0">
                <a:solidFill>
                  <a:srgbClr val="2C3791"/>
                </a:solidFill>
              </a:rPr>
              <a:t>Case 1</a:t>
            </a:r>
          </a:p>
          <a:p>
            <a:endParaRPr lang="en-US" dirty="0"/>
          </a:p>
        </p:txBody>
      </p:sp>
      <p:sp>
        <p:nvSpPr>
          <p:cNvPr id="7" name="TextBox 6">
            <a:extLst>
              <a:ext uri="{FF2B5EF4-FFF2-40B4-BE49-F238E27FC236}">
                <a16:creationId xmlns:a16="http://schemas.microsoft.com/office/drawing/2014/main" id="{D0C99005-5D03-4FE3-BF47-014B338BE12A}"/>
              </a:ext>
            </a:extLst>
          </p:cNvPr>
          <p:cNvSpPr txBox="1"/>
          <p:nvPr/>
        </p:nvSpPr>
        <p:spPr>
          <a:xfrm>
            <a:off x="8973927" y="4578493"/>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416909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Suburban transport ambulance. Level I trauma center 35 min transport, Level III trauma center 20 min transport, community hospital 10 min transport.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confused about where he is &amp; what happened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96/52     HR 124     RR 20     SpO2 97%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on anti-HTN medication </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BEC8194-A829-4A96-9798-8BD8CEDFB2F0}"/>
              </a:ext>
            </a:extLst>
          </p:cNvPr>
          <p:cNvGrpSpPr/>
          <p:nvPr/>
        </p:nvGrpSpPr>
        <p:grpSpPr>
          <a:xfrm>
            <a:off x="6184253" y="2687486"/>
            <a:ext cx="2857500" cy="1192034"/>
            <a:chOff x="1207077" y="5516568"/>
            <a:chExt cx="2857500" cy="1192034"/>
          </a:xfrm>
        </p:grpSpPr>
        <p:pic>
          <p:nvPicPr>
            <p:cNvPr id="10" name="Picture 9">
              <a:extLst>
                <a:ext uri="{FF2B5EF4-FFF2-40B4-BE49-F238E27FC236}">
                  <a16:creationId xmlns:a16="http://schemas.microsoft.com/office/drawing/2014/main" id="{18F3C1AC-032B-49EE-9203-BF40E186D2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7077" y="5965652"/>
              <a:ext cx="2857500" cy="742950"/>
            </a:xfrm>
            <a:prstGeom prst="rect">
              <a:avLst/>
            </a:prstGeom>
          </p:spPr>
        </p:pic>
        <p:pic>
          <p:nvPicPr>
            <p:cNvPr id="12" name="Picture 11">
              <a:extLst>
                <a:ext uri="{FF2B5EF4-FFF2-40B4-BE49-F238E27FC236}">
                  <a16:creationId xmlns:a16="http://schemas.microsoft.com/office/drawing/2014/main" id="{90EF6F1D-34E0-4EF7-A795-AE309E3126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7077" y="5516568"/>
              <a:ext cx="2359044" cy="449084"/>
            </a:xfrm>
            <a:prstGeom prst="rect">
              <a:avLst/>
            </a:prstGeom>
          </p:spPr>
        </p:pic>
      </p:grpSp>
      <p:pic>
        <p:nvPicPr>
          <p:cNvPr id="9" name="Picture 8" descr="A car that has been involved in a accident&#10;&#10;Description automatically generated with medium confidence">
            <a:extLst>
              <a:ext uri="{FF2B5EF4-FFF2-40B4-BE49-F238E27FC236}">
                <a16:creationId xmlns:a16="http://schemas.microsoft.com/office/drawing/2014/main" id="{08EBD794-FEB8-4E46-B43A-2953272089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1753" y="2554756"/>
            <a:ext cx="2944537" cy="2208403"/>
          </a:xfrm>
          <a:prstGeom prst="rect">
            <a:avLst/>
          </a:prstGeom>
        </p:spPr>
      </p:pic>
      <p:sp>
        <p:nvSpPr>
          <p:cNvPr id="2" name="Text Placeholder 1">
            <a:extLst>
              <a:ext uri="{FF2B5EF4-FFF2-40B4-BE49-F238E27FC236}">
                <a16:creationId xmlns:a16="http://schemas.microsoft.com/office/drawing/2014/main" id="{C01523EB-BB7A-4C36-9175-15E28FA002DD}"/>
              </a:ext>
            </a:extLst>
          </p:cNvPr>
          <p:cNvSpPr>
            <a:spLocks noGrp="1"/>
          </p:cNvSpPr>
          <p:nvPr>
            <p:ph type="body" sz="quarter" idx="10"/>
          </p:nvPr>
        </p:nvSpPr>
        <p:spPr/>
        <p:txBody>
          <a:bodyPr/>
          <a:lstStyle/>
          <a:p>
            <a:r>
              <a:rPr lang="en-US" dirty="0">
                <a:solidFill>
                  <a:srgbClr val="2C3791"/>
                </a:solidFill>
              </a:rPr>
              <a:t>Case 1</a:t>
            </a:r>
          </a:p>
          <a:p>
            <a:endParaRPr lang="en-US" dirty="0"/>
          </a:p>
        </p:txBody>
      </p:sp>
      <p:sp>
        <p:nvSpPr>
          <p:cNvPr id="11" name="TextBox 10">
            <a:extLst>
              <a:ext uri="{FF2B5EF4-FFF2-40B4-BE49-F238E27FC236}">
                <a16:creationId xmlns:a16="http://schemas.microsoft.com/office/drawing/2014/main" id="{01AD6D1B-438E-4FA9-90BA-3DCC4A5CDC47}"/>
              </a:ext>
            </a:extLst>
          </p:cNvPr>
          <p:cNvSpPr txBox="1"/>
          <p:nvPr/>
        </p:nvSpPr>
        <p:spPr>
          <a:xfrm>
            <a:off x="8973927" y="4578493"/>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16523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544764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a:t>
            </a:r>
          </a:p>
          <a:p>
            <a:r>
              <a:rPr lang="en-US" dirty="0">
                <a:solidFill>
                  <a:schemeClr val="bg1"/>
                </a:solidFill>
                <a:latin typeface="Arial" panose="020B0604020202020204" pitchFamily="34" charset="0"/>
                <a:cs typeface="Arial" panose="020B0604020202020204" pitchFamily="34" charset="0"/>
              </a:rPr>
              <a:t>agitated about wreck</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3" name="Picture 2" descr="A picture containing grass, outdoor, car, parked&#10;&#10;Description automatically generated">
            <a:extLst>
              <a:ext uri="{FF2B5EF4-FFF2-40B4-BE49-F238E27FC236}">
                <a16:creationId xmlns:a16="http://schemas.microsoft.com/office/drawing/2014/main" id="{103B3CB9-CDC9-4654-A438-067AB04D8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3841" y="2899826"/>
            <a:ext cx="3895856" cy="2921892"/>
          </a:xfrm>
          <a:prstGeom prst="rect">
            <a:avLst/>
          </a:prstGeom>
        </p:spPr>
      </p:pic>
      <p:sp>
        <p:nvSpPr>
          <p:cNvPr id="2" name="Text Placeholder 1">
            <a:extLst>
              <a:ext uri="{FF2B5EF4-FFF2-40B4-BE49-F238E27FC236}">
                <a16:creationId xmlns:a16="http://schemas.microsoft.com/office/drawing/2014/main" id="{0ABE5226-CBD8-4298-8DD7-130EA7C4B32B}"/>
              </a:ext>
            </a:extLst>
          </p:cNvPr>
          <p:cNvSpPr>
            <a:spLocks noGrp="1"/>
          </p:cNvSpPr>
          <p:nvPr>
            <p:ph type="body" sz="quarter" idx="10"/>
          </p:nvPr>
        </p:nvSpPr>
        <p:spPr/>
        <p:txBody>
          <a:bodyPr/>
          <a:lstStyle/>
          <a:p>
            <a:r>
              <a:rPr lang="en-US" dirty="0">
                <a:solidFill>
                  <a:srgbClr val="2C3791"/>
                </a:solidFill>
              </a:rPr>
              <a:t>Case 2a</a:t>
            </a:r>
          </a:p>
          <a:p>
            <a:endParaRPr lang="en-US" dirty="0"/>
          </a:p>
        </p:txBody>
      </p:sp>
    </p:spTree>
    <p:extLst>
      <p:ext uri="{BB962C8B-B14F-4D97-AF65-F5344CB8AC3E}">
        <p14:creationId xmlns:p14="http://schemas.microsoft.com/office/powerpoint/2010/main" val="292275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32104"/>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System &amp; Resources: </a:t>
            </a:r>
            <a:r>
              <a:rPr lang="en-US" dirty="0">
                <a:latin typeface="Arial" panose="020B0604020202020204" pitchFamily="34" charset="0"/>
                <a:cs typeface="Arial" panose="020B0604020202020204" pitchFamily="34" charset="0"/>
              </a:rPr>
              <a:t>Rural transport ambulance. Level I trauma center 60 min transport, Level IV trauma center 20 min transport, community hospital 12 min transport. Air transport on scene 20 min from request. </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small facial &amp; arm lacs from glass, obviously deformed right shin with bruisin</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grass, outdoor, car, parked&#10;&#10;Description automatically generated">
            <a:extLst>
              <a:ext uri="{FF2B5EF4-FFF2-40B4-BE49-F238E27FC236}">
                <a16:creationId xmlns:a16="http://schemas.microsoft.com/office/drawing/2014/main" id="{26B9DD13-3F1F-4E5C-8B7B-EFE8FDE33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2772" y="3042644"/>
            <a:ext cx="2853827" cy="2140370"/>
          </a:xfrm>
          <a:prstGeom prst="rect">
            <a:avLst/>
          </a:prstGeom>
        </p:spPr>
      </p:pic>
      <p:sp>
        <p:nvSpPr>
          <p:cNvPr id="2" name="Text Placeholder 1">
            <a:extLst>
              <a:ext uri="{FF2B5EF4-FFF2-40B4-BE49-F238E27FC236}">
                <a16:creationId xmlns:a16="http://schemas.microsoft.com/office/drawing/2014/main" id="{84188D25-AA94-4E29-8F3E-BCF62673F804}"/>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5" name="TextBox 4">
            <a:extLst>
              <a:ext uri="{FF2B5EF4-FFF2-40B4-BE49-F238E27FC236}">
                <a16:creationId xmlns:a16="http://schemas.microsoft.com/office/drawing/2014/main" id="{C6E92698-605C-4953-8768-5E368222379E}"/>
              </a:ext>
            </a:extLst>
          </p:cNvPr>
          <p:cNvSpPr txBox="1"/>
          <p:nvPr/>
        </p:nvSpPr>
        <p:spPr>
          <a:xfrm>
            <a:off x="9104894" y="509068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Gestring, MD FACS. Used with permission</a:t>
            </a:r>
          </a:p>
        </p:txBody>
      </p:sp>
    </p:spTree>
    <p:extLst>
      <p:ext uri="{BB962C8B-B14F-4D97-AF65-F5344CB8AC3E}">
        <p14:creationId xmlns:p14="http://schemas.microsoft.com/office/powerpoint/2010/main" val="1045275215"/>
      </p:ext>
    </p:extLst>
  </p:cSld>
  <p:clrMapOvr>
    <a:masterClrMapping/>
  </p:clrMapOvr>
</p:sld>
</file>

<file path=ppt/theme/theme1.xml><?xml version="1.0" encoding="utf-8"?>
<a:theme xmlns:a="http://schemas.openxmlformats.org/drawingml/2006/main" name="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5161</TotalTime>
  <Words>9404</Words>
  <Application>Microsoft Office PowerPoint</Application>
  <PresentationFormat>Widescreen</PresentationFormat>
  <Paragraphs>1014</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Minion Pro SmBd</vt:lpstr>
      <vt:lpstr>Whitney Semibold</vt:lpstr>
      <vt:lpstr>Wingdings</vt:lpstr>
      <vt:lpstr>Dark Option 1</vt:lpstr>
      <vt:lpstr>1_Dark Option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Brown</dc:creator>
  <cp:lastModifiedBy>Mackenzie Dafferner</cp:lastModifiedBy>
  <cp:revision>148</cp:revision>
  <dcterms:created xsi:type="dcterms:W3CDTF">2022-01-06T21:56:57Z</dcterms:created>
  <dcterms:modified xsi:type="dcterms:W3CDTF">2022-04-27T19:53:28Z</dcterms:modified>
</cp:coreProperties>
</file>