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media/image13.jpg" ContentType="image/jpg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8"/>
  </p:notesMasterIdLst>
  <p:sldIdLst>
    <p:sldId id="256" r:id="rId2"/>
    <p:sldId id="1819" r:id="rId3"/>
    <p:sldId id="2147473551" r:id="rId4"/>
    <p:sldId id="1814" r:id="rId5"/>
    <p:sldId id="1815" r:id="rId6"/>
    <p:sldId id="1816" r:id="rId7"/>
    <p:sldId id="257" r:id="rId8"/>
    <p:sldId id="2147375186" r:id="rId9"/>
    <p:sldId id="2147375143" r:id="rId10"/>
    <p:sldId id="1707" r:id="rId11"/>
    <p:sldId id="2147375190" r:id="rId12"/>
    <p:sldId id="2147375187" r:id="rId13"/>
    <p:sldId id="2147375191" r:id="rId14"/>
    <p:sldId id="268" r:id="rId15"/>
    <p:sldId id="269" r:id="rId16"/>
    <p:sldId id="2147473544" r:id="rId17"/>
    <p:sldId id="2147473545" r:id="rId18"/>
    <p:sldId id="2147473546" r:id="rId19"/>
    <p:sldId id="2147473547" r:id="rId20"/>
    <p:sldId id="2147473548" r:id="rId21"/>
    <p:sldId id="2147473549" r:id="rId22"/>
    <p:sldId id="2147473550" r:id="rId23"/>
    <p:sldId id="2147473552" r:id="rId24"/>
    <p:sldId id="2147473553" r:id="rId25"/>
    <p:sldId id="1822" r:id="rId26"/>
    <p:sldId id="2147473554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7C8CBB-5E1D-B35C-B359-AA0A6C85FA76}" name="Audrey Phillips" initials="AP" userId="S::aphillips@facs.org::cabd4605-c14c-420b-994d-3e51a28906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144"/>
    <a:srgbClr val="E91F00"/>
    <a:srgbClr val="8AA3B0"/>
    <a:srgbClr val="D6DBDB"/>
    <a:srgbClr val="000000"/>
    <a:srgbClr val="323232"/>
    <a:srgbClr val="505050"/>
    <a:srgbClr val="787878"/>
    <a:srgbClr val="B4B4B4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5B45C-108C-B743-9D50-7A9B38B3C435}" v="44" dt="2026-09-25T13:36:55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58"/>
  </p:normalViewPr>
  <p:slideViewPr>
    <p:cSldViewPr snapToGrid="0">
      <p:cViewPr varScale="1">
        <p:scale>
          <a:sx n="155" d="100"/>
          <a:sy n="155" d="100"/>
        </p:scale>
        <p:origin x="150" y="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 spent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BDE-C645-9FD9-2B377F35C75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BDE-C645-9FD9-2B377F35C758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Analysis</c:v>
                </c:pt>
                <c:pt idx="1">
                  <c:v>Improvement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DE-C645-9FD9-2B377F35C75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 spent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F1-6E41-83C1-E0878F2FC0E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BF1-6E41-83C1-E0878F2FC0E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Analysis</c:v>
                </c:pt>
                <c:pt idx="1">
                  <c:v>Improvement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F1-6E41-83C1-E0878F2FC0E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F035E-A023-8F49-BFF3-2B9C2D030E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47F47-C0AC-5140-AA7A-FE9D19A65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3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Avery- encourage COT members to attend the conference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DCAD3-A891-44B0-8D27-A697673D11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4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</a:t>
            </a:r>
            <a:r>
              <a:rPr lang="en-US" b="0" dirty="0"/>
              <a:t>As of 9/21/2026, AABB has not executed the MOU. This cover does not display the AABB logo and may be updated closer to TQIP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EE478-AC28-4388-9C8E-7B9772A903E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28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4CDED4-0FEC-122A-A4DC-67C6955A6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571750"/>
            <a:ext cx="83058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68BAEC3-8D58-B374-60E5-1CDF95F237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3667125"/>
            <a:ext cx="8305800" cy="1125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00600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7C12-0B31-F446-A0B9-6062FDE5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6F3B5-036E-0B4B-A1AA-BE02DFB56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56D5E-3972-24D7-8D59-4955955A060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9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4F8F2-7437-8D44-BE08-3DEE8CBC8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02F945-D9C8-4A52-2795-C679AE24452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48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407728-51CB-EC80-A7F6-0AC6B84A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67DBA-839E-DCDC-12F8-33898701614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1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35C24-BC42-7E43-808D-2951DB4B7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4041775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E74CD-9D09-4643-BD85-73D84E9AB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581150"/>
            <a:ext cx="4041775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defRPr sz="1600">
                <a:solidFill>
                  <a:srgbClr val="0F2144"/>
                </a:solidFill>
              </a:defRPr>
            </a:lvl3pPr>
            <a:lvl4pPr>
              <a:defRPr sz="1400">
                <a:solidFill>
                  <a:srgbClr val="0F2144"/>
                </a:solidFill>
              </a:defRPr>
            </a:lvl4pPr>
            <a:lvl5pPr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D7D76-38C7-5143-8472-897199D0D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047750"/>
            <a:ext cx="4057650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169B5-0FF4-9C4E-9668-5C5D1BA1B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1150"/>
            <a:ext cx="4057650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buFontTx/>
              <a:buNone/>
              <a:defRPr sz="1600">
                <a:solidFill>
                  <a:srgbClr val="0F2144"/>
                </a:solidFill>
              </a:defRPr>
            </a:lvl3pPr>
            <a:lvl4pPr>
              <a:buFontTx/>
              <a:buNone/>
              <a:defRPr sz="1400">
                <a:solidFill>
                  <a:srgbClr val="0F2144"/>
                </a:solidFill>
              </a:defRPr>
            </a:lvl4pPr>
            <a:lvl5pPr>
              <a:buFontTx/>
              <a:buNone/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8443FC-C223-50F9-43A5-BE2C1ABC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D6C0E-4552-80C4-C499-BF623919AD26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0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51D45E-64DF-9B55-E88C-484F4936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0F420-575F-6CA6-8308-D458D518A3B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1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E4E4C3-96FB-02E7-59FF-E248B38BCD1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2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0E05-4010-C240-9BB7-3D3546425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345622"/>
            <a:ext cx="4799012" cy="3735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rgbClr val="0F2144"/>
                </a:solidFill>
              </a:defRPr>
            </a:lvl1pPr>
            <a:lvl2pPr>
              <a:buFontTx/>
              <a:buNone/>
              <a:defRPr sz="2400">
                <a:solidFill>
                  <a:srgbClr val="0F2144"/>
                </a:solidFill>
              </a:defRPr>
            </a:lvl2pPr>
            <a:lvl3pPr>
              <a:buFontTx/>
              <a:buNone/>
              <a:defRPr sz="2000">
                <a:solidFill>
                  <a:srgbClr val="0F2144"/>
                </a:solidFill>
              </a:defRPr>
            </a:lvl3pPr>
            <a:lvl4pPr>
              <a:buFontTx/>
              <a:buNone/>
              <a:defRPr sz="1800">
                <a:solidFill>
                  <a:srgbClr val="0F2144"/>
                </a:solidFill>
              </a:defRPr>
            </a:lvl4pPr>
            <a:lvl5pPr>
              <a:buFontTx/>
              <a:buNone/>
              <a:defRPr sz="1800">
                <a:solidFill>
                  <a:srgbClr val="0F21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011DA-ED52-174D-8273-CF94D152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1B2EB1E-BA5D-FF42-B850-90F8C3925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50"/>
            <a:ext cx="3122613" cy="24236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F214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2ADED-6BE1-2CA7-F04A-9F26B6E71067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7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48F46-DE51-2945-8A97-F95152C5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8AC003-8764-8F4C-A73C-4DFC12EC9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342901"/>
            <a:ext cx="4799012" cy="3752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BA6C3-7C9E-2D40-B1BA-E8B374377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49"/>
            <a:ext cx="3122613" cy="2464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8446-4C31-94B5-96F6-AC7CC57B5BFF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4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4CFF5-5EE2-0D8C-6535-D4A8E80651C9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6B34E1-EB0E-744E-0D62-6772006DB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Disclosure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6A3C23-C8A5-F62D-1023-54311E1FF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61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43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ACA4C-D369-2B63-31AB-E06D344F3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303837"/>
            <a:ext cx="7744522" cy="1241822"/>
          </a:xfrm>
        </p:spPr>
        <p:txBody>
          <a:bodyPr anchor="b"/>
          <a:lstStyle>
            <a:lvl1pPr algn="ctr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AFAC5-82A3-E041-A8D7-CA7C77028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" y="2614716"/>
            <a:ext cx="7744522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FDDB85-D15A-75B4-2F9E-90633C0A7CD6}"/>
              </a:ext>
            </a:extLst>
          </p:cNvPr>
          <p:cNvSpPr txBox="1"/>
          <p:nvPr userDrawn="1"/>
        </p:nvSpPr>
        <p:spPr>
          <a:xfrm>
            <a:off x="329311" y="4708709"/>
            <a:ext cx="4629150" cy="1708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510" b="0" i="0" baseline="0" dirty="0">
                <a:solidFill>
                  <a:srgbClr val="8AA3B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510" b="0" i="0" baseline="0" dirty="0">
              <a:solidFill>
                <a:srgbClr val="8AA3B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433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-2 Colum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7B2E-8E75-33CB-385E-8BE8CD896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0519"/>
            <a:ext cx="8382000" cy="392906"/>
          </a:xfrm>
        </p:spPr>
        <p:txBody>
          <a:bodyPr/>
          <a:lstStyle>
            <a:lvl1pPr>
              <a:defRPr sz="3150" b="1" i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6BA2A-DF75-F56A-AF6F-0C99D0D84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42975"/>
            <a:ext cx="3981450" cy="3354127"/>
          </a:xfrm>
        </p:spPr>
        <p:txBody>
          <a:bodyPr/>
          <a:lstStyle>
            <a:lvl1pPr>
              <a:buFontTx/>
              <a:buNone/>
              <a:defRPr sz="1650" baseline="0">
                <a:solidFill>
                  <a:schemeClr val="tx2"/>
                </a:solidFill>
              </a:defRPr>
            </a:lvl1pPr>
            <a:lvl2pPr>
              <a:buFontTx/>
              <a:buNone/>
              <a:defRPr sz="1650" baseline="0">
                <a:solidFill>
                  <a:schemeClr val="tx2"/>
                </a:solidFill>
              </a:defRPr>
            </a:lvl2pPr>
            <a:lvl3pPr>
              <a:buFontTx/>
              <a:buNone/>
              <a:defRPr sz="1650" baseline="0">
                <a:solidFill>
                  <a:schemeClr val="tx2"/>
                </a:solidFill>
              </a:defRPr>
            </a:lvl3pPr>
            <a:lvl4pPr>
              <a:buFontTx/>
              <a:buNone/>
              <a:defRPr sz="1650" baseline="0">
                <a:solidFill>
                  <a:schemeClr val="tx2"/>
                </a:solidFill>
              </a:defRPr>
            </a:lvl4pPr>
            <a:lvl5pPr>
              <a:buFontTx/>
              <a:buNone/>
              <a:defRPr sz="165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F233302-AE8F-3BBC-FF05-38E08945C4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0" y="942974"/>
            <a:ext cx="4191000" cy="3354127"/>
          </a:xfrm>
        </p:spPr>
        <p:txBody>
          <a:bodyPr/>
          <a:lstStyle>
            <a:lvl1pPr>
              <a:buFontTx/>
              <a:buNone/>
              <a:defRPr sz="1650" baseline="0">
                <a:solidFill>
                  <a:schemeClr val="tx2"/>
                </a:solidFill>
              </a:defRPr>
            </a:lvl1pPr>
            <a:lvl2pPr>
              <a:buFontTx/>
              <a:buNone/>
              <a:defRPr sz="1650" baseline="0">
                <a:solidFill>
                  <a:schemeClr val="tx2"/>
                </a:solidFill>
              </a:defRPr>
            </a:lvl2pPr>
            <a:lvl3pPr>
              <a:buFontTx/>
              <a:buNone/>
              <a:defRPr sz="1650" baseline="0">
                <a:solidFill>
                  <a:schemeClr val="tx2"/>
                </a:solidFill>
              </a:defRPr>
            </a:lvl3pPr>
            <a:lvl4pPr>
              <a:buFontTx/>
              <a:buNone/>
              <a:defRPr sz="1650" baseline="0">
                <a:solidFill>
                  <a:schemeClr val="tx2"/>
                </a:solidFill>
              </a:defRPr>
            </a:lvl4pPr>
            <a:lvl5pPr>
              <a:buFontTx/>
              <a:buNone/>
              <a:defRPr sz="165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022F13-BEE2-7DB2-E244-1A6699AE0B37}"/>
              </a:ext>
            </a:extLst>
          </p:cNvPr>
          <p:cNvSpPr txBox="1"/>
          <p:nvPr userDrawn="1"/>
        </p:nvSpPr>
        <p:spPr>
          <a:xfrm>
            <a:off x="381000" y="4406060"/>
            <a:ext cx="4629150" cy="1708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510" b="0" i="0" baseline="0" dirty="0">
                <a:solidFill>
                  <a:srgbClr val="8AA3B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510" b="0" i="0" baseline="0" dirty="0">
              <a:solidFill>
                <a:srgbClr val="8AA3B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19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-1 Column+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7B2E-8E75-33CB-385E-8BE8CD896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0519"/>
            <a:ext cx="8382000" cy="392906"/>
          </a:xfrm>
        </p:spPr>
        <p:txBody>
          <a:bodyPr/>
          <a:lstStyle>
            <a:lvl1pPr>
              <a:defRPr sz="3150" b="1" i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6BA2A-DF75-F56A-AF6F-0C99D0D84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09701"/>
            <a:ext cx="3981450" cy="2895041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1500" baseline="0">
                <a:solidFill>
                  <a:schemeClr val="tx2"/>
                </a:solidFill>
              </a:defRPr>
            </a:lvl1pPr>
            <a:lvl2pPr>
              <a:buFont typeface="Arial" panose="020B0604020202020204" pitchFamily="34" charset="0"/>
              <a:buChar char="•"/>
              <a:defRPr sz="1500" baseline="0">
                <a:solidFill>
                  <a:schemeClr val="tx2"/>
                </a:solidFill>
              </a:defRPr>
            </a:lvl2pPr>
            <a:lvl3pPr>
              <a:buFont typeface="Arial" panose="020B0604020202020204" pitchFamily="34" charset="0"/>
              <a:buChar char="•"/>
              <a:defRPr sz="1500" baseline="0">
                <a:solidFill>
                  <a:schemeClr val="tx2"/>
                </a:solidFill>
              </a:defRPr>
            </a:lvl3pPr>
            <a:lvl4pPr>
              <a:buFont typeface="Arial" panose="020B0604020202020204" pitchFamily="34" charset="0"/>
              <a:buChar char="•"/>
              <a:defRPr sz="1500" baseline="0">
                <a:solidFill>
                  <a:schemeClr val="tx2"/>
                </a:solidFill>
              </a:defRPr>
            </a:lvl4pPr>
            <a:lvl5pPr>
              <a:buFont typeface="Arial" panose="020B0604020202020204" pitchFamily="34" charset="0"/>
              <a:buChar char="•"/>
              <a:defRPr sz="15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CDABD4B-6A9B-88FB-0D85-582E4D28CC1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81000" y="942975"/>
            <a:ext cx="3981450" cy="333376"/>
          </a:xfrm>
        </p:spPr>
        <p:txBody>
          <a:bodyPr anchor="b"/>
          <a:lstStyle>
            <a:lvl1pPr marL="0" indent="0">
              <a:buNone/>
              <a:defRPr sz="1800" b="1" baseline="0">
                <a:solidFill>
                  <a:schemeClr val="bg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7C6292F-965A-87DB-101C-5338DA312E90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4535091" y="942975"/>
            <a:ext cx="4227909" cy="3354126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1B2487-B819-D691-AB79-B9DD523C7BF6}"/>
              </a:ext>
            </a:extLst>
          </p:cNvPr>
          <p:cNvSpPr txBox="1"/>
          <p:nvPr userDrawn="1"/>
        </p:nvSpPr>
        <p:spPr>
          <a:xfrm>
            <a:off x="381000" y="4406060"/>
            <a:ext cx="4629150" cy="1708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510" b="0" i="0" baseline="0" dirty="0">
                <a:solidFill>
                  <a:srgbClr val="8AA3B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opinions expressed in these presentations are those of the individual participants and not necessarily those of the American College of Surgeons.</a:t>
            </a:r>
            <a:endParaRPr lang="en-US" sz="510" b="0" i="0" baseline="0" dirty="0">
              <a:solidFill>
                <a:srgbClr val="8AA3B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1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2" r:id="rId9"/>
    <p:sldLayoutId id="2147483673" r:id="rId10"/>
    <p:sldLayoutId id="2147483706" r:id="rId11"/>
    <p:sldLayoutId id="2147483707" r:id="rId12"/>
    <p:sldLayoutId id="214748370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33D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Trauma Quality Programs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F508-6BCA-F20F-AD54-F3D1B4A6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Avery Nathens, MD, PhD, FACS</a:t>
            </a:r>
          </a:p>
        </p:txBody>
      </p:sp>
    </p:spTree>
    <p:extLst>
      <p:ext uri="{BB962C8B-B14F-4D97-AF65-F5344CB8AC3E}">
        <p14:creationId xmlns:p14="http://schemas.microsoft.com/office/powerpoint/2010/main" val="116830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BAAA-8C7F-BB5E-A50B-8FA70241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F2144"/>
                </a:solidFill>
              </a:rPr>
              <a:t>The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02678-81BE-6340-4193-3A82714C8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396" y="1004067"/>
            <a:ext cx="1568014" cy="2629565"/>
          </a:xfrm>
        </p:spPr>
        <p:txBody>
          <a:bodyPr/>
          <a:lstStyle/>
          <a:p>
            <a:r>
              <a:rPr lang="en-US" sz="1400" u="sng" dirty="0"/>
              <a:t>TQIP</a:t>
            </a:r>
          </a:p>
          <a:p>
            <a:r>
              <a:rPr lang="en-US" sz="1400" dirty="0"/>
              <a:t>Lillian Kao</a:t>
            </a:r>
          </a:p>
          <a:p>
            <a:r>
              <a:rPr lang="en-US" sz="1400" dirty="0"/>
              <a:t>Aaron Jensen</a:t>
            </a:r>
          </a:p>
          <a:p>
            <a:endParaRPr lang="en-US" sz="1400" dirty="0"/>
          </a:p>
          <a:p>
            <a:r>
              <a:rPr lang="en-US" sz="1400" u="sng" dirty="0"/>
              <a:t>PIPS</a:t>
            </a:r>
          </a:p>
          <a:p>
            <a:r>
              <a:rPr lang="en-US" sz="1400" dirty="0"/>
              <a:t>Bryce Robinson</a:t>
            </a:r>
          </a:p>
          <a:p>
            <a:r>
              <a:rPr lang="en-US" sz="1400" dirty="0"/>
              <a:t>Babak Sarani</a:t>
            </a:r>
          </a:p>
          <a:p>
            <a:r>
              <a:rPr lang="en-US" sz="1400" dirty="0"/>
              <a:t>Natasha Keric</a:t>
            </a:r>
          </a:p>
          <a:p>
            <a:r>
              <a:rPr lang="en-US" sz="1400" dirty="0"/>
              <a:t>Shannon Castle</a:t>
            </a:r>
          </a:p>
          <a:p>
            <a:endParaRPr lang="en-US" sz="1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83ACC7-C0C6-1B8A-5F3B-3EB794833BA4}"/>
              </a:ext>
            </a:extLst>
          </p:cNvPr>
          <p:cNvSpPr txBox="1">
            <a:spLocks/>
          </p:cNvSpPr>
          <p:nvPr/>
        </p:nvSpPr>
        <p:spPr>
          <a:xfrm>
            <a:off x="7087979" y="1183560"/>
            <a:ext cx="2312710" cy="262956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rgbClr val="0F2144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u="sng" dirty="0"/>
              <a:t>VRC</a:t>
            </a:r>
          </a:p>
          <a:p>
            <a:r>
              <a:rPr lang="en-US" sz="1400" dirty="0"/>
              <a:t>Jon Perlstein</a:t>
            </a:r>
          </a:p>
          <a:p>
            <a:r>
              <a:rPr lang="en-US" sz="1400" dirty="0"/>
              <a:t>Andrew Bernard</a:t>
            </a:r>
          </a:p>
          <a:p>
            <a:endParaRPr lang="en-US" sz="1400" dirty="0"/>
          </a:p>
          <a:p>
            <a:r>
              <a:rPr lang="en-US" sz="1400" u="sng" dirty="0"/>
              <a:t>Systems</a:t>
            </a:r>
          </a:p>
          <a:p>
            <a:r>
              <a:rPr lang="en-US" sz="1400" dirty="0"/>
              <a:t>Peter Fischer</a:t>
            </a:r>
          </a:p>
          <a:p>
            <a:r>
              <a:rPr lang="en-US" sz="1400" dirty="0"/>
              <a:t>Jeremy Cannon</a:t>
            </a:r>
          </a:p>
          <a:p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06FBDE-B757-5045-41C2-A6B0ADCD4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28" t="-14820" r="2616" b="-18967"/>
          <a:stretch>
            <a:fillRect/>
          </a:stretch>
        </p:blipFill>
        <p:spPr>
          <a:xfrm>
            <a:off x="1094549" y="584995"/>
            <a:ext cx="5907721" cy="35544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3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796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8E06AE6-11A4-5B46-E76E-C082BA70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43" y="186181"/>
            <a:ext cx="3586899" cy="1200150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0F2144"/>
                </a:solidFill>
              </a:rPr>
              <a:t>Keynote – </a:t>
            </a:r>
            <a:br>
              <a:rPr lang="en-US" dirty="0">
                <a:solidFill>
                  <a:srgbClr val="0F2144"/>
                </a:solidFill>
              </a:rPr>
            </a:br>
            <a:r>
              <a:rPr lang="en-US" i="1" dirty="0">
                <a:solidFill>
                  <a:srgbClr val="0F2144"/>
                </a:solidFill>
              </a:rPr>
              <a:t>Louie </a:t>
            </a:r>
            <a:r>
              <a:rPr lang="en-US" i="1" dirty="0" err="1">
                <a:solidFill>
                  <a:srgbClr val="0F2144"/>
                </a:solidFill>
              </a:rPr>
              <a:t>Gravance</a:t>
            </a:r>
            <a:r>
              <a:rPr lang="en-US" i="1" dirty="0">
                <a:solidFill>
                  <a:srgbClr val="0F2144"/>
                </a:solidFill>
              </a:rPr>
              <a:t> </a:t>
            </a:r>
            <a:endParaRPr lang="en-US" dirty="0">
              <a:solidFill>
                <a:srgbClr val="0F2144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EF4EA6C-A7F2-EBA3-7B42-564172FF0D6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838" r="1" b="44963"/>
          <a:stretch>
            <a:fillRect/>
          </a:stretch>
        </p:blipFill>
        <p:spPr>
          <a:xfrm>
            <a:off x="3887788" y="342901"/>
            <a:ext cx="4799012" cy="3752849"/>
          </a:xfrm>
          <a:prstGeom prst="rect">
            <a:avLst/>
          </a:prstGeom>
          <a:noFill/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F80837A-D433-0D12-BF4C-CA5312C09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9443" y="1478240"/>
            <a:ext cx="3122613" cy="246455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F2144"/>
                </a:solidFill>
              </a:rPr>
              <a:t>The man behind the Disney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F2144"/>
                </a:solidFill>
              </a:rPr>
              <a:t>”Last coat of paint gets the glory, but the first few coats tell the story”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F2144"/>
                </a:solidFill>
              </a:rPr>
              <a:t>The importance of backstage performers and “goal fusion”</a:t>
            </a:r>
            <a:endParaRPr lang="en-US" dirty="0">
              <a:solidFill>
                <a:srgbClr val="0F21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6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30394-D642-8C47-54BB-D6B6C742A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96314"/>
            <a:ext cx="4114800" cy="2699436"/>
          </a:xfrm>
        </p:spPr>
        <p:txBody>
          <a:bodyPr/>
          <a:lstStyle/>
          <a:p>
            <a:r>
              <a:rPr lang="en-US" b="0" dirty="0"/>
              <a:t>Struck by a driver in a hit-and-run in 2024</a:t>
            </a:r>
          </a:p>
          <a:p>
            <a:r>
              <a:rPr lang="en-US" b="0" dirty="0"/>
              <a:t>Challenges post-discharge with both physical health and navigating the return to surgical practice</a:t>
            </a:r>
          </a:p>
        </p:txBody>
      </p:sp>
      <p:pic>
        <p:nvPicPr>
          <p:cNvPr id="8" name="Content Placeholder 7" descr="Joshua T. Taylor, M.D., FACS | Tennessee Oncology">
            <a:extLst>
              <a:ext uri="{FF2B5EF4-FFF2-40B4-BE49-F238E27FC236}">
                <a16:creationId xmlns:a16="http://schemas.microsoft.com/office/drawing/2014/main" id="{C6F6EB57-BD00-C174-55A9-F5ECE0C38F9E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/>
          <a:stretch>
            <a:fillRect/>
          </a:stretch>
        </p:blipFill>
        <p:spPr>
          <a:xfrm>
            <a:off x="5143500" y="971550"/>
            <a:ext cx="3124200" cy="3124200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C86F535-0D55-1BFE-4E66-BB5083723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/>
          <a:lstStyle/>
          <a:p>
            <a:r>
              <a:rPr lang="en-US" dirty="0">
                <a:solidFill>
                  <a:srgbClr val="0F2144"/>
                </a:solidFill>
              </a:rPr>
              <a:t>Trauma Survivor – </a:t>
            </a:r>
            <a:br>
              <a:rPr lang="en-US" dirty="0">
                <a:solidFill>
                  <a:srgbClr val="0F2144"/>
                </a:solidFill>
              </a:rPr>
            </a:br>
            <a:r>
              <a:rPr lang="en-US" i="1" dirty="0">
                <a:solidFill>
                  <a:srgbClr val="0F2144"/>
                </a:solidFill>
              </a:rPr>
              <a:t>Dr.  Joshua Taylor </a:t>
            </a:r>
            <a:br>
              <a:rPr lang="en-US" dirty="0">
                <a:solidFill>
                  <a:srgbClr val="0F2144"/>
                </a:solidFill>
              </a:rPr>
            </a:br>
            <a:endParaRPr lang="en-US" dirty="0">
              <a:solidFill>
                <a:srgbClr val="0F21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2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1ADE67-24E8-66CE-4456-5565F71E66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091" y="1009650"/>
            <a:ext cx="4114800" cy="3124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Collaborative partnership between palliative care medicine and the hospital chaplain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Film showing on Thursday, November 12 at 4pm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Plenary session on Friday, November 13 at 1pm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Content Placeholder 4" descr="The Chaplain &amp; The Doctor — Reel Medicine Media">
            <a:extLst>
              <a:ext uri="{FF2B5EF4-FFF2-40B4-BE49-F238E27FC236}">
                <a16:creationId xmlns:a16="http://schemas.microsoft.com/office/drawing/2014/main" id="{7D7A9D0E-3058-8AE6-62A3-4F2839C346CD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/>
          <a:stretch>
            <a:fillRect/>
          </a:stretch>
        </p:blipFill>
        <p:spPr>
          <a:xfrm>
            <a:off x="4506012" y="1296382"/>
            <a:ext cx="4256988" cy="239455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4E32BE7-B93F-F1FA-077C-5A3B7EFF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F2144"/>
                </a:solidFill>
              </a:rPr>
              <a:t>The Chaplain and the Doctor</a:t>
            </a:r>
          </a:p>
        </p:txBody>
      </p:sp>
    </p:spTree>
    <p:extLst>
      <p:ext uri="{BB962C8B-B14F-4D97-AF65-F5344CB8AC3E}">
        <p14:creationId xmlns:p14="http://schemas.microsoft.com/office/powerpoint/2010/main" val="214267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C4494-E706-4F75-CD04-1B82AD8D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Current TQIP Enrollment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FB1B97-E8EF-EE67-099C-4456AF43B2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844906"/>
              </p:ext>
            </p:extLst>
          </p:nvPr>
        </p:nvGraphicFramePr>
        <p:xfrm>
          <a:off x="805990" y="1027014"/>
          <a:ext cx="6961696" cy="2768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0848">
                  <a:extLst>
                    <a:ext uri="{9D8B030D-6E8A-4147-A177-3AD203B41FA5}">
                      <a16:colId xmlns:a16="http://schemas.microsoft.com/office/drawing/2014/main" val="3330585948"/>
                    </a:ext>
                  </a:extLst>
                </a:gridCol>
                <a:gridCol w="3480848">
                  <a:extLst>
                    <a:ext uri="{9D8B030D-6E8A-4147-A177-3AD203B41FA5}">
                      <a16:colId xmlns:a16="http://schemas.microsoft.com/office/drawing/2014/main" val="4266911989"/>
                    </a:ext>
                  </a:extLst>
                </a:gridCol>
              </a:tblGrid>
              <a:tr h="524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TQIP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F214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979831"/>
                  </a:ext>
                </a:extLst>
              </a:tr>
              <a:tr h="524232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Adult Level I &amp; II TQIP Centers </a:t>
                      </a:r>
                      <a:endParaRPr lang="en-US" sz="2000" kern="100" dirty="0">
                        <a:solidFill>
                          <a:srgbClr val="0F2144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00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540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94062443"/>
                  </a:ext>
                </a:extLst>
              </a:tr>
              <a:tr h="524232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Pediatric TQIP Centers </a:t>
                      </a:r>
                      <a:endParaRPr lang="en-US" sz="2000" kern="100" dirty="0">
                        <a:solidFill>
                          <a:srgbClr val="0F2144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00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10633833"/>
                  </a:ext>
                </a:extLst>
              </a:tr>
              <a:tr h="524232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Level III TQIP Centers </a:t>
                      </a:r>
                      <a:endParaRPr lang="en-US" sz="2000" kern="100" dirty="0">
                        <a:solidFill>
                          <a:srgbClr val="0F2144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000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268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4046367"/>
                  </a:ext>
                </a:extLst>
              </a:tr>
              <a:tr h="524232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kern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 </a:t>
                      </a:r>
                      <a:endParaRPr lang="en-US" sz="2000" b="1" kern="100">
                        <a:solidFill>
                          <a:srgbClr val="0F2144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000" b="1" dirty="0">
                          <a:solidFill>
                            <a:srgbClr val="0F2144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983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33518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3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7C9691-FB3E-ADF9-5959-B4BAA252BD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50938"/>
            <a:ext cx="3887788" cy="16017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>
                <a:solidFill>
                  <a:srgbClr val="0F2144"/>
                </a:solidFill>
                <a:ea typeface="+mj-ea"/>
              </a:rPr>
              <a:t>TQIP Report</a:t>
            </a:r>
          </a:p>
        </p:txBody>
      </p:sp>
      <p:pic>
        <p:nvPicPr>
          <p:cNvPr id="3" name="Picture 2" descr="A close-up of a person lying on a bed&#10;&#10;AI-generated content may be incorrect.">
            <a:extLst>
              <a:ext uri="{FF2B5EF4-FFF2-40B4-BE49-F238E27FC236}">
                <a16:creationId xmlns:a16="http://schemas.microsoft.com/office/drawing/2014/main" id="{CA81DFFA-5735-5CD4-14BD-836D712233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77" y="565968"/>
            <a:ext cx="4493009" cy="34483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187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1F949-D772-F886-2E9C-798080654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8A474FB-6659-39BD-9DE8-B3CA5000F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46" y="172002"/>
            <a:ext cx="8384875" cy="6207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F2144"/>
                </a:solidFill>
              </a:rPr>
              <a:t>TQIP 2.0</a:t>
            </a:r>
          </a:p>
        </p:txBody>
      </p:sp>
      <p:graphicFrame>
        <p:nvGraphicFramePr>
          <p:cNvPr id="2" name="Content Placeholder 17">
            <a:extLst>
              <a:ext uri="{FF2B5EF4-FFF2-40B4-BE49-F238E27FC236}">
                <a16:creationId xmlns:a16="http://schemas.microsoft.com/office/drawing/2014/main" id="{6D16079C-1C9C-7613-E1F7-330AA034A5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096036"/>
              </p:ext>
            </p:extLst>
          </p:nvPr>
        </p:nvGraphicFramePr>
        <p:xfrm>
          <a:off x="95782" y="711881"/>
          <a:ext cx="3276599" cy="247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ontent Placeholder 17">
            <a:extLst>
              <a:ext uri="{FF2B5EF4-FFF2-40B4-BE49-F238E27FC236}">
                <a16:creationId xmlns:a16="http://schemas.microsoft.com/office/drawing/2014/main" id="{94266E5B-9837-535A-3C9A-6580668B4B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670062"/>
              </p:ext>
            </p:extLst>
          </p:nvPr>
        </p:nvGraphicFramePr>
        <p:xfrm>
          <a:off x="5683785" y="1949514"/>
          <a:ext cx="3276000" cy="247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31A9DBE-4A96-D170-7EB6-ED7A85DCA1E1}"/>
              </a:ext>
            </a:extLst>
          </p:cNvPr>
          <p:cNvSpPr txBox="1"/>
          <p:nvPr/>
        </p:nvSpPr>
        <p:spPr>
          <a:xfrm>
            <a:off x="3372381" y="1182195"/>
            <a:ext cx="36450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F21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Accelerating PI</a:t>
            </a:r>
            <a:br>
              <a:rPr lang="en-US" dirty="0">
                <a:solidFill>
                  <a:srgbClr val="0F21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F21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the value of your time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CF45709-B75E-130E-58A1-B55475A40EE2}"/>
              </a:ext>
            </a:extLst>
          </p:cNvPr>
          <p:cNvSpPr/>
          <p:nvPr/>
        </p:nvSpPr>
        <p:spPr>
          <a:xfrm rot="1091449">
            <a:off x="3646339" y="1995890"/>
            <a:ext cx="1763486" cy="8022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7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EA1F8C-645B-CA0C-93EC-45563FEFC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517" y="313531"/>
            <a:ext cx="8229600" cy="620712"/>
          </a:xfrm>
        </p:spPr>
        <p:txBody>
          <a:bodyPr/>
          <a:lstStyle/>
          <a:p>
            <a:r>
              <a:rPr lang="en-US" dirty="0">
                <a:solidFill>
                  <a:srgbClr val="0F2144"/>
                </a:solidFill>
              </a:rPr>
              <a:t>Consultative input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ACA6EC-2DB0-758D-3576-C9057850967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560888" y="1395413"/>
            <a:ext cx="4583112" cy="3124200"/>
          </a:xfrm>
          <a:prstGeom prst="rect">
            <a:avLst/>
          </a:prstGeom>
        </p:spPr>
        <p:txBody>
          <a:bodyPr/>
          <a:lstStyle/>
          <a:p>
            <a:r>
              <a:rPr lang="en-US" sz="1800" dirty="0">
                <a:solidFill>
                  <a:srgbClr val="0F2144"/>
                </a:solidFill>
              </a:rPr>
              <a:t>Top level introduction/executive summary</a:t>
            </a:r>
            <a:endParaRPr lang="en-CA" sz="1800" dirty="0">
              <a:solidFill>
                <a:srgbClr val="0F2144"/>
              </a:solidFill>
            </a:endParaRPr>
          </a:p>
          <a:p>
            <a:r>
              <a:rPr lang="en-US" sz="1800" dirty="0">
                <a:solidFill>
                  <a:srgbClr val="0F2144"/>
                </a:solidFill>
              </a:rPr>
              <a:t>Intuitive charts, pre-set queries</a:t>
            </a:r>
            <a:endParaRPr lang="en-CA" sz="1800" dirty="0">
              <a:solidFill>
                <a:srgbClr val="0F2144"/>
              </a:solidFill>
            </a:endParaRPr>
          </a:p>
          <a:p>
            <a:r>
              <a:rPr lang="en-US" sz="1800" dirty="0">
                <a:solidFill>
                  <a:srgbClr val="0F2144"/>
                </a:solidFill>
              </a:rPr>
              <a:t>Robust search</a:t>
            </a:r>
            <a:r>
              <a:rPr lang="en-CA" sz="1800" dirty="0">
                <a:solidFill>
                  <a:srgbClr val="0F2144"/>
                </a:solidFill>
              </a:rPr>
              <a:t> functionality</a:t>
            </a:r>
          </a:p>
          <a:p>
            <a:r>
              <a:rPr lang="en-US" sz="1800" dirty="0">
                <a:solidFill>
                  <a:srgbClr val="0F2144"/>
                </a:solidFill>
              </a:rPr>
              <a:t>Improved data visualization and interactivity</a:t>
            </a:r>
            <a:endParaRPr lang="en-CA" sz="1800" dirty="0">
              <a:solidFill>
                <a:srgbClr val="0F2144"/>
              </a:solidFill>
            </a:endParaRPr>
          </a:p>
          <a:p>
            <a:r>
              <a:rPr lang="en-US" sz="1800" dirty="0">
                <a:solidFill>
                  <a:srgbClr val="0F2144"/>
                </a:solidFill>
              </a:rPr>
              <a:t>Seamless drill-down capabilities</a:t>
            </a:r>
            <a:endParaRPr lang="en-CA" sz="1800" dirty="0">
              <a:solidFill>
                <a:srgbClr val="0F2144"/>
              </a:solidFill>
            </a:endParaRPr>
          </a:p>
          <a:p>
            <a:r>
              <a:rPr lang="en-US" sz="1800" dirty="0">
                <a:solidFill>
                  <a:srgbClr val="0F2144"/>
                </a:solidFill>
              </a:rPr>
              <a:t>Filter ability (populations/time intervals)</a:t>
            </a:r>
            <a:endParaRPr lang="en-CA" sz="1800" dirty="0">
              <a:solidFill>
                <a:srgbClr val="0F2144"/>
              </a:solidFill>
            </a:endParaRPr>
          </a:p>
          <a:p>
            <a:endParaRPr lang="en-US" sz="1800" dirty="0">
              <a:solidFill>
                <a:srgbClr val="0F2144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0F95CE3-C5D6-E3C2-D7E3-9AF2A62C3E3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395413"/>
            <a:ext cx="4513263" cy="3124200"/>
          </a:xfrm>
          <a:prstGeom prst="rect">
            <a:avLst/>
          </a:prstGeom>
        </p:spPr>
        <p:txBody>
          <a:bodyPr/>
          <a:lstStyle/>
          <a:p>
            <a:r>
              <a:rPr lang="en-US" sz="1800" dirty="0">
                <a:solidFill>
                  <a:srgbClr val="0F2144"/>
                </a:solidFill>
              </a:rPr>
              <a:t>Expansion of TQIP population to better reflect patients served (AIS 3 criterion)</a:t>
            </a:r>
            <a:endParaRPr lang="en-CA" sz="1800" dirty="0">
              <a:solidFill>
                <a:srgbClr val="0F2144"/>
              </a:solidFill>
            </a:endParaRPr>
          </a:p>
          <a:p>
            <a:r>
              <a:rPr lang="en-US" sz="1800" dirty="0">
                <a:solidFill>
                  <a:srgbClr val="0F2144"/>
                </a:solidFill>
              </a:rPr>
              <a:t>Connect processes to outcomes</a:t>
            </a:r>
            <a:endParaRPr lang="en-CA" sz="1800" dirty="0">
              <a:solidFill>
                <a:srgbClr val="0F2144"/>
              </a:solidFill>
            </a:endParaRPr>
          </a:p>
          <a:p>
            <a:pPr lvl="0"/>
            <a:r>
              <a:rPr lang="en-US" sz="1800" dirty="0">
                <a:solidFill>
                  <a:srgbClr val="0F2144"/>
                </a:solidFill>
              </a:rPr>
              <a:t>Site specific summary scorecard </a:t>
            </a:r>
          </a:p>
          <a:p>
            <a:pPr lvl="0"/>
            <a:r>
              <a:rPr lang="en-US" sz="1800" dirty="0">
                <a:solidFill>
                  <a:srgbClr val="0F2144"/>
                </a:solidFill>
              </a:rPr>
              <a:t>AI-generated contextual analysis</a:t>
            </a:r>
          </a:p>
          <a:p>
            <a:pPr lvl="1"/>
            <a:r>
              <a:rPr lang="en-US" sz="1800" dirty="0">
                <a:solidFill>
                  <a:srgbClr val="0F2144"/>
                </a:solidFill>
              </a:rPr>
              <a:t>With suggested actionable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BF6F15-E4CE-612C-CE4A-15E8440A9A8D}"/>
              </a:ext>
            </a:extLst>
          </p:cNvPr>
          <p:cNvSpPr txBox="1"/>
          <p:nvPr/>
        </p:nvSpPr>
        <p:spPr>
          <a:xfrm>
            <a:off x="1274106" y="933996"/>
            <a:ext cx="1204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F2144"/>
                </a:solidFill>
              </a:rPr>
              <a:t>Content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60CCD5-58BA-3909-A401-C8534C5BD628}"/>
              </a:ext>
            </a:extLst>
          </p:cNvPr>
          <p:cNvSpPr txBox="1"/>
          <p:nvPr/>
        </p:nvSpPr>
        <p:spPr>
          <a:xfrm>
            <a:off x="5244363" y="933748"/>
            <a:ext cx="1853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F2144"/>
                </a:solidFill>
              </a:rPr>
              <a:t>Functionality</a:t>
            </a:r>
          </a:p>
        </p:txBody>
      </p:sp>
    </p:spTree>
    <p:extLst>
      <p:ext uri="{BB962C8B-B14F-4D97-AF65-F5344CB8AC3E}">
        <p14:creationId xmlns:p14="http://schemas.microsoft.com/office/powerpoint/2010/main" val="188096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C482E3-E18C-A184-9E12-172A8E1B6B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09" y="603317"/>
            <a:ext cx="8373716" cy="321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46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D10F0F-8122-E39C-5FD7-CDFE63F1A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818"/>
            <a:ext cx="9144000" cy="42428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5E1414-4BEC-44E0-8F7E-04FA73244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818"/>
            <a:ext cx="9144000" cy="42428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476315-AE79-A1FB-16FC-5E2831D1588B}"/>
              </a:ext>
            </a:extLst>
          </p:cNvPr>
          <p:cNvSpPr/>
          <p:nvPr/>
        </p:nvSpPr>
        <p:spPr>
          <a:xfrm>
            <a:off x="5222082" y="2645838"/>
            <a:ext cx="3921919" cy="187166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07018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463FD-9E96-C3E4-252A-1ADC3520F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7B37F-600B-F6FD-74F0-34CCC1ECB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7" y="225281"/>
            <a:ext cx="8229600" cy="620712"/>
          </a:xfr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F2144"/>
                </a:solidFill>
              </a:rPr>
              <a:t>Direct Data Submission</a:t>
            </a:r>
            <a:endParaRPr lang="en-US" sz="3600" dirty="0">
              <a:solidFill>
                <a:srgbClr val="0F2144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34DEB-F06A-E55F-FF09-B852D70DD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5993"/>
            <a:ext cx="8229600" cy="3106737"/>
          </a:xfrm>
        </p:spPr>
        <p:txBody>
          <a:bodyPr/>
          <a:lstStyle/>
          <a:p>
            <a:r>
              <a:rPr lang="en-US" dirty="0"/>
              <a:t>Traditionally – data flowed in batches</a:t>
            </a:r>
          </a:p>
          <a:p>
            <a:r>
              <a:rPr lang="en-US" dirty="0"/>
              <a:t>Accounted for delays between care as provided and care as reflected in the reports</a:t>
            </a:r>
          </a:p>
          <a:p>
            <a:r>
              <a:rPr lang="en-US" dirty="0"/>
              <a:t>Real-time data submission is the </a:t>
            </a:r>
            <a:r>
              <a:rPr lang="en-US" b="1" i="1" dirty="0"/>
              <a:t>required next step </a:t>
            </a:r>
            <a:r>
              <a:rPr lang="en-US" dirty="0"/>
              <a:t>for real-time reporting</a:t>
            </a:r>
          </a:p>
          <a:p>
            <a:endParaRPr lang="en-US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42848D1-0198-E8DA-50EA-B67E540ACB64}"/>
              </a:ext>
            </a:extLst>
          </p:cNvPr>
          <p:cNvGrpSpPr/>
          <p:nvPr/>
        </p:nvGrpSpPr>
        <p:grpSpPr>
          <a:xfrm>
            <a:off x="457200" y="2598179"/>
            <a:ext cx="4277076" cy="1699328"/>
            <a:chOff x="717296" y="1892808"/>
            <a:chExt cx="2834640" cy="1828800"/>
          </a:xfrm>
          <a:solidFill>
            <a:schemeClr val="bg1">
              <a:lumMod val="85000"/>
            </a:schemeClr>
          </a:solidFill>
        </p:grpSpPr>
        <p:sp>
          <p:nvSpPr>
            <p:cNvPr id="30" name="Shape 4">
              <a:extLst>
                <a:ext uri="{FF2B5EF4-FFF2-40B4-BE49-F238E27FC236}">
                  <a16:creationId xmlns:a16="http://schemas.microsoft.com/office/drawing/2014/main" id="{EFB1EEC0-BDCF-59B1-913F-2128B749D92D}"/>
                </a:ext>
              </a:extLst>
            </p:cNvPr>
            <p:cNvSpPr/>
            <p:nvPr/>
          </p:nvSpPr>
          <p:spPr>
            <a:xfrm>
              <a:off x="717296" y="1892808"/>
              <a:ext cx="2834640" cy="1828800"/>
            </a:xfrm>
            <a:prstGeom prst="roundRect">
              <a:avLst>
                <a:gd name="adj" fmla="val 6000"/>
              </a:avLst>
            </a:prstGeom>
            <a:grpFill/>
            <a:ln w="12700">
              <a:solidFill>
                <a:srgbClr val="E9F4FB"/>
              </a:solidFill>
              <a:prstDash val="solid"/>
            </a:ln>
            <a:effectLst>
              <a:outerShdw blurRad="12700" dist="127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013"/>
            </a:p>
          </p:txBody>
        </p:sp>
        <p:sp>
          <p:nvSpPr>
            <p:cNvPr id="32" name="Text 5">
              <a:extLst>
                <a:ext uri="{FF2B5EF4-FFF2-40B4-BE49-F238E27FC236}">
                  <a16:creationId xmlns:a16="http://schemas.microsoft.com/office/drawing/2014/main" id="{2F5BCD26-FD0C-2B0D-96CB-73D357A1F3DA}"/>
                </a:ext>
              </a:extLst>
            </p:cNvPr>
            <p:cNvSpPr/>
            <p:nvPr/>
          </p:nvSpPr>
          <p:spPr>
            <a:xfrm>
              <a:off x="991616" y="2176272"/>
              <a:ext cx="2286000" cy="5029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300" b="1" dirty="0">
                  <a:solidFill>
                    <a:srgbClr val="1F75A8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~50%</a:t>
              </a:r>
              <a:endParaRPr lang="en-US" sz="3300" dirty="0"/>
            </a:p>
          </p:txBody>
        </p:sp>
        <p:sp>
          <p:nvSpPr>
            <p:cNvPr id="34" name="Text 6">
              <a:extLst>
                <a:ext uri="{FF2B5EF4-FFF2-40B4-BE49-F238E27FC236}">
                  <a16:creationId xmlns:a16="http://schemas.microsoft.com/office/drawing/2014/main" id="{AEECD6AF-576B-D2FB-B47F-3129E0EBE213}"/>
                </a:ext>
              </a:extLst>
            </p:cNvPr>
            <p:cNvSpPr/>
            <p:nvPr/>
          </p:nvSpPr>
          <p:spPr>
            <a:xfrm>
              <a:off x="991616" y="2807208"/>
              <a:ext cx="2286000" cy="621792"/>
            </a:xfrm>
            <a:prstGeom prst="rect">
              <a:avLst/>
            </a:prstGeom>
            <a:grpFill/>
            <a:ln/>
          </p:spPr>
          <p:txBody>
            <a:bodyPr wrap="square" lIns="191" tIns="191" rIns="191" bIns="191" rtlCol="0" anchor="ctr">
              <a:no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dirty="0">
                  <a:solidFill>
                    <a:srgbClr val="123A5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of sites now use a registry product compatible with direct data submission</a:t>
              </a:r>
              <a:endParaRPr lang="en-US" sz="180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8FF5B6B-70C5-9E16-74E2-470E3DD706BA}"/>
              </a:ext>
            </a:extLst>
          </p:cNvPr>
          <p:cNvGrpSpPr/>
          <p:nvPr/>
        </p:nvGrpSpPr>
        <p:grpSpPr>
          <a:xfrm>
            <a:off x="5099434" y="2764428"/>
            <a:ext cx="3222208" cy="1188302"/>
            <a:chOff x="3277616" y="4828032"/>
            <a:chExt cx="5400040" cy="713232"/>
          </a:xfrm>
          <a:solidFill>
            <a:schemeClr val="bg1">
              <a:lumMod val="85000"/>
            </a:schemeClr>
          </a:solidFill>
        </p:grpSpPr>
        <p:sp>
          <p:nvSpPr>
            <p:cNvPr id="60" name="Shape 20">
              <a:extLst>
                <a:ext uri="{FF2B5EF4-FFF2-40B4-BE49-F238E27FC236}">
                  <a16:creationId xmlns:a16="http://schemas.microsoft.com/office/drawing/2014/main" id="{DFC29D94-F437-5DC5-9492-3D42FF343DA8}"/>
                </a:ext>
              </a:extLst>
            </p:cNvPr>
            <p:cNvSpPr/>
            <p:nvPr/>
          </p:nvSpPr>
          <p:spPr>
            <a:xfrm>
              <a:off x="3277616" y="4828032"/>
              <a:ext cx="5400040" cy="713232"/>
            </a:xfrm>
            <a:prstGeom prst="roundRect">
              <a:avLst>
                <a:gd name="adj" fmla="val 12821"/>
              </a:avLst>
            </a:prstGeom>
            <a:grpFill/>
            <a:ln w="12700">
              <a:solidFill>
                <a:srgbClr val="D9E2EA"/>
              </a:solidFill>
              <a:prstDash val="solid"/>
            </a:ln>
          </p:spPr>
          <p:txBody>
            <a:bodyPr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 dirty="0"/>
            </a:p>
          </p:txBody>
        </p:sp>
        <p:sp>
          <p:nvSpPr>
            <p:cNvPr id="64" name="Text 22">
              <a:extLst>
                <a:ext uri="{FF2B5EF4-FFF2-40B4-BE49-F238E27FC236}">
                  <a16:creationId xmlns:a16="http://schemas.microsoft.com/office/drawing/2014/main" id="{CF96D559-41E2-AA51-A436-E22259E2A15B}"/>
                </a:ext>
              </a:extLst>
            </p:cNvPr>
            <p:cNvSpPr/>
            <p:nvPr/>
          </p:nvSpPr>
          <p:spPr>
            <a:xfrm>
              <a:off x="3669187" y="5056632"/>
              <a:ext cx="4732528" cy="256032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dirty="0">
                  <a:solidFill>
                    <a:srgbClr val="3B4856"/>
                  </a:solidFill>
                  <a:latin typeface="Aptos" pitchFamily="34" charset="0"/>
                </a:rPr>
                <a:t>Are you in?</a:t>
              </a: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3B4856"/>
                  </a:solidFill>
                  <a:latin typeface="Aptos" pitchFamily="34" charset="0"/>
                </a:rPr>
                <a:t>Ask your registrar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882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D96FE-C1F4-A686-258B-ABF0BF6F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5988"/>
            <a:ext cx="8229600" cy="620712"/>
          </a:xfr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0F2144"/>
                </a:solidFill>
              </a:rPr>
              <a:t>Your Data, Beyond Your Hospital</a:t>
            </a:r>
            <a:endParaRPr lang="en-US" sz="2800" dirty="0">
              <a:solidFill>
                <a:srgbClr val="0F2144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7197B-441D-3E31-D784-0A9ADDE8D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09452"/>
            <a:ext cx="5619750" cy="3198092"/>
          </a:xfrm>
        </p:spPr>
        <p:txBody>
          <a:bodyPr vert="horz" lIns="68580" tIns="34290" rIns="68580" bIns="34290" rtlCol="0" anchor="t">
            <a:normAutofit lnSpcReduction="1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F2144"/>
                </a:solidFill>
              </a:rPr>
              <a:t>In 2026…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F2144"/>
                </a:solidFill>
              </a:rPr>
              <a:t>325 research (PUF) applications</a:t>
            </a:r>
            <a:endParaRPr lang="en-US" sz="2400" dirty="0">
              <a:solidFill>
                <a:srgbClr val="0F2144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F2144"/>
                </a:solidFill>
              </a:rPr>
              <a:t>1300 datasets provided to 250 researchers</a:t>
            </a:r>
            <a:endParaRPr lang="en-US" sz="2400" dirty="0">
              <a:solidFill>
                <a:srgbClr val="0F2144"/>
              </a:solidFill>
              <a:ea typeface="Calibri"/>
              <a:cs typeface="Calibri"/>
            </a:endParaRPr>
          </a:p>
          <a:p>
            <a:br>
              <a:rPr lang="en-US" sz="2400" dirty="0">
                <a:solidFill>
                  <a:srgbClr val="0F2144"/>
                </a:solidFill>
              </a:rPr>
            </a:br>
            <a:r>
              <a:rPr lang="en-US" sz="2400" dirty="0">
                <a:solidFill>
                  <a:srgbClr val="0F2144"/>
                </a:solidFill>
              </a:rPr>
              <a:t>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F2144"/>
                </a:solidFill>
              </a:rPr>
              <a:t>~300 publications in 2026</a:t>
            </a:r>
            <a:endParaRPr lang="en-US" sz="2400" dirty="0">
              <a:solidFill>
                <a:srgbClr val="0F2144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F2144"/>
                </a:solidFill>
              </a:rPr>
              <a:t>~2000 since 2016</a:t>
            </a:r>
            <a:endParaRPr lang="en-US" sz="2400" dirty="0">
              <a:solidFill>
                <a:srgbClr val="0F2144"/>
              </a:solidFill>
              <a:cs typeface="Arial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EDDBC839-99F4-149D-37F5-79001F3A85F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4618" y="1150632"/>
            <a:ext cx="2682577" cy="239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20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9E7C3-8BD2-386C-C725-0FF32000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8" y="255785"/>
            <a:ext cx="8229600" cy="620712"/>
          </a:xfr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0F2144"/>
                </a:solidFill>
              </a:rPr>
              <a:t>TQP Data Access/Research Options</a:t>
            </a:r>
            <a:endParaRPr lang="en-US" sz="2800" dirty="0">
              <a:solidFill>
                <a:srgbClr val="0F2144"/>
              </a:solidFill>
              <a:ea typeface="Calibri"/>
              <a:cs typeface="Calibri"/>
            </a:endParaRP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91A02B9A-BD77-4EB1-ED70-E5D8E5F95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829" y="31146"/>
            <a:ext cx="1420582" cy="1420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CE1C7A-DB1C-58EF-4C57-A1D31EEA7C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6" r="3954"/>
          <a:stretch>
            <a:fillRect/>
          </a:stretch>
        </p:blipFill>
        <p:spPr>
          <a:xfrm>
            <a:off x="0" y="1549360"/>
            <a:ext cx="9144000" cy="35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14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F477-C134-DD39-1E88-BA68A497F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771734"/>
            <a:ext cx="8441703" cy="800016"/>
          </a:xfrm>
        </p:spPr>
        <p:txBody>
          <a:bodyPr/>
          <a:lstStyle/>
          <a:p>
            <a:r>
              <a:rPr lang="en-US" dirty="0"/>
              <a:t>Performance Improvement and Patient Safety</a:t>
            </a:r>
          </a:p>
        </p:txBody>
      </p:sp>
    </p:spTree>
    <p:extLst>
      <p:ext uri="{BB962C8B-B14F-4D97-AF65-F5344CB8AC3E}">
        <p14:creationId xmlns:p14="http://schemas.microsoft.com/office/powerpoint/2010/main" val="106892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E0DED-F24D-C281-516C-CCE68E9E8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F2144"/>
                </a:solidFill>
              </a:rPr>
              <a:t>PIPS Webpage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A83176-0CF4-571D-3BE1-6D8AF6EC1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0" y="1004479"/>
            <a:ext cx="6307818" cy="2991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A0F38E-71AE-26DE-FF75-9015C6E35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659" y="3352127"/>
            <a:ext cx="920241" cy="934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14FBCE-178F-A002-3623-F7636291B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775" y="124630"/>
            <a:ext cx="3563131" cy="15985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CFEEBC-B249-E398-91D2-20DAD95E5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775" y="1627259"/>
            <a:ext cx="3632200" cy="14440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5B60A3-549F-4941-0C29-8DA8F3D9C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3775" y="3071263"/>
            <a:ext cx="3632200" cy="150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71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55A879-5366-8B8C-5C97-12329BC7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F2144"/>
                </a:solidFill>
              </a:rPr>
              <a:t>Trauma Protocols Repository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F2C56F-BD3B-7BDE-DA9E-7AE2F4C4E39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1450" y="983456"/>
            <a:ext cx="4400550" cy="3176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F2144"/>
                </a:solidFill>
              </a:rPr>
              <a:t>Adult Protocols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F2144"/>
                </a:solidFill>
              </a:rPr>
              <a:t>Management of Patients with Rib Fractures*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F2144"/>
                </a:solidFill>
              </a:rPr>
              <a:t>Nutrition Support in Adult Trauma*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F2144"/>
                </a:solidFill>
              </a:rPr>
              <a:t>Blunt Splenic Injury*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F2144"/>
                </a:solidFill>
              </a:rPr>
              <a:t> </a:t>
            </a:r>
            <a:br>
              <a:rPr lang="en-US" sz="1800" dirty="0">
                <a:solidFill>
                  <a:srgbClr val="0F2144"/>
                </a:solidFill>
              </a:rPr>
            </a:br>
            <a:r>
              <a:rPr lang="en-US" sz="1800" b="1" dirty="0">
                <a:solidFill>
                  <a:srgbClr val="0F2144"/>
                </a:solidFill>
              </a:rPr>
              <a:t>Coming Soon</a:t>
            </a:r>
            <a:r>
              <a:rPr lang="en-US" sz="1800" dirty="0">
                <a:solidFill>
                  <a:srgbClr val="0F2144"/>
                </a:solidFill>
              </a:rPr>
              <a:t>: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F2144"/>
                </a:solidFill>
              </a:rPr>
              <a:t>Analgesia &amp; Sedation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F2144"/>
                </a:solidFill>
              </a:rPr>
              <a:t>Mangled Extremity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F2144"/>
                </a:solidFill>
              </a:rPr>
              <a:t>BCVI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444920-F876-11A0-1FC6-6F09758DED1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0" y="1998663"/>
            <a:ext cx="4572000" cy="244136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F2144"/>
                </a:solidFill>
              </a:rPr>
              <a:t>Pediatric Protocols</a:t>
            </a:r>
          </a:p>
          <a:p>
            <a:r>
              <a:rPr lang="en-US" sz="2900" dirty="0">
                <a:solidFill>
                  <a:srgbClr val="0F2144"/>
                </a:solidFill>
              </a:rPr>
              <a:t>Coming Soon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rgbClr val="0F2144"/>
                </a:solidFill>
              </a:rPr>
              <a:t>Peds MTP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rgbClr val="0F2144"/>
                </a:solidFill>
              </a:rPr>
              <a:t>Peds Damage Control Resuscitation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rgbClr val="0F2144"/>
                </a:solidFill>
              </a:rPr>
              <a:t>Peds Thoracic Imaging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rgbClr val="0F2144"/>
                </a:solidFill>
              </a:rPr>
              <a:t>Peds VTE Prophylaxis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rgbClr val="0F2144"/>
                </a:solidFill>
              </a:rPr>
              <a:t>Peds Mild TBI Resource Utilization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rgbClr val="0F2144"/>
                </a:solidFill>
              </a:rPr>
              <a:t>Nutrition for Pediatric Trauma Patients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29275C-1B5B-C947-5F02-E7E8EEEF9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989" y="77322"/>
            <a:ext cx="2267811" cy="19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57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E0DED-F24D-C281-516C-CCE68E9E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0519"/>
            <a:ext cx="8286750" cy="95488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F2144"/>
                </a:solidFill>
              </a:rPr>
              <a:t>Best Practices Guidelines for </a:t>
            </a:r>
            <a:br>
              <a:rPr lang="en-US" dirty="0">
                <a:solidFill>
                  <a:srgbClr val="0F2144"/>
                </a:solidFill>
              </a:rPr>
            </a:br>
            <a:r>
              <a:rPr lang="en-US" dirty="0">
                <a:solidFill>
                  <a:srgbClr val="0F2144"/>
                </a:solidFill>
              </a:rPr>
              <a:t>Transfusion in 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EDFC6-E203-1220-4B9B-98179EFB9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92" y="1393032"/>
            <a:ext cx="5887823" cy="2848659"/>
          </a:xfrm>
        </p:spPr>
        <p:txBody>
          <a:bodyPr>
            <a:normAutofit fontScale="47500" lnSpcReduction="20000"/>
          </a:bodyPr>
          <a:lstStyle/>
          <a:p>
            <a:pPr marL="342900" indent="-342900"/>
            <a:r>
              <a:rPr lang="en-US" sz="3300" b="1" dirty="0"/>
              <a:t>Leads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John Hess, Matthew (Macky) Neal</a:t>
            </a:r>
          </a:p>
          <a:p>
            <a:pPr marL="342900" indent="-342900"/>
            <a:endParaRPr lang="en-US" sz="3300" b="1" dirty="0"/>
          </a:p>
          <a:p>
            <a:pPr marL="342900" indent="-342900"/>
            <a:r>
              <a:rPr lang="en-US" sz="3300" b="1" dirty="0"/>
              <a:t>Highlights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Prehospital Transfusion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Transfusion Medicine and Trauma Support Services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Anticoagulation reversal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Transfusion Support for Surge Capacity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Future Directions for Transfusion Care</a:t>
            </a:r>
          </a:p>
          <a:p>
            <a:pPr marL="685800" lvl="1" indent="-342900"/>
            <a:r>
              <a:rPr lang="en-US" sz="3300" dirty="0">
                <a:solidFill>
                  <a:srgbClr val="0F2144"/>
                </a:solidFill>
              </a:rPr>
              <a:t>PI Implementation &amp; Integration of the Best Practices Guidelines</a:t>
            </a:r>
          </a:p>
          <a:p>
            <a:pPr marL="685800" lvl="1" indent="-342900"/>
            <a:endParaRPr lang="en-US" b="1" dirty="0">
              <a:solidFill>
                <a:srgbClr val="0F2144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EEA32F-EB2F-944E-EDDD-845A3EDB6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800" y="438151"/>
            <a:ext cx="2590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03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E9970D-1434-C35E-981E-9B25A0021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F2144"/>
                </a:solidFill>
              </a:rPr>
              <a:t>Best Practices Guidelines for Burn Injuries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A4DC2E-9C97-B5FA-1F24-E7CA10C47E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485900"/>
            <a:ext cx="3981450" cy="2819400"/>
          </a:xfrm>
        </p:spPr>
        <p:txBody>
          <a:bodyPr/>
          <a:lstStyle/>
          <a:p>
            <a:pPr marL="257175" indent="-257175"/>
            <a:r>
              <a:rPr lang="en-US" sz="1800" dirty="0">
                <a:solidFill>
                  <a:srgbClr val="0F2144"/>
                </a:solidFill>
              </a:rPr>
              <a:t>New guidelines in development</a:t>
            </a:r>
          </a:p>
          <a:p>
            <a:pPr marL="257175" indent="-257175"/>
            <a:r>
              <a:rPr lang="en-US" sz="1800" dirty="0">
                <a:solidFill>
                  <a:srgbClr val="0F2144"/>
                </a:solidFill>
              </a:rPr>
              <a:t>Formal collaboration between </a:t>
            </a:r>
            <a:br>
              <a:rPr lang="en-US" sz="1800" dirty="0">
                <a:solidFill>
                  <a:srgbClr val="0F2144"/>
                </a:solidFill>
              </a:rPr>
            </a:br>
            <a:r>
              <a:rPr lang="en-US" sz="1800" dirty="0">
                <a:solidFill>
                  <a:srgbClr val="0F2144"/>
                </a:solidFill>
              </a:rPr>
              <a:t>ACS COT and ABA</a:t>
            </a:r>
          </a:p>
          <a:p>
            <a:pPr marL="257175" indent="-257175"/>
            <a:r>
              <a:rPr lang="en-US" sz="1800" b="1" dirty="0">
                <a:solidFill>
                  <a:srgbClr val="0F2144"/>
                </a:solidFill>
              </a:rPr>
              <a:t>Leads: </a:t>
            </a:r>
          </a:p>
          <a:p>
            <a:pPr marL="600075" lvl="1" indent="-257175"/>
            <a:r>
              <a:rPr lang="en-US" sz="1800" dirty="0">
                <a:solidFill>
                  <a:srgbClr val="0F2144"/>
                </a:solidFill>
              </a:rPr>
              <a:t>J. Kevin Bailey, MD, FACS, FABA</a:t>
            </a:r>
          </a:p>
          <a:p>
            <a:pPr marL="600075" lvl="1" indent="-257175"/>
            <a:r>
              <a:rPr lang="en-US" sz="1800" dirty="0">
                <a:solidFill>
                  <a:srgbClr val="0F2144"/>
                </a:solidFill>
              </a:rPr>
              <a:t>Elisha Brownson, MD, FACS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927610-6428-4758-66D4-5DD6C47F4AB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92231" y="967182"/>
            <a:ext cx="3981450" cy="333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i="1" dirty="0">
                <a:solidFill>
                  <a:srgbClr val="0F2144"/>
                </a:solidFill>
              </a:rPr>
              <a:t>In Progress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A7E2F12-A31B-070D-C22F-AE1270E3BA8C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t="295" b="295"/>
          <a:stretch>
            <a:fillRect/>
          </a:stretch>
        </p:blipFill>
        <p:spPr>
          <a:xfrm>
            <a:off x="6300788" y="2174875"/>
            <a:ext cx="2843212" cy="22542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75ED27-8D7E-C68E-D199-8271385E5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171" y="1250950"/>
            <a:ext cx="3232485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56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3215C-76CA-C58A-3882-77B67B06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3FEF-54B1-1ED8-43D7-AEF0975EA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F2144"/>
                </a:solidFill>
              </a:rPr>
              <a:t>Mortality Reporting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2B3A6-0140-3F13-A1A5-350E9ED06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Anonymous case reporting from local mortality reviews </a:t>
            </a:r>
          </a:p>
          <a:p>
            <a:pPr marL="342900" indent="-342900"/>
            <a:r>
              <a:rPr lang="en-US" dirty="0"/>
              <a:t>Aggregates lessons across trauma centers </a:t>
            </a:r>
          </a:p>
          <a:p>
            <a:pPr marL="342900" indent="-342900"/>
            <a:r>
              <a:rPr lang="en-US" dirty="0"/>
              <a:t>Identifies recurring patterns and improvement opportunities </a:t>
            </a:r>
          </a:p>
          <a:p>
            <a:pPr marL="342900" indent="-342900"/>
            <a:r>
              <a:rPr lang="en-US" dirty="0"/>
              <a:t>Findings disseminated through case reports to all centers</a:t>
            </a:r>
          </a:p>
          <a:p>
            <a:pPr marL="342900" indent="-342900"/>
            <a:r>
              <a:rPr lang="en-US" b="1" dirty="0"/>
              <a:t>Enroll once. Submit cases anytime.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39D244-F684-64B9-59A6-01011ABE0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063" y="2607017"/>
            <a:ext cx="1664042" cy="166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93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FF723-7340-B285-C5ED-CD6FD3394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9650C-DBDD-BD06-4174-AECE6C800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04" y="176430"/>
            <a:ext cx="8229600" cy="6207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F2144"/>
                </a:solidFill>
              </a:rPr>
              <a:t>Mortality Reporting System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CEA5A16-1281-4CD8-145B-B94C73C0CB3D}"/>
              </a:ext>
            </a:extLst>
          </p:cNvPr>
          <p:cNvSpPr txBox="1">
            <a:spLocks/>
          </p:cNvSpPr>
          <p:nvPr/>
        </p:nvSpPr>
        <p:spPr>
          <a:xfrm>
            <a:off x="331345" y="800347"/>
            <a:ext cx="3981450" cy="33337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en-US" sz="2100" b="1" dirty="0">
                <a:solidFill>
                  <a:srgbClr val="8AA3B0"/>
                </a:solidFill>
                <a:latin typeface="Arial" panose="020B0604020202020204"/>
              </a:rPr>
              <a:t>Shared Learning in Action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094C9F-7BFE-C0BD-700D-21315D8C3A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992"/>
          <a:stretch>
            <a:fillRect/>
          </a:stretch>
        </p:blipFill>
        <p:spPr>
          <a:xfrm>
            <a:off x="1709544" y="1381393"/>
            <a:ext cx="6270304" cy="16733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94C114-26F4-A425-D3E0-3FC3B0E6F7F3}"/>
              </a:ext>
            </a:extLst>
          </p:cNvPr>
          <p:cNvSpPr/>
          <p:nvPr/>
        </p:nvSpPr>
        <p:spPr>
          <a:xfrm>
            <a:off x="0" y="4223208"/>
            <a:ext cx="9144000" cy="9202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044013-5984-15B5-9BF4-E7A69AC7FD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225"/>
          <a:stretch>
            <a:fillRect/>
          </a:stretch>
        </p:blipFill>
        <p:spPr>
          <a:xfrm>
            <a:off x="202704" y="3054706"/>
            <a:ext cx="5002953" cy="13516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E64498-BFA7-ACA8-4109-0797D7AF25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272"/>
          <a:stretch>
            <a:fillRect/>
          </a:stretch>
        </p:blipFill>
        <p:spPr>
          <a:xfrm>
            <a:off x="4312795" y="3766594"/>
            <a:ext cx="4667943" cy="135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09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250B6-7BED-C8B5-2D4D-566CA060A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75" y="312348"/>
            <a:ext cx="8422849" cy="620712"/>
          </a:xfrm>
        </p:spPr>
        <p:txBody>
          <a:bodyPr/>
          <a:lstStyle/>
          <a:p>
            <a:pPr marL="7938"/>
            <a:r>
              <a:rPr lang="en-CA" dirty="0">
                <a:solidFill>
                  <a:srgbClr val="0F2144"/>
                </a:solidFill>
              </a:rPr>
              <a:t>How can we move from producing publications to measurably changing trauma care?</a:t>
            </a:r>
            <a:br>
              <a:rPr lang="en-CA" dirty="0">
                <a:solidFill>
                  <a:srgbClr val="0F2144"/>
                </a:solidFill>
              </a:rPr>
            </a:br>
            <a:r>
              <a:rPr lang="en-CA" dirty="0">
                <a:solidFill>
                  <a:srgbClr val="0F2144"/>
                </a:solidFill>
              </a:rPr>
              <a:t>	</a:t>
            </a:r>
            <a:endParaRPr lang="en-US" b="0" dirty="0">
              <a:solidFill>
                <a:srgbClr val="0F214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60501-4BCD-B74E-DC34-84FD4E207943}"/>
              </a:ext>
            </a:extLst>
          </p:cNvPr>
          <p:cNvSpPr txBox="1"/>
          <p:nvPr/>
        </p:nvSpPr>
        <p:spPr>
          <a:xfrm>
            <a:off x="843863" y="1964093"/>
            <a:ext cx="745627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>
                <a:solidFill>
                  <a:srgbClr val="0F2144"/>
                </a:solidFill>
              </a:rPr>
              <a:t>Evaluate our current portfolio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>
                <a:solidFill>
                  <a:srgbClr val="0F2144"/>
                </a:solidFill>
              </a:rPr>
              <a:t>How we select our topics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>
                <a:solidFill>
                  <a:srgbClr val="0F2144"/>
                </a:solidFill>
              </a:rPr>
              <a:t>How do we move from publications to impact?</a:t>
            </a:r>
          </a:p>
        </p:txBody>
      </p:sp>
    </p:spTree>
    <p:extLst>
      <p:ext uri="{BB962C8B-B14F-4D97-AF65-F5344CB8AC3E}">
        <p14:creationId xmlns:p14="http://schemas.microsoft.com/office/powerpoint/2010/main" val="290566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D60F-4D3D-AD7E-C1D2-9FD215E10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C9A46B-B4E8-3445-C444-256260615ED9}"/>
              </a:ext>
            </a:extLst>
          </p:cNvPr>
          <p:cNvSpPr txBox="1"/>
          <p:nvPr/>
        </p:nvSpPr>
        <p:spPr>
          <a:xfrm>
            <a:off x="113122" y="1284746"/>
            <a:ext cx="6400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800"/>
              </a:spcAft>
              <a:buNone/>
            </a:pP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Derivative products from BPGs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Point-of-care / just-in-time resources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EHR and clinical decision-support integration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Practical guidance within TQIP reports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endParaRPr lang="en-CA" sz="1800" b="0" i="0" u="none" strike="noStrike" dirty="0">
              <a:solidFill>
                <a:srgbClr val="0F2144"/>
              </a:solidFill>
              <a:effectLst/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D30DCD-6A35-6C1E-873B-DC4DA725CB6A}"/>
              </a:ext>
            </a:extLst>
          </p:cNvPr>
          <p:cNvSpPr txBox="1"/>
          <p:nvPr/>
        </p:nvSpPr>
        <p:spPr>
          <a:xfrm>
            <a:off x="3799001" y="2762074"/>
            <a:ext cx="51093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800"/>
              </a:spcAft>
              <a:buNone/>
            </a:pP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Longitudinal education and implementation support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Podcasts and short-form video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r>
              <a:rPr lang="en-CA" sz="1800" b="1" i="0" u="none" strike="noStrike" dirty="0">
                <a:solidFill>
                  <a:srgbClr val="0F2144"/>
                </a:solidFill>
                <a:effectLst/>
                <a:latin typeface="+mn-lt"/>
              </a:rPr>
              <a:t>Implementation exemplars</a:t>
            </a:r>
            <a:br>
              <a:rPr lang="en-CA" sz="1800" b="0" i="0" u="none" strike="noStrike" dirty="0">
                <a:solidFill>
                  <a:srgbClr val="0F2144"/>
                </a:solidFill>
                <a:effectLst/>
                <a:latin typeface="+mn-lt"/>
              </a:rPr>
            </a:br>
            <a:endParaRPr lang="en-CA" sz="1800" b="0" i="0" u="none" strike="noStrike" dirty="0">
              <a:solidFill>
                <a:srgbClr val="0F2144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EA0F3-16EF-64D8-62C4-5DFE1402DD41}"/>
              </a:ext>
            </a:extLst>
          </p:cNvPr>
          <p:cNvSpPr txBox="1"/>
          <p:nvPr/>
        </p:nvSpPr>
        <p:spPr>
          <a:xfrm>
            <a:off x="381787" y="201771"/>
            <a:ext cx="8229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800"/>
              </a:spcAft>
              <a:buNone/>
            </a:pPr>
            <a:r>
              <a:rPr lang="en-CA" sz="2400" b="1" i="0" u="none" strike="noStrike" dirty="0">
                <a:solidFill>
                  <a:srgbClr val="0F2144"/>
                </a:solidFill>
                <a:effectLst/>
                <a:latin typeface="+mn-lt"/>
              </a:rPr>
              <a:t>What would a multichannel guideline/PIPS ecosystem look like that moves guidance into practice?</a:t>
            </a:r>
            <a:endParaRPr lang="en-CA" sz="2400" b="0" i="0" u="none" strike="noStrike" dirty="0">
              <a:solidFill>
                <a:srgbClr val="0F2144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7249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373EB-88DD-352C-55CB-2982B8BC2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3260"/>
            <a:ext cx="8229600" cy="620712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rgbClr val="0F2144"/>
                </a:solidFill>
                <a:latin typeface="Helvetica"/>
                <a:cs typeface="Helvetica"/>
              </a:rPr>
              <a:t>Trauma Systems</a:t>
            </a:r>
            <a:endParaRPr lang="en-US" dirty="0">
              <a:solidFill>
                <a:srgbClr val="0F214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64F34-7E24-4ED6-FC68-D97C0BAFA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810" y="913021"/>
            <a:ext cx="8229600" cy="2301520"/>
          </a:xfrm>
        </p:spPr>
        <p:txBody>
          <a:bodyPr lIns="91440" tIns="45720" rIns="91440" bIns="45720" anchor="t"/>
          <a:lstStyle/>
          <a:p>
            <a:pPr marL="228600" indent="-228600">
              <a:buFont typeface="Arial"/>
              <a:buChar char="•"/>
            </a:pPr>
            <a:r>
              <a:rPr lang="en-US" kern="1200" dirty="0">
                <a:latin typeface="Calibri"/>
                <a:ea typeface="+mn-ea"/>
                <a:cs typeface="+mn-cs"/>
              </a:rPr>
              <a:t>ACS is </a:t>
            </a:r>
            <a:r>
              <a:rPr lang="en-US" dirty="0">
                <a:latin typeface="Calibri"/>
              </a:rPr>
              <a:t>working with</a:t>
            </a:r>
            <a:r>
              <a:rPr lang="en-US" kern="1200" dirty="0">
                <a:latin typeface="Calibri"/>
                <a:ea typeface="+mn-ea"/>
                <a:cs typeface="+mn-cs"/>
              </a:rPr>
              <a:t> </a:t>
            </a:r>
            <a:r>
              <a:rPr lang="en-US" dirty="0">
                <a:latin typeface="Calibri"/>
              </a:rPr>
              <a:t>Florida and Texas on future Trauma Systems Consultations</a:t>
            </a:r>
          </a:p>
          <a:p>
            <a:pPr marL="685800" lvl="1" indent="-228600">
              <a:buFont typeface="Arial"/>
              <a:buChar char="•"/>
            </a:pPr>
            <a:r>
              <a:rPr lang="en-US" sz="1800" kern="1200" dirty="0">
                <a:solidFill>
                  <a:srgbClr val="0F2144"/>
                </a:solidFill>
                <a:latin typeface="Calibri"/>
                <a:ea typeface="+mn-ea"/>
                <a:cs typeface="+mn-cs"/>
              </a:rPr>
              <a:t>Texas will have an additional Rural focu</a:t>
            </a:r>
            <a:r>
              <a:rPr lang="en-US" sz="1800" dirty="0">
                <a:solidFill>
                  <a:srgbClr val="0F2144"/>
                </a:solidFill>
                <a:latin typeface="Calibri"/>
              </a:rPr>
              <a:t>s</a:t>
            </a:r>
          </a:p>
          <a:p>
            <a:pPr marL="685800" lvl="1" indent="-228600">
              <a:buFont typeface="Arial"/>
              <a:buChar char="•"/>
            </a:pPr>
            <a:r>
              <a:rPr lang="en-US" sz="1800" kern="1200" dirty="0">
                <a:solidFill>
                  <a:srgbClr val="0F2144"/>
                </a:solidFill>
                <a:latin typeface="Calibri"/>
                <a:ea typeface="+mn-ea"/>
                <a:cs typeface="+mn-cs"/>
              </a:rPr>
              <a:t>Fl</a:t>
            </a:r>
            <a:r>
              <a:rPr lang="en-US" sz="1800" dirty="0">
                <a:solidFill>
                  <a:srgbClr val="0F2144"/>
                </a:solidFill>
                <a:latin typeface="Calibri"/>
              </a:rPr>
              <a:t>orida will be an extended engagement with ACS involvement in the PRQ process </a:t>
            </a:r>
            <a:endParaRPr lang="en-US" sz="1800" kern="1200" dirty="0">
              <a:solidFill>
                <a:srgbClr val="0F2144"/>
              </a:solidFill>
              <a:latin typeface="Calibri"/>
              <a:ea typeface="+mn-ea"/>
              <a:cs typeface="+mn-cs"/>
            </a:endParaRPr>
          </a:p>
          <a:p>
            <a:pPr marL="228600" indent="-228600" algn="l" rtl="0">
              <a:buFont typeface="Arial"/>
              <a:buChar char="•"/>
            </a:pPr>
            <a:r>
              <a:rPr lang="en-US" kern="1200" dirty="0">
                <a:latin typeface="Calibri"/>
                <a:ea typeface="+mn-ea"/>
                <a:cs typeface="+mn-cs"/>
              </a:rPr>
              <a:t>A new Trauma System Resource Repository to assist in system development</a:t>
            </a:r>
            <a:endParaRPr lang="en-US" kern="1200" dirty="0">
              <a:latin typeface="Calibri"/>
              <a:ea typeface="Calibri"/>
              <a:cs typeface="Calibri"/>
            </a:endParaRPr>
          </a:p>
          <a:p>
            <a:pPr marL="228600" indent="-228600" algn="l" rtl="0">
              <a:buFont typeface="Arial"/>
              <a:buChar char="•"/>
            </a:pPr>
            <a:r>
              <a:rPr lang="en-US" kern="1200" dirty="0">
                <a:latin typeface="Calibri"/>
                <a:ea typeface="+mn-ea"/>
                <a:cs typeface="+mn-cs"/>
              </a:rPr>
              <a:t>Growing interest in international consultation</a:t>
            </a:r>
            <a:endParaRPr lang="en-US" dirty="0"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6001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03C076-C611-7E99-C009-B230383A894A}"/>
              </a:ext>
            </a:extLst>
          </p:cNvPr>
          <p:cNvSpPr txBox="1">
            <a:spLocks/>
          </p:cNvSpPr>
          <p:nvPr/>
        </p:nvSpPr>
        <p:spPr>
          <a:xfrm>
            <a:off x="525057" y="1352741"/>
            <a:ext cx="3559793" cy="199174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33D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>
                <a:latin typeface="+mn-lt"/>
              </a:rPr>
              <a:t>Thank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E6123-C431-E0B7-7035-539F9E0A3F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0274"/>
            <a:ext cx="2441051" cy="3615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2361833"/>
      </p:ext>
    </p:extLst>
  </p:cSld>
  <p:clrMapOvr>
    <a:masterClrMapping/>
  </p:clrMapOvr>
</p:sld>
</file>

<file path=ppt/theme/theme1.xml><?xml version="1.0" encoding="utf-8"?>
<a:theme xmlns:a="http://schemas.openxmlformats.org/drawingml/2006/main" name="Body">
  <a:themeElements>
    <a:clrScheme name="Custom 11">
      <a:dk1>
        <a:srgbClr val="7C1398"/>
      </a:dk1>
      <a:lt1>
        <a:srgbClr val="FFFFFF"/>
      </a:lt1>
      <a:dk2>
        <a:srgbClr val="000000"/>
      </a:dk2>
      <a:lt2>
        <a:srgbClr val="E7E6E6"/>
      </a:lt2>
      <a:accent1>
        <a:srgbClr val="C075D1"/>
      </a:accent1>
      <a:accent2>
        <a:srgbClr val="9B29B4"/>
      </a:accent2>
      <a:accent3>
        <a:srgbClr val="A5A5A5"/>
      </a:accent3>
      <a:accent4>
        <a:srgbClr val="EAECF1"/>
      </a:accent4>
      <a:accent5>
        <a:srgbClr val="9B29B4"/>
      </a:accent5>
      <a:accent6>
        <a:srgbClr val="C075D1"/>
      </a:accent6>
      <a:hlink>
        <a:srgbClr val="C075D1"/>
      </a:hlink>
      <a:folHlink>
        <a:srgbClr val="9B29B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709</Words>
  <Application>Microsoft Office PowerPoint</Application>
  <PresentationFormat>On-screen Show (16:9)</PresentationFormat>
  <Paragraphs>138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Figtree</vt:lpstr>
      <vt:lpstr>Helvetica</vt:lpstr>
      <vt:lpstr>Body</vt:lpstr>
      <vt:lpstr>Trauma Quality Programs Update</vt:lpstr>
      <vt:lpstr>The team</vt:lpstr>
      <vt:lpstr>PowerPoint Presentation</vt:lpstr>
      <vt:lpstr>Keynote –  Louie Gravance </vt:lpstr>
      <vt:lpstr>Trauma Survivor –  Dr.  Joshua Taylor  </vt:lpstr>
      <vt:lpstr>The Chaplain and the Doctor</vt:lpstr>
      <vt:lpstr>Current TQIP Enrollment</vt:lpstr>
      <vt:lpstr>TQIP Report</vt:lpstr>
      <vt:lpstr>TQIP 2.0</vt:lpstr>
      <vt:lpstr>Consultative input</vt:lpstr>
      <vt:lpstr>PowerPoint Presentation</vt:lpstr>
      <vt:lpstr>PowerPoint Presentation</vt:lpstr>
      <vt:lpstr>Direct Data Submission</vt:lpstr>
      <vt:lpstr>Your Data, Beyond Your Hospital</vt:lpstr>
      <vt:lpstr>TQP Data Access/Research Options</vt:lpstr>
      <vt:lpstr>Performance Improvement and Patient Safety</vt:lpstr>
      <vt:lpstr>PIPS Webpage</vt:lpstr>
      <vt:lpstr>Trauma Protocols Repository</vt:lpstr>
      <vt:lpstr>Best Practices Guidelines for  Transfusion in Trauma</vt:lpstr>
      <vt:lpstr>Best Practices Guidelines for Burn Injuries</vt:lpstr>
      <vt:lpstr>Mortality Reporting System</vt:lpstr>
      <vt:lpstr>Mortality Reporting System</vt:lpstr>
      <vt:lpstr>How can we move from producing publications to measurably changing trauma care?  </vt:lpstr>
      <vt:lpstr> </vt:lpstr>
      <vt:lpstr>Trauma Systems</vt:lpstr>
      <vt:lpstr>PowerPoint Presentation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MACRA Quality Payment Program</dc:title>
  <dc:creator>Alicia Marquez</dc:creator>
  <cp:lastModifiedBy>Courtney Simmons</cp:lastModifiedBy>
  <cp:revision>22</cp:revision>
  <dcterms:created xsi:type="dcterms:W3CDTF">2016-09-28T15:48:40Z</dcterms:created>
  <dcterms:modified xsi:type="dcterms:W3CDTF">2026-09-26T03:41:10Z</dcterms:modified>
</cp:coreProperties>
</file>