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1" r:id="rId10"/>
    <p:sldId id="265" r:id="rId11"/>
    <p:sldId id="266" r:id="rId12"/>
    <p:sldId id="272" r:id="rId13"/>
    <p:sldId id="267" r:id="rId14"/>
    <p:sldId id="275" r:id="rId15"/>
    <p:sldId id="268" r:id="rId16"/>
    <p:sldId id="273" r:id="rId17"/>
    <p:sldId id="269" r:id="rId18"/>
    <p:sldId id="274" r:id="rId19"/>
    <p:sldId id="276" r:id="rId20"/>
    <p:sldId id="270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8264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032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76199"/>
            <a:ext cx="919162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00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2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42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9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1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E29B13-7CAB-421B-8B4F-1A34CE1558A9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D22385-68DE-47F1-BC6C-4B6A25A05F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2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415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BA15D5-6B72-4954-ADC5-94BC5DBAB161}" type="datetimeFigureOut">
              <a:rPr lang="en-US" smtClean="0"/>
              <a:pPr/>
              <a:t>4/5/2018</a:t>
            </a:fld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BC7AF-D673-4EAD-8523-66B732CE33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A15D5-6B72-4954-ADC5-94BC5DBAB161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BC7AF-D673-4EAD-8523-66B732CE33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" y="6444476"/>
            <a:ext cx="899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ACS Division of Education Student Resource Task Force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20200" cy="69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63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49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9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CLINICAL YEARS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19200"/>
            <a:ext cx="9296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5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0126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CLINICAL ADVICE:</a:t>
            </a:r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Rotations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419600" cy="464820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</a:pPr>
            <a:r>
              <a:rPr lang="en-US" dirty="0"/>
              <a:t>It does not matter </a:t>
            </a:r>
            <a:r>
              <a:rPr lang="en-US" dirty="0" smtClean="0"/>
              <a:t>when </a:t>
            </a:r>
            <a:r>
              <a:rPr lang="en-US" dirty="0"/>
              <a:t>you take your core surgery rotation during year 3, but consider completing </a:t>
            </a:r>
            <a:r>
              <a:rPr lang="en-US" dirty="0" smtClean="0"/>
              <a:t>the rotations </a:t>
            </a:r>
            <a:r>
              <a:rPr lang="en-US" dirty="0"/>
              <a:t>you are most interested in before February-April, when VSAS opens for application to away elective rotations.  </a:t>
            </a:r>
            <a:endParaRPr lang="en-US" dirty="0" smtClean="0"/>
          </a:p>
          <a:p>
            <a:pPr marL="0" lvl="0" indent="0">
              <a:lnSpc>
                <a:spcPct val="110000"/>
              </a:lnSpc>
              <a:buNone/>
            </a:pPr>
            <a:endParaRPr lang="en-US" sz="900" dirty="0"/>
          </a:p>
          <a:p>
            <a:pPr lvl="0">
              <a:lnSpc>
                <a:spcPct val="110000"/>
              </a:lnSpc>
            </a:pPr>
            <a:r>
              <a:rPr lang="en-US" dirty="0"/>
              <a:t>Your institution may control your rotation sequence schedule. </a:t>
            </a:r>
            <a:endParaRPr lang="en-US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r="6895"/>
          <a:stretch/>
        </p:blipFill>
        <p:spPr bwMode="auto">
          <a:xfrm>
            <a:off x="138156" y="1923139"/>
            <a:ext cx="4254501" cy="349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8157" y="5396588"/>
            <a:ext cx="13628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i="1" dirty="0"/>
              <a:t>Image courtesy of U.S. Army</a:t>
            </a:r>
          </a:p>
        </p:txBody>
      </p:sp>
    </p:spTree>
    <p:extLst>
      <p:ext uri="{BB962C8B-B14F-4D97-AF65-F5344CB8AC3E}">
        <p14:creationId xmlns:p14="http://schemas.microsoft.com/office/powerpoint/2010/main" val="34608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CLINICAL ADVICE:</a:t>
            </a:r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 smtClean="0">
                <a:solidFill>
                  <a:srgbClr val="FFC000"/>
                </a:solidFill>
              </a:rPr>
              <a:t>Rotations</a:t>
            </a:r>
            <a:r>
              <a:rPr lang="en-US" sz="3600" dirty="0" smtClean="0">
                <a:solidFill>
                  <a:srgbClr val="FFC000"/>
                </a:solidFill>
              </a:rPr>
              <a:t> (cont.)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524000"/>
            <a:ext cx="8915400" cy="4876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Begin </a:t>
            </a:r>
            <a:r>
              <a:rPr lang="en-US" dirty="0"/>
              <a:t>looking to see what away rotations are available as early as February when some of the applications open. </a:t>
            </a:r>
            <a:endParaRPr lang="en-US" dirty="0" smtClean="0"/>
          </a:p>
          <a:p>
            <a:pPr marL="0" lvl="0" indent="0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Formulate </a:t>
            </a:r>
            <a:r>
              <a:rPr lang="en-US" dirty="0"/>
              <a:t>a strategy for year 4. 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number of away rotation experiences varies between surgical specialty.  Some do not participate in VSAS.  </a:t>
            </a:r>
            <a:endParaRPr lang="en-US" dirty="0" smtClean="0"/>
          </a:p>
          <a:p>
            <a:pPr lvl="1"/>
            <a:r>
              <a:rPr lang="en-US" dirty="0" smtClean="0"/>
              <a:t>Find </a:t>
            </a:r>
            <a:r>
              <a:rPr lang="en-US" dirty="0"/>
              <a:t>a specialty-specific advisor who is familiar with strategizing year 4 and VSAS to assist you in planning.  </a:t>
            </a:r>
            <a:endParaRPr lang="en-US" dirty="0" smtClean="0"/>
          </a:p>
          <a:p>
            <a:pPr marL="0" lvl="0" indent="0">
              <a:buNone/>
            </a:pPr>
            <a:endParaRPr lang="en-US" sz="1000" dirty="0"/>
          </a:p>
          <a:p>
            <a:pPr lvl="0"/>
            <a:r>
              <a:rPr lang="en-US" dirty="0"/>
              <a:t>If unsure whom to choose as a mentor, start with the program director of the discipline you are interested in.  They may know who in the department is familiar with certain application guidelines and strategies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CLINICAL YEARS:</a:t>
            </a:r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Test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447800"/>
            <a:ext cx="8699500" cy="4876800"/>
          </a:xfrm>
        </p:spPr>
        <p:txBody>
          <a:bodyPr>
            <a:normAutofit fontScale="92500" lnSpcReduction="20000"/>
          </a:bodyPr>
          <a:lstStyle/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Studying </a:t>
            </a:r>
            <a:r>
              <a:rPr lang="en-US" sz="2800" dirty="0"/>
              <a:t>for Step 2 and/or Level 2 varies.  </a:t>
            </a:r>
            <a:endParaRPr lang="en-US" sz="2800" dirty="0" smtClean="0"/>
          </a:p>
          <a:p>
            <a:pPr marL="0" lvl="0" indent="0">
              <a:buNone/>
            </a:pPr>
            <a:endParaRPr lang="en-US" sz="900" dirty="0" smtClean="0"/>
          </a:p>
          <a:p>
            <a:pPr lvl="1"/>
            <a:r>
              <a:rPr lang="en-US" sz="2400" dirty="0" smtClean="0"/>
              <a:t>Most </a:t>
            </a:r>
            <a:r>
              <a:rPr lang="en-US" sz="2400" dirty="0"/>
              <a:t>students study for 4 weeks on average.  </a:t>
            </a:r>
            <a:endParaRPr lang="en-US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clinical rotations and NBME shelf exams also prepare you</a:t>
            </a:r>
            <a:r>
              <a:rPr lang="en-US" sz="2400" dirty="0" smtClean="0"/>
              <a:t>.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800" dirty="0" smtClean="0"/>
              <a:t>When </a:t>
            </a:r>
            <a:r>
              <a:rPr lang="en-US" sz="2800" dirty="0"/>
              <a:t>to take the Step 2 and/or Level 2 varies.  Your school may have a deadline.  Speak to your advisor.  If Step 1 and/or Level 1 score(s) </a:t>
            </a:r>
            <a:r>
              <a:rPr lang="en-US" sz="2800" dirty="0" smtClean="0"/>
              <a:t>is </a:t>
            </a:r>
            <a:r>
              <a:rPr lang="en-US" sz="2800" dirty="0"/>
              <a:t>below average, you may consider completing Step 2 and/or Level 2 immediately after required clinical rotations and shelf exams at the end of year 3.  Many programs are interested in knowing Step 2 scores by ROL in February of year 4, though usually not required for application. </a:t>
            </a:r>
            <a:endParaRPr lang="en-US" sz="2800" dirty="0" smtClean="0"/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115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0"/>
            <a:ext cx="8305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CLINICAL YEARS:</a:t>
            </a:r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Test </a:t>
            </a:r>
            <a:r>
              <a:rPr lang="en-US" sz="3600" b="1" dirty="0" smtClean="0">
                <a:solidFill>
                  <a:srgbClr val="FFC000"/>
                </a:solidFill>
              </a:rPr>
              <a:t>Preparation </a:t>
            </a:r>
            <a:r>
              <a:rPr lang="en-US" sz="3600" dirty="0" smtClean="0">
                <a:solidFill>
                  <a:srgbClr val="FFC000"/>
                </a:solidFill>
              </a:rPr>
              <a:t>(cont.)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00" dirty="0"/>
          </a:p>
          <a:p>
            <a:r>
              <a:rPr lang="en-US" sz="2800" dirty="0"/>
              <a:t>Osteopathic medical students should consider completing USMLE Step 2 CK and USMLE Step 2 CS in addition to COMLEX-USA Level 2-CE and COMLEX-USA Level 2-PE1.  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According </a:t>
            </a:r>
            <a:r>
              <a:rPr lang="en-US" sz="2800" dirty="0"/>
              <a:t>to the 2016 NRMP Program Director </a:t>
            </a:r>
            <a:r>
              <a:rPr lang="en-US" sz="2800" dirty="0" smtClean="0"/>
              <a:t>Survey:</a:t>
            </a:r>
          </a:p>
          <a:p>
            <a:pPr lvl="2"/>
            <a:r>
              <a:rPr lang="en-US" dirty="0" smtClean="0"/>
              <a:t>86</a:t>
            </a:r>
            <a:r>
              <a:rPr lang="en-US" dirty="0"/>
              <a:t>% of surgery programs require USMLE Step 2 CK scores </a:t>
            </a:r>
            <a:endParaRPr lang="en-US" dirty="0" smtClean="0"/>
          </a:p>
          <a:p>
            <a:pPr lvl="2"/>
            <a:r>
              <a:rPr lang="en-US" dirty="0" smtClean="0"/>
              <a:t>78</a:t>
            </a:r>
            <a:r>
              <a:rPr lang="en-US" dirty="0"/>
              <a:t>% use USMLE Step 2 </a:t>
            </a:r>
            <a:r>
              <a:rPr lang="en-US" dirty="0" smtClean="0"/>
              <a:t>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305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APPLICATION ADVICE:</a:t>
            </a:r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Written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724400" cy="4953000"/>
          </a:xfrm>
        </p:spPr>
        <p:txBody>
          <a:bodyPr>
            <a:normAutofit fontScale="55000" lnSpcReduction="20000"/>
          </a:bodyPr>
          <a:lstStyle/>
          <a:p>
            <a:endParaRPr lang="en-US" sz="4400" dirty="0" smtClean="0"/>
          </a:p>
          <a:p>
            <a:r>
              <a:rPr lang="en-US" sz="4400" dirty="0" smtClean="0"/>
              <a:t>You </a:t>
            </a:r>
            <a:r>
              <a:rPr lang="en-US" sz="4400" dirty="0"/>
              <a:t>may register with </a:t>
            </a:r>
            <a:r>
              <a:rPr lang="en-US" sz="4400" dirty="0" smtClean="0"/>
              <a:t>ERAS   in June, </a:t>
            </a:r>
            <a:r>
              <a:rPr lang="en-US" sz="4400" dirty="0"/>
              <a:t>and are encouraged to begin working on your application. </a:t>
            </a:r>
            <a:r>
              <a:rPr lang="en-US" sz="4400" dirty="0" smtClean="0"/>
              <a:t> Have </a:t>
            </a:r>
            <a:r>
              <a:rPr lang="en-US" sz="4400" dirty="0"/>
              <a:t>it prepared </a:t>
            </a:r>
            <a:r>
              <a:rPr lang="en-US" sz="4400" dirty="0" smtClean="0"/>
              <a:t>when </a:t>
            </a:r>
            <a:r>
              <a:rPr lang="en-US" sz="4400" dirty="0"/>
              <a:t>application submission opens in September. </a:t>
            </a:r>
            <a:endParaRPr lang="en-US" sz="4400" dirty="0" smtClean="0"/>
          </a:p>
          <a:p>
            <a:pPr marL="0" indent="0">
              <a:buNone/>
            </a:pPr>
            <a:endParaRPr lang="en-US" sz="2600" dirty="0"/>
          </a:p>
          <a:p>
            <a:pPr lvl="0"/>
            <a:r>
              <a:rPr lang="en-US" sz="4400" dirty="0" smtClean="0"/>
              <a:t>Personal Statement:</a:t>
            </a:r>
          </a:p>
          <a:p>
            <a:pPr lvl="1"/>
            <a:r>
              <a:rPr lang="en-US" sz="4000" dirty="0" smtClean="0"/>
              <a:t>Speak </a:t>
            </a:r>
            <a:r>
              <a:rPr lang="en-US" sz="4000" dirty="0"/>
              <a:t>to your advisor for </a:t>
            </a:r>
            <a:r>
              <a:rPr lang="en-US" sz="4000" dirty="0" smtClean="0"/>
              <a:t>advice </a:t>
            </a:r>
            <a:r>
              <a:rPr lang="en-US" sz="4000" dirty="0"/>
              <a:t>about how to write your personal statement.  </a:t>
            </a:r>
            <a:endParaRPr lang="en-US" sz="4000" dirty="0" smtClean="0"/>
          </a:p>
          <a:p>
            <a:pPr marL="457200" lvl="1" indent="0">
              <a:buNone/>
            </a:pPr>
            <a:endParaRPr lang="en-US" sz="1900" dirty="0" smtClean="0"/>
          </a:p>
          <a:p>
            <a:pPr lvl="1"/>
            <a:r>
              <a:rPr lang="en-US" sz="4000" dirty="0" smtClean="0"/>
              <a:t>Have </a:t>
            </a:r>
            <a:r>
              <a:rPr lang="en-US" sz="4000" dirty="0"/>
              <a:t>multiple people read it and provide feedback</a:t>
            </a:r>
            <a:r>
              <a:rPr lang="en-US" sz="4000" dirty="0" smtClean="0"/>
              <a:t>.</a:t>
            </a:r>
          </a:p>
          <a:p>
            <a:pPr marL="0" lv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4170799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APPLICATION ADVICE:</a:t>
            </a:r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Written </a:t>
            </a:r>
            <a:r>
              <a:rPr lang="en-US" sz="3600" b="1" dirty="0" smtClean="0">
                <a:solidFill>
                  <a:srgbClr val="FFC000"/>
                </a:solidFill>
              </a:rPr>
              <a:t>Materials </a:t>
            </a:r>
            <a:r>
              <a:rPr lang="en-US" sz="3600" dirty="0" smtClean="0">
                <a:solidFill>
                  <a:srgbClr val="FFC000"/>
                </a:solidFill>
              </a:rPr>
              <a:t>(cont.)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8763000" cy="495300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en-US" sz="3400" dirty="0"/>
          </a:p>
          <a:p>
            <a:r>
              <a:rPr lang="en-US" sz="4400" dirty="0" smtClean="0"/>
              <a:t>Letters of Recommendation</a:t>
            </a:r>
          </a:p>
          <a:p>
            <a:pPr marL="0" indent="0">
              <a:buNone/>
            </a:pPr>
            <a:endParaRPr lang="en-US" sz="2600" dirty="0" smtClean="0"/>
          </a:p>
          <a:p>
            <a:pPr lvl="1"/>
            <a:r>
              <a:rPr lang="en-US" sz="4000" dirty="0" smtClean="0"/>
              <a:t>You </a:t>
            </a:r>
            <a:r>
              <a:rPr lang="en-US" sz="4000" dirty="0"/>
              <a:t>will need three letters of </a:t>
            </a:r>
            <a:r>
              <a:rPr lang="en-US" sz="4000" dirty="0" smtClean="0"/>
              <a:t>recommendation.</a:t>
            </a:r>
            <a:endParaRPr lang="en-US" sz="1600" dirty="0" smtClean="0"/>
          </a:p>
          <a:p>
            <a:pPr marL="457200" lvl="1" indent="0">
              <a:buNone/>
            </a:pPr>
            <a:endParaRPr lang="en-US" sz="2300" dirty="0" smtClean="0"/>
          </a:p>
          <a:p>
            <a:pPr lvl="2">
              <a:lnSpc>
                <a:spcPct val="120000"/>
              </a:lnSpc>
            </a:pPr>
            <a:r>
              <a:rPr lang="en-US" sz="3600" dirty="0" smtClean="0"/>
              <a:t>Your personal statement and CV should be updated and readily available for requesting letters.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3600" dirty="0"/>
          </a:p>
          <a:p>
            <a:pPr lvl="1">
              <a:lnSpc>
                <a:spcPct val="120000"/>
              </a:lnSpc>
            </a:pPr>
            <a:r>
              <a:rPr lang="en-US" sz="4000" dirty="0" smtClean="0"/>
              <a:t>If </a:t>
            </a:r>
            <a:r>
              <a:rPr lang="en-US" sz="4000" dirty="0"/>
              <a:t>you have only worked with one or two surgery attendings, you need a fourth-year elective/sub-I or a research project to expose you to additional surgeons who can write letters for you.  </a:t>
            </a:r>
          </a:p>
          <a:p>
            <a:pPr lvl="1"/>
            <a:endParaRPr lang="en-US" sz="4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2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66926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APPLICATION ADVICE:</a:t>
            </a:r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Ranking Residencies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330700" cy="4876800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20000"/>
              </a:lnSpc>
            </a:pPr>
            <a:endParaRPr lang="en-US" dirty="0" smtClean="0"/>
          </a:p>
          <a:p>
            <a:pPr lvl="0">
              <a:lnSpc>
                <a:spcPct val="120000"/>
              </a:lnSpc>
            </a:pPr>
            <a:r>
              <a:rPr lang="en-US" dirty="0" smtClean="0"/>
              <a:t>Ask </a:t>
            </a:r>
            <a:r>
              <a:rPr lang="en-US" dirty="0"/>
              <a:t>everyone which programs are worth considering. </a:t>
            </a:r>
            <a:endParaRPr lang="en-US" dirty="0" smtClean="0"/>
          </a:p>
          <a:p>
            <a:pPr marL="0" lvl="0" indent="0">
              <a:lnSpc>
                <a:spcPct val="120000"/>
              </a:lnSpc>
              <a:buNone/>
            </a:pPr>
            <a:endParaRPr lang="en-US" sz="1900" dirty="0" smtClean="0"/>
          </a:p>
          <a:p>
            <a:pPr>
              <a:lnSpc>
                <a:spcPct val="120000"/>
              </a:lnSpc>
            </a:pPr>
            <a:r>
              <a:rPr lang="en-US" dirty="0"/>
              <a:t> </a:t>
            </a:r>
            <a:r>
              <a:rPr lang="en-US" dirty="0" smtClean="0"/>
              <a:t>Information </a:t>
            </a:r>
            <a:r>
              <a:rPr lang="en-US" dirty="0"/>
              <a:t>about residency programs may be accessed through </a:t>
            </a:r>
            <a:r>
              <a:rPr lang="en-US" dirty="0" smtClean="0"/>
              <a:t>AMA-FREIDA</a:t>
            </a:r>
            <a:r>
              <a:rPr lang="en-US" dirty="0"/>
              <a:t>.  Some specialties participate in early matches, although general surgery </a:t>
            </a:r>
            <a:r>
              <a:rPr lang="en-US" dirty="0" smtClean="0"/>
              <a:t>follows the </a:t>
            </a:r>
            <a:r>
              <a:rPr lang="en-US" dirty="0"/>
              <a:t>typical match timeline.</a:t>
            </a:r>
          </a:p>
          <a:p>
            <a:pPr lvl="0"/>
            <a:endParaRPr lang="en-US" sz="4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57"/>
          <a:stretch/>
        </p:blipFill>
        <p:spPr bwMode="auto">
          <a:xfrm>
            <a:off x="4724400" y="2147023"/>
            <a:ext cx="4317687" cy="294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55726" y="5105400"/>
            <a:ext cx="13628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i="1" dirty="0"/>
              <a:t>Image courtesy of U.S. Army</a:t>
            </a:r>
          </a:p>
        </p:txBody>
      </p:sp>
    </p:spTree>
    <p:extLst>
      <p:ext uri="{BB962C8B-B14F-4D97-AF65-F5344CB8AC3E}">
        <p14:creationId xmlns:p14="http://schemas.microsoft.com/office/powerpoint/2010/main" val="7496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APPLICATION ADVICE:</a:t>
            </a:r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Ranking </a:t>
            </a:r>
            <a:r>
              <a:rPr lang="en-US" sz="3600" b="1" dirty="0" smtClean="0">
                <a:solidFill>
                  <a:srgbClr val="FFC000"/>
                </a:solidFill>
              </a:rPr>
              <a:t>Residencies </a:t>
            </a:r>
            <a:r>
              <a:rPr lang="en-US" sz="3600" dirty="0" smtClean="0">
                <a:solidFill>
                  <a:srgbClr val="FFC000"/>
                </a:solidFill>
              </a:rPr>
              <a:t>(cont.)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8686800" cy="4906963"/>
          </a:xfrm>
        </p:spPr>
        <p:txBody>
          <a:bodyPr>
            <a:normAutofit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Compile rank </a:t>
            </a:r>
            <a:r>
              <a:rPr lang="en-US" dirty="0"/>
              <a:t>order list as </a:t>
            </a:r>
            <a:r>
              <a:rPr lang="en-US" dirty="0" smtClean="0"/>
              <a:t>early </a:t>
            </a:r>
            <a:r>
              <a:rPr lang="en-US" dirty="0"/>
              <a:t>as possible after completion of interviews, considering the factors that led you to </a:t>
            </a:r>
            <a:r>
              <a:rPr lang="en-US" dirty="0" smtClean="0"/>
              <a:t>apply, </a:t>
            </a:r>
            <a:r>
              <a:rPr lang="en-US" dirty="0"/>
              <a:t>plus the </a:t>
            </a:r>
            <a:r>
              <a:rPr lang="en-US" dirty="0" smtClean="0"/>
              <a:t>impressions of the interview </a:t>
            </a:r>
            <a:r>
              <a:rPr lang="en-US" dirty="0"/>
              <a:t>and </a:t>
            </a:r>
            <a:r>
              <a:rPr lang="en-US" dirty="0" smtClean="0"/>
              <a:t>residents/physicians you </a:t>
            </a:r>
            <a:r>
              <a:rPr lang="en-US" dirty="0"/>
              <a:t>met.  </a:t>
            </a:r>
            <a:endParaRPr lang="en-US" dirty="0" smtClean="0"/>
          </a:p>
          <a:p>
            <a:pPr marL="0" lvl="0" indent="0">
              <a:buNone/>
            </a:pPr>
            <a:endParaRPr lang="en-US" sz="2000" dirty="0" smtClean="0"/>
          </a:p>
          <a:p>
            <a:pPr lvl="1"/>
            <a:r>
              <a:rPr lang="en-US" dirty="0" smtClean="0"/>
              <a:t>Consider </a:t>
            </a:r>
            <a:r>
              <a:rPr lang="en-US" dirty="0"/>
              <a:t>program qualities, acceptance rate, board scores, applicant pool, personal experience there, geography, etc.  </a:t>
            </a:r>
            <a:endParaRPr lang="en-US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pPr lvl="1"/>
            <a:r>
              <a:rPr lang="en-US" dirty="0" smtClean="0"/>
              <a:t>Be </a:t>
            </a:r>
            <a:r>
              <a:rPr lang="en-US" dirty="0"/>
              <a:t>realistic considering the program’s competitiveness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sz="1600" dirty="0"/>
          </a:p>
          <a:p>
            <a:pPr lvl="0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5140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APPLICATION ADVICE:</a:t>
            </a:r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Ranking </a:t>
            </a:r>
            <a:r>
              <a:rPr lang="en-US" sz="3600" b="1" dirty="0" smtClean="0">
                <a:solidFill>
                  <a:srgbClr val="FFC000"/>
                </a:solidFill>
              </a:rPr>
              <a:t>Residencies </a:t>
            </a:r>
            <a:r>
              <a:rPr lang="en-US" sz="3600" dirty="0" smtClean="0">
                <a:solidFill>
                  <a:srgbClr val="FFC000"/>
                </a:solidFill>
              </a:rPr>
              <a:t>(cont.)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9067800" cy="49831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1600" dirty="0"/>
          </a:p>
          <a:p>
            <a:pPr lvl="0"/>
            <a:r>
              <a:rPr lang="en-US" dirty="0"/>
              <a:t>According to the 2016 NRMP Program Director Survey, students who matched </a:t>
            </a:r>
            <a:r>
              <a:rPr lang="en-US" dirty="0" smtClean="0"/>
              <a:t>to a </a:t>
            </a:r>
            <a:r>
              <a:rPr lang="en-US" dirty="0"/>
              <a:t>surgical residency ranked a median of 13 programs, whereas students who did not match ranked a median of 5 programs.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pPr lvl="0"/>
            <a:r>
              <a:rPr lang="en-US" dirty="0" smtClean="0"/>
              <a:t>Rank </a:t>
            </a:r>
            <a:r>
              <a:rPr lang="en-US" dirty="0"/>
              <a:t>all of the programs </a:t>
            </a:r>
            <a:r>
              <a:rPr lang="en-US" dirty="0" smtClean="0"/>
              <a:t>in which you could envision yourself happy there.  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b="1" dirty="0" smtClean="0"/>
              <a:t>Do </a:t>
            </a:r>
            <a:r>
              <a:rPr lang="en-US" b="1" u="sng" dirty="0"/>
              <a:t>not</a:t>
            </a:r>
            <a:r>
              <a:rPr lang="en-US" b="1" dirty="0"/>
              <a:t> rank programs you would not want to attend.</a:t>
            </a:r>
            <a:r>
              <a:rPr lang="en-US" dirty="0"/>
              <a:t>  </a:t>
            </a:r>
          </a:p>
          <a:p>
            <a:pPr marL="0" lv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5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06780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SUGGESTIONS FOR </a:t>
            </a:r>
            <a:br>
              <a:rPr lang="en-US" sz="3600" dirty="0" smtClean="0">
                <a:solidFill>
                  <a:srgbClr val="FFC000"/>
                </a:solidFill>
              </a:rPr>
            </a:br>
            <a:r>
              <a:rPr lang="en-US" sz="3600" dirty="0" smtClean="0">
                <a:solidFill>
                  <a:srgbClr val="FFC000"/>
                </a:solidFill>
              </a:rPr>
              <a:t>SURGERY INTEREST GROUPS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" y="1295401"/>
            <a:ext cx="4267200" cy="516232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Host </a:t>
            </a:r>
            <a:r>
              <a:rPr lang="en-US" sz="2400" dirty="0"/>
              <a:t>a session to discuss the </a:t>
            </a:r>
            <a:r>
              <a:rPr lang="en-US" sz="2400" dirty="0" smtClean="0"/>
              <a:t>“</a:t>
            </a:r>
            <a:r>
              <a:rPr lang="en-US" sz="2400" dirty="0"/>
              <a:t>Pre-Clinical” and “Clinical” timelines.  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Include a faculty advisor to speak about institution specifics, as many of the events vary </a:t>
            </a:r>
            <a:r>
              <a:rPr lang="en-US" sz="2400" dirty="0" smtClean="0"/>
              <a:t>with institution</a:t>
            </a:r>
            <a:r>
              <a:rPr lang="en-US" sz="2400" dirty="0"/>
              <a:t>, </a:t>
            </a:r>
            <a:r>
              <a:rPr lang="en-US" sz="2400" dirty="0" smtClean="0"/>
              <a:t>advisor, and </a:t>
            </a:r>
            <a:r>
              <a:rPr lang="en-US" sz="2400" dirty="0"/>
              <a:t>applicant.  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</a:t>
            </a:r>
            <a:r>
              <a:rPr lang="en-US" sz="2400" dirty="0" smtClean="0"/>
              <a:t>no advisor is present, find </a:t>
            </a:r>
            <a:r>
              <a:rPr lang="en-US" sz="2400" dirty="0"/>
              <a:t>a faculty mentor to </a:t>
            </a:r>
            <a:r>
              <a:rPr lang="en-US" sz="2400" dirty="0" smtClean="0"/>
              <a:t>serve as </a:t>
            </a:r>
            <a:r>
              <a:rPr lang="en-US" sz="2400" dirty="0"/>
              <a:t>a resource.</a:t>
            </a:r>
          </a:p>
          <a:p>
            <a:endParaRPr lang="en-US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80922"/>
            <a:ext cx="4729043" cy="455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84700" y="6134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 i="1" dirty="0"/>
              <a:t>Photo Courtesy of U.S. Army, taken by Jim Bryant/NW Guardian</a:t>
            </a:r>
          </a:p>
        </p:txBody>
      </p:sp>
    </p:spTree>
    <p:extLst>
      <p:ext uri="{BB962C8B-B14F-4D97-AF65-F5344CB8AC3E}">
        <p14:creationId xmlns:p14="http://schemas.microsoft.com/office/powerpoint/2010/main" val="32109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APPLICATION ADVICE:</a:t>
            </a:r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Additional Considerations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1524000"/>
            <a:ext cx="5943600" cy="48768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600" dirty="0"/>
              <a:t>The bulk of research, volunteerism, club involvement, and leadership activities will likely take place during years 1 and 2.  Become involved in opportunities </a:t>
            </a:r>
            <a:r>
              <a:rPr lang="en-US" sz="3600" dirty="0" smtClean="0"/>
              <a:t>during </a:t>
            </a:r>
            <a:r>
              <a:rPr lang="en-US" sz="3600" dirty="0"/>
              <a:t>years 3 and 4 that you are passionate </a:t>
            </a:r>
            <a:r>
              <a:rPr lang="en-US" sz="3600" dirty="0" smtClean="0"/>
              <a:t>about, </a:t>
            </a:r>
            <a:r>
              <a:rPr lang="en-US" sz="3600" dirty="0"/>
              <a:t>and can speak about in a residency interview.  </a:t>
            </a:r>
            <a:endParaRPr lang="en-US" sz="3600" dirty="0" smtClean="0"/>
          </a:p>
          <a:p>
            <a:pPr marL="0" indent="0">
              <a:buNone/>
            </a:pPr>
            <a:endParaRPr lang="en-US" sz="2100" dirty="0" smtClean="0"/>
          </a:p>
          <a:p>
            <a:pPr lvl="1">
              <a:lnSpc>
                <a:spcPct val="120000"/>
              </a:lnSpc>
            </a:pPr>
            <a:r>
              <a:rPr lang="en-US" sz="3300" dirty="0" smtClean="0"/>
              <a:t>These </a:t>
            </a:r>
            <a:r>
              <a:rPr lang="en-US" sz="3300" dirty="0"/>
              <a:t>should not take the place of clinical rotations, grades, and board scores.  </a:t>
            </a:r>
            <a:endParaRPr lang="en-US" sz="3300" dirty="0" smtClean="0"/>
          </a:p>
          <a:p>
            <a:pPr lvl="1">
              <a:lnSpc>
                <a:spcPct val="120000"/>
              </a:lnSpc>
            </a:pPr>
            <a:r>
              <a:rPr lang="en-US" sz="3300" dirty="0" smtClean="0"/>
              <a:t>Research </a:t>
            </a:r>
            <a:r>
              <a:rPr lang="en-US" sz="3300" dirty="0"/>
              <a:t>direction may change to include case reports</a:t>
            </a:r>
            <a:r>
              <a:rPr lang="en-US" sz="3300" dirty="0" smtClean="0"/>
              <a:t>.</a:t>
            </a:r>
          </a:p>
          <a:p>
            <a:pPr marL="0" indent="0">
              <a:buNone/>
            </a:pPr>
            <a:endParaRPr lang="en-US" sz="2900" dirty="0"/>
          </a:p>
          <a:p>
            <a:pPr lvl="0">
              <a:lnSpc>
                <a:spcPct val="120000"/>
              </a:lnSpc>
            </a:pPr>
            <a:r>
              <a:rPr lang="en-US" sz="3600" dirty="0" smtClean="0"/>
              <a:t>Military members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sz="1800" dirty="0" smtClean="0"/>
          </a:p>
          <a:p>
            <a:pPr lvl="1">
              <a:lnSpc>
                <a:spcPct val="120000"/>
              </a:lnSpc>
            </a:pPr>
            <a:r>
              <a:rPr lang="en-US" sz="3300" dirty="0" smtClean="0"/>
              <a:t>Speak </a:t>
            </a:r>
            <a:r>
              <a:rPr lang="en-US" sz="3300" dirty="0"/>
              <a:t>to </a:t>
            </a:r>
            <a:r>
              <a:rPr lang="en-US" sz="3300" dirty="0" smtClean="0"/>
              <a:t>your advisor </a:t>
            </a:r>
            <a:r>
              <a:rPr lang="en-US" sz="3300" dirty="0"/>
              <a:t>about the military match timeline </a:t>
            </a:r>
            <a:r>
              <a:rPr lang="en-US" sz="3300" dirty="0" smtClean="0"/>
              <a:t>difference.</a:t>
            </a:r>
          </a:p>
          <a:p>
            <a:pPr lvl="1">
              <a:lnSpc>
                <a:spcPct val="120000"/>
              </a:lnSpc>
            </a:pPr>
            <a:r>
              <a:rPr lang="en-US" sz="3300" dirty="0" smtClean="0"/>
              <a:t>Remain </a:t>
            </a:r>
            <a:r>
              <a:rPr lang="en-US" sz="3300" dirty="0"/>
              <a:t>aware of the criteria to meet for both the military and civilian application and interview timelines and match requirements</a:t>
            </a:r>
            <a:r>
              <a:rPr lang="en-US" sz="3300" dirty="0" smtClean="0"/>
              <a:t>.</a:t>
            </a:r>
          </a:p>
          <a:p>
            <a:pPr marL="0" lvl="0" indent="0">
              <a:buNone/>
            </a:pPr>
            <a:endParaRPr lang="en-US" sz="1500" dirty="0"/>
          </a:p>
        </p:txBody>
      </p:sp>
      <p:pic>
        <p:nvPicPr>
          <p:cNvPr id="5" name="Picture 2" descr="C:\Users\kmckenzie\Downloads\37697690815_f9514f5b54_o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/>
          <a:stretch/>
        </p:blipFill>
        <p:spPr bwMode="auto">
          <a:xfrm>
            <a:off x="114611" y="1600200"/>
            <a:ext cx="2926664" cy="419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" y="5836672"/>
            <a:ext cx="13628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i="1" dirty="0"/>
              <a:t>Image courtesy of U.S. Army</a:t>
            </a:r>
          </a:p>
        </p:txBody>
      </p:sp>
    </p:spTree>
    <p:extLst>
      <p:ext uri="{BB962C8B-B14F-4D97-AF65-F5344CB8AC3E}">
        <p14:creationId xmlns:p14="http://schemas.microsoft.com/office/powerpoint/2010/main" val="38339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KEY </a:t>
            </a:r>
            <a:r>
              <a:rPr lang="en-US" sz="3600" b="1" dirty="0" smtClean="0">
                <a:solidFill>
                  <a:srgbClr val="FFC000"/>
                </a:solidFill>
              </a:rPr>
              <a:t>POINTS:</a:t>
            </a:r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Priorities for Medical Students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71600"/>
            <a:ext cx="4800600" cy="4953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8000" dirty="0" smtClean="0"/>
              <a:t>Do </a:t>
            </a:r>
            <a:r>
              <a:rPr lang="en-US" sz="8000" dirty="0"/>
              <a:t>well on all clinical and preclinical experiences.  Be engaged and </a:t>
            </a:r>
            <a:r>
              <a:rPr lang="en-US" sz="8000" dirty="0" smtClean="0"/>
              <a:t>immerse </a:t>
            </a:r>
            <a:r>
              <a:rPr lang="en-US" sz="8000" dirty="0"/>
              <a:t>yourself in what you are learning</a:t>
            </a:r>
            <a:r>
              <a:rPr lang="en-US" sz="80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000" dirty="0"/>
          </a:p>
          <a:p>
            <a:pPr>
              <a:lnSpc>
                <a:spcPct val="120000"/>
              </a:lnSpc>
            </a:pPr>
            <a:r>
              <a:rPr lang="en-US" sz="8000" dirty="0"/>
              <a:t>Do well on standardized </a:t>
            </a:r>
            <a:r>
              <a:rPr lang="en-US" sz="8000" dirty="0" smtClean="0"/>
              <a:t>board exams. Study </a:t>
            </a:r>
            <a:r>
              <a:rPr lang="en-US" sz="8000" dirty="0"/>
              <a:t>hard and </a:t>
            </a:r>
            <a:r>
              <a:rPr lang="en-US" sz="8000" dirty="0" smtClean="0"/>
              <a:t>do </a:t>
            </a:r>
            <a:r>
              <a:rPr lang="en-US" sz="8000" dirty="0"/>
              <a:t>your best</a:t>
            </a:r>
            <a:r>
              <a:rPr lang="en-US" sz="80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000" dirty="0"/>
          </a:p>
          <a:p>
            <a:pPr>
              <a:lnSpc>
                <a:spcPct val="120000"/>
              </a:lnSpc>
            </a:pPr>
            <a:r>
              <a:rPr lang="en-US" sz="8000" dirty="0"/>
              <a:t>Seek out extracurricular clinical activities.  Show </a:t>
            </a:r>
            <a:r>
              <a:rPr lang="en-US" sz="8000" dirty="0" smtClean="0"/>
              <a:t>you </a:t>
            </a:r>
            <a:r>
              <a:rPr lang="en-US" sz="8000" dirty="0"/>
              <a:t>are interested</a:t>
            </a:r>
            <a:r>
              <a:rPr lang="en-US" sz="80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000" dirty="0"/>
          </a:p>
          <a:p>
            <a:pPr>
              <a:lnSpc>
                <a:spcPct val="120000"/>
              </a:lnSpc>
            </a:pPr>
            <a:r>
              <a:rPr lang="en-US" sz="8000" dirty="0"/>
              <a:t>Become engaged at </a:t>
            </a:r>
            <a:r>
              <a:rPr lang="en-US" sz="8000" dirty="0" smtClean="0"/>
              <a:t>your school.  Volunteer, </a:t>
            </a:r>
            <a:r>
              <a:rPr lang="en-US" sz="8000" dirty="0"/>
              <a:t>do research, or join </a:t>
            </a:r>
            <a:r>
              <a:rPr lang="en-US" sz="8000" dirty="0" smtClean="0"/>
              <a:t>a club. Whatever </a:t>
            </a:r>
            <a:r>
              <a:rPr lang="en-US" sz="8000" dirty="0"/>
              <a:t>you do, be </a:t>
            </a:r>
            <a:r>
              <a:rPr lang="en-US" sz="8000" dirty="0" smtClean="0"/>
              <a:t>passionate.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000" dirty="0"/>
          </a:p>
          <a:p>
            <a:pPr>
              <a:lnSpc>
                <a:spcPct val="120000"/>
              </a:lnSpc>
            </a:pPr>
            <a:r>
              <a:rPr lang="en-US" sz="8000" dirty="0"/>
              <a:t>Find a mentor.  Someone who challenges you and helps you become better is important.</a:t>
            </a:r>
          </a:p>
          <a:p>
            <a:endParaRPr lang="en-US" sz="9600" dirty="0"/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4"/>
          <a:stretch/>
        </p:blipFill>
        <p:spPr bwMode="auto">
          <a:xfrm>
            <a:off x="228600" y="1972610"/>
            <a:ext cx="3962400" cy="381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5791200"/>
            <a:ext cx="151527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" i="1" dirty="0"/>
              <a:t>Image courtesy of U.S. Army</a:t>
            </a:r>
          </a:p>
        </p:txBody>
      </p:sp>
    </p:spTree>
    <p:extLst>
      <p:ext uri="{BB962C8B-B14F-4D97-AF65-F5344CB8AC3E}">
        <p14:creationId xmlns:p14="http://schemas.microsoft.com/office/powerpoint/2010/main" val="39107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26" y="0"/>
            <a:ext cx="8420347" cy="8842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PRE-CLINICAL YEARS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68400"/>
            <a:ext cx="92202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0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76200"/>
            <a:ext cx="8229600" cy="11303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GENERAL ADVICE:</a:t>
            </a:r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Extracurriculars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676399"/>
            <a:ext cx="89281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/>
              <a:t>While research, volunteerism, club involvement, and leadership are encouraged, they should not replace class grades and board scores.  </a:t>
            </a:r>
            <a:endParaRPr lang="en-US" sz="26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600" dirty="0"/>
              <a:t>Consider getting involved in extracurricular activities </a:t>
            </a:r>
            <a:r>
              <a:rPr lang="en-US" sz="2600" b="1" u="sng" dirty="0" smtClean="0"/>
              <a:t>ONLY IF</a:t>
            </a:r>
            <a:r>
              <a:rPr lang="en-US" sz="2600" dirty="0" smtClean="0"/>
              <a:t>  </a:t>
            </a:r>
            <a:r>
              <a:rPr lang="en-US" sz="2600" dirty="0"/>
              <a:t>studying/grades can be maintained</a:t>
            </a:r>
            <a:r>
              <a:rPr lang="en-US" sz="2600" dirty="0" smtClean="0"/>
              <a:t>.</a:t>
            </a:r>
          </a:p>
          <a:p>
            <a:pPr lvl="0"/>
            <a:endParaRPr lang="en-US" sz="2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Club </a:t>
            </a:r>
            <a:r>
              <a:rPr lang="en-US" sz="2000" dirty="0"/>
              <a:t>involvement includes SIG and </a:t>
            </a:r>
            <a:r>
              <a:rPr lang="en-US" sz="2000" dirty="0" smtClean="0"/>
              <a:t>others</a:t>
            </a:r>
          </a:p>
          <a:p>
            <a:pPr lvl="2"/>
            <a:endParaRPr lang="en-US" sz="20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Leadership </a:t>
            </a:r>
            <a:r>
              <a:rPr lang="en-US" sz="2000" dirty="0"/>
              <a:t>development includes acquiring board positions in SIG and/or other </a:t>
            </a:r>
            <a:r>
              <a:rPr lang="en-US" sz="2000" dirty="0" smtClean="0"/>
              <a:t>clubs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59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800"/>
            <a:ext cx="84582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GENERAL ADVICE: </a:t>
            </a:r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" y="1447800"/>
            <a:ext cx="5029200" cy="5029200"/>
          </a:xfrm>
        </p:spPr>
        <p:txBody>
          <a:bodyPr>
            <a:normAutofit fontScale="85000" lnSpcReduction="20000"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Continue </a:t>
            </a:r>
            <a:r>
              <a:rPr lang="en-US" dirty="0"/>
              <a:t>research and volunteerism between years 1 and 2.  Consider shadowing  a surgeon(s</a:t>
            </a:r>
            <a:r>
              <a:rPr lang="en-US" dirty="0" smtClean="0"/>
              <a:t>).</a:t>
            </a:r>
          </a:p>
          <a:p>
            <a:pPr marL="0" lvl="0" indent="0">
              <a:buNone/>
            </a:pPr>
            <a:endParaRPr lang="en-US" sz="1100" dirty="0"/>
          </a:p>
          <a:p>
            <a:r>
              <a:rPr lang="en-US" dirty="0"/>
              <a:t>It does not matter what kind of research you participate in, but consider a project in the department of surgery with publication(s) in surgical journals.  </a:t>
            </a:r>
            <a:endParaRPr lang="en-US" dirty="0" smtClean="0"/>
          </a:p>
          <a:p>
            <a:pPr marL="0" indent="0">
              <a:buNone/>
            </a:pPr>
            <a:endParaRPr lang="en-US" sz="1100" dirty="0"/>
          </a:p>
          <a:p>
            <a:r>
              <a:rPr lang="en-US" dirty="0"/>
              <a:t>It is important that you are engaged in the process, understand the steps, contribute to designing the process, and participate in some level of presentation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3"/>
          <a:stretch/>
        </p:blipFill>
        <p:spPr bwMode="auto">
          <a:xfrm>
            <a:off x="5075666" y="1680412"/>
            <a:ext cx="398094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81126" y="5951624"/>
            <a:ext cx="13628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i="1" dirty="0"/>
              <a:t>Image courtesy of U.S. Army</a:t>
            </a:r>
          </a:p>
        </p:txBody>
      </p:sp>
    </p:spTree>
    <p:extLst>
      <p:ext uri="{BB962C8B-B14F-4D97-AF65-F5344CB8AC3E}">
        <p14:creationId xmlns:p14="http://schemas.microsoft.com/office/powerpoint/2010/main" val="15347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GENERAL ADVICE: </a:t>
            </a:r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 smtClean="0">
                <a:solidFill>
                  <a:srgbClr val="FFC000"/>
                </a:solidFill>
              </a:rPr>
              <a:t>Mentorship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" y="1295400"/>
            <a:ext cx="4686300" cy="4932363"/>
          </a:xfrm>
        </p:spPr>
        <p:txBody>
          <a:bodyPr>
            <a:normAutofit/>
          </a:bodyPr>
          <a:lstStyle/>
          <a:p>
            <a:pPr lvl="0"/>
            <a:endParaRPr lang="en-US" sz="2600" dirty="0" smtClean="0"/>
          </a:p>
          <a:p>
            <a:pPr lvl="0"/>
            <a:r>
              <a:rPr lang="en-US" sz="2600" dirty="0" smtClean="0"/>
              <a:t>Find </a:t>
            </a:r>
            <a:r>
              <a:rPr lang="en-US" sz="2600" dirty="0"/>
              <a:t>a mentor to be a resource.  </a:t>
            </a:r>
            <a:endParaRPr lang="en-US" sz="2600" dirty="0" smtClean="0"/>
          </a:p>
          <a:p>
            <a:pPr marL="0" lvl="0" indent="0">
              <a:buNone/>
            </a:pPr>
            <a:endParaRPr lang="en-US" sz="800" dirty="0"/>
          </a:p>
          <a:p>
            <a:pPr lvl="0"/>
            <a:r>
              <a:rPr lang="en-US" sz="2600" dirty="0"/>
              <a:t>Try to find someone in the department of surgery familiar with the specifics of </a:t>
            </a:r>
            <a:r>
              <a:rPr lang="en-US" sz="2600" dirty="0" smtClean="0"/>
              <a:t>the surgical </a:t>
            </a:r>
            <a:r>
              <a:rPr lang="en-US" sz="2600" dirty="0"/>
              <a:t>specialties you are interested in</a:t>
            </a:r>
            <a:r>
              <a:rPr lang="en-US" sz="2600" dirty="0" smtClean="0"/>
              <a:t>.</a:t>
            </a:r>
          </a:p>
          <a:p>
            <a:pPr marL="0" lvl="0" indent="0">
              <a:buNone/>
            </a:pPr>
            <a:endParaRPr lang="en-US" sz="800" dirty="0"/>
          </a:p>
          <a:p>
            <a:r>
              <a:rPr lang="en-US" sz="2600" dirty="0"/>
              <a:t>See </a:t>
            </a:r>
            <a:r>
              <a:rPr lang="en-US" sz="2600" i="1" dirty="0"/>
              <a:t>How to Shadow a Surgeon </a:t>
            </a:r>
            <a:r>
              <a:rPr lang="en-US" sz="2600" dirty="0" smtClean="0"/>
              <a:t>module.</a:t>
            </a:r>
            <a:endParaRPr lang="en-US" sz="2600" dirty="0"/>
          </a:p>
          <a:p>
            <a:endParaRPr lang="en-US" dirty="0"/>
          </a:p>
        </p:txBody>
      </p:sp>
      <p:pic>
        <p:nvPicPr>
          <p:cNvPr id="7" name="Picture 4" descr="C:\Users\kmckenzie\Downloads\38667025492_596de3975e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" r="4919"/>
          <a:stretch/>
        </p:blipFill>
        <p:spPr bwMode="auto">
          <a:xfrm>
            <a:off x="4838698" y="1676399"/>
            <a:ext cx="4241801" cy="367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17625" y="5368893"/>
            <a:ext cx="13628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" i="1" dirty="0"/>
              <a:t>Image courtesy of U.S. Army</a:t>
            </a:r>
          </a:p>
        </p:txBody>
      </p:sp>
    </p:spTree>
    <p:extLst>
      <p:ext uri="{BB962C8B-B14F-4D97-AF65-F5344CB8AC3E}">
        <p14:creationId xmlns:p14="http://schemas.microsoft.com/office/powerpoint/2010/main" val="27283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GENERAL ADVICE:</a:t>
            </a:r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Test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98316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en-US" dirty="0" smtClean="0"/>
          </a:p>
          <a:p>
            <a:pPr lvl="0">
              <a:lnSpc>
                <a:spcPct val="120000"/>
              </a:lnSpc>
            </a:pPr>
            <a:r>
              <a:rPr lang="en-US" dirty="0" smtClean="0"/>
              <a:t>Time </a:t>
            </a:r>
            <a:r>
              <a:rPr lang="en-US" dirty="0"/>
              <a:t>spent studying for Step 1 and/or Level 1 varies between institution, </a:t>
            </a:r>
            <a:r>
              <a:rPr lang="en-US" dirty="0" smtClean="0"/>
              <a:t>advisor, </a:t>
            </a:r>
            <a:r>
              <a:rPr lang="en-US" dirty="0"/>
              <a:t>and applicant.  </a:t>
            </a:r>
            <a:endParaRPr lang="en-US" dirty="0" smtClean="0"/>
          </a:p>
          <a:p>
            <a:pPr marL="0" lvl="0" indent="0">
              <a:buNone/>
            </a:pPr>
            <a:endParaRPr lang="en-US" sz="1800" dirty="0" smtClean="0"/>
          </a:p>
          <a:p>
            <a:pPr lvl="1"/>
            <a:r>
              <a:rPr lang="en-US" dirty="0" smtClean="0"/>
              <a:t>Some </a:t>
            </a:r>
            <a:r>
              <a:rPr lang="en-US" dirty="0"/>
              <a:t>schools </a:t>
            </a:r>
            <a:r>
              <a:rPr lang="en-US" dirty="0" smtClean="0"/>
              <a:t>incorporate  </a:t>
            </a:r>
            <a:r>
              <a:rPr lang="en-US" dirty="0"/>
              <a:t>study time into their curriculum at the end of year 2.  </a:t>
            </a:r>
            <a:endParaRPr lang="en-US" dirty="0" smtClean="0"/>
          </a:p>
          <a:p>
            <a:pPr marL="457200" lvl="1" indent="0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On </a:t>
            </a:r>
            <a:r>
              <a:rPr lang="en-US" dirty="0"/>
              <a:t>average, students commit to </a:t>
            </a:r>
            <a:r>
              <a:rPr lang="en-US" dirty="0" smtClean="0"/>
              <a:t>serious </a:t>
            </a:r>
            <a:r>
              <a:rPr lang="en-US" dirty="0"/>
              <a:t>board preparation for 6 </a:t>
            </a:r>
            <a:r>
              <a:rPr lang="en-US" dirty="0" smtClean="0"/>
              <a:t>weeks or, </a:t>
            </a:r>
            <a:r>
              <a:rPr lang="en-US" dirty="0"/>
              <a:t>at </a:t>
            </a:r>
            <a:r>
              <a:rPr lang="en-US" dirty="0" smtClean="0"/>
              <a:t>most, </a:t>
            </a:r>
            <a:r>
              <a:rPr lang="en-US" dirty="0"/>
              <a:t>8 weeks.  </a:t>
            </a:r>
            <a:endParaRPr lang="en-US" dirty="0" smtClean="0"/>
          </a:p>
          <a:p>
            <a:pPr marL="457200" lvl="1" indent="0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Have </a:t>
            </a:r>
            <a:r>
              <a:rPr lang="en-US" dirty="0"/>
              <a:t>a schedule and study plan in place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lvl="0">
              <a:lnSpc>
                <a:spcPct val="120000"/>
              </a:lnSpc>
            </a:pPr>
            <a:r>
              <a:rPr lang="en-US" dirty="0"/>
              <a:t>When to take the Step 1 and/or Level 1 varies.  It is typically completed at </a:t>
            </a:r>
            <a:r>
              <a:rPr lang="en-US" dirty="0" smtClean="0"/>
              <a:t> the </a:t>
            </a:r>
            <a:r>
              <a:rPr lang="en-US" dirty="0"/>
              <a:t>end of year 2 or beginning of year 3.  Speak to your advisor to determine the appropriate time for you and your study schedule/timeline.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09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GENERAL ADVICE:</a:t>
            </a:r>
            <a:r>
              <a:rPr lang="en-US" sz="3600" b="1" dirty="0">
                <a:solidFill>
                  <a:srgbClr val="FFC000"/>
                </a:solidFill>
              </a:rPr>
              <a:t/>
            </a:r>
            <a:br>
              <a:rPr lang="en-US" sz="3600" b="1" dirty="0">
                <a:solidFill>
                  <a:srgbClr val="FFC000"/>
                </a:solidFill>
              </a:rPr>
            </a:br>
            <a:r>
              <a:rPr lang="en-US" sz="3600" b="1" dirty="0">
                <a:solidFill>
                  <a:srgbClr val="FFC000"/>
                </a:solidFill>
              </a:rPr>
              <a:t>Test </a:t>
            </a:r>
            <a:r>
              <a:rPr lang="en-US" sz="3600" b="1" dirty="0" smtClean="0">
                <a:solidFill>
                  <a:srgbClr val="FFC000"/>
                </a:solidFill>
              </a:rPr>
              <a:t>Preparation</a:t>
            </a:r>
            <a:r>
              <a:rPr lang="en-US" sz="3600" dirty="0" smtClean="0">
                <a:solidFill>
                  <a:srgbClr val="FFC000"/>
                </a:solidFill>
              </a:rPr>
              <a:t> (cont.)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59363"/>
          </a:xfrm>
        </p:spPr>
        <p:txBody>
          <a:bodyPr>
            <a:normAutofit/>
          </a:bodyPr>
          <a:lstStyle/>
          <a:p>
            <a:pPr lvl="0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735" y="1441132"/>
            <a:ext cx="86554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800" dirty="0" smtClean="0"/>
          </a:p>
          <a:p>
            <a:pPr lvl="0"/>
            <a:r>
              <a:rPr lang="en-US" sz="2400" dirty="0" smtClean="0"/>
              <a:t>Osteopathic </a:t>
            </a:r>
            <a:r>
              <a:rPr lang="en-US" sz="2400" dirty="0"/>
              <a:t>medical students should complete USMLE Step 1 in addition to COMLEX-USA Level 1.  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100</a:t>
            </a:r>
            <a:r>
              <a:rPr lang="en-US" sz="2400" dirty="0"/>
              <a:t>% of surgery programs require USMLE Step 1 scores</a:t>
            </a:r>
            <a:r>
              <a:rPr lang="en-US" sz="2400" dirty="0" smtClean="0"/>
              <a:t>.*</a:t>
            </a:r>
            <a:endParaRPr lang="en-US" sz="2400" dirty="0"/>
          </a:p>
          <a:p>
            <a:pPr lvl="0"/>
            <a:endParaRPr lang="en-US" sz="1400" dirty="0"/>
          </a:p>
          <a:p>
            <a:pPr lvl="0"/>
            <a:r>
              <a:rPr lang="en-US" sz="2400" dirty="0"/>
              <a:t>If you have a significant personal event leading up to the exam, talk to your dean about delaying.  </a:t>
            </a:r>
          </a:p>
          <a:p>
            <a:pPr lvl="0"/>
            <a:endParaRPr lang="en-US" sz="1400" dirty="0"/>
          </a:p>
          <a:p>
            <a:pPr lvl="0"/>
            <a:r>
              <a:rPr lang="en-US" sz="2400" dirty="0"/>
              <a:t>Many residency programs’ first screening of applicants is by Step 1 and/or Level 1 score.  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49</a:t>
            </a:r>
            <a:r>
              <a:rPr lang="en-US" sz="2400" dirty="0"/>
              <a:t>% of surgery programs answered “never” when asked </a:t>
            </a:r>
            <a:r>
              <a:rPr lang="en-US" sz="2400" dirty="0" smtClean="0"/>
              <a:t>if they </a:t>
            </a:r>
            <a:r>
              <a:rPr lang="en-US" sz="2400" dirty="0"/>
              <a:t>would “consider applicants who fail the exam on </a:t>
            </a:r>
            <a:r>
              <a:rPr lang="en-US" sz="2400" dirty="0" smtClean="0"/>
              <a:t>the first attempt.”*</a:t>
            </a:r>
          </a:p>
          <a:p>
            <a:pPr lvl="1"/>
            <a:endParaRPr lang="en-US" sz="800" dirty="0" smtClean="0"/>
          </a:p>
          <a:p>
            <a:pPr lvl="0"/>
            <a:endParaRPr lang="en-US" sz="800" dirty="0" smtClean="0"/>
          </a:p>
          <a:p>
            <a:pPr algn="r"/>
            <a:r>
              <a:rPr lang="en-US" dirty="0"/>
              <a:t>* According to the 2016 NRMP Program Director </a:t>
            </a:r>
            <a:r>
              <a:rPr lang="en-US" dirty="0" smtClean="0"/>
              <a:t>Survey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sk Force Module. 4 Years to Residency Application READY FOR ED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Task Force Module. 4 Years to Residency Application READY FOR EDIT</Template>
  <TotalTime>5263</TotalTime>
  <Words>610</Words>
  <Application>Microsoft Office PowerPoint</Application>
  <PresentationFormat>On-screen Show (4:3)</PresentationFormat>
  <Paragraphs>146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Task Force Module. 4 Years to Residency Application READY FOR EDIT</vt:lpstr>
      <vt:lpstr>PowerPoint Presentation</vt:lpstr>
      <vt:lpstr>SUGGESTIONS FOR  SURGERY INTEREST GROUPS</vt:lpstr>
      <vt:lpstr>KEY POINTS: Priorities for Medical Students</vt:lpstr>
      <vt:lpstr>PRE-CLINICAL YEARS</vt:lpstr>
      <vt:lpstr>GENERAL ADVICE: Extracurriculars</vt:lpstr>
      <vt:lpstr>GENERAL ADVICE:  Research</vt:lpstr>
      <vt:lpstr>GENERAL ADVICE:  Mentorship</vt:lpstr>
      <vt:lpstr>GENERAL ADVICE: Test Preparation</vt:lpstr>
      <vt:lpstr>GENERAL ADVICE: Test Preparation (cont.)</vt:lpstr>
      <vt:lpstr>CLINICAL YEARS</vt:lpstr>
      <vt:lpstr>CLINICAL ADVICE: Rotations</vt:lpstr>
      <vt:lpstr>CLINICAL ADVICE: Rotations (cont.)</vt:lpstr>
      <vt:lpstr>CLINICAL YEARS: Test Preparation</vt:lpstr>
      <vt:lpstr>CLINICAL YEARS: Test Preparation (cont.)</vt:lpstr>
      <vt:lpstr>APPLICATION ADVICE: Written Materials</vt:lpstr>
      <vt:lpstr>APPLICATION ADVICE: Written Materials (cont.)</vt:lpstr>
      <vt:lpstr>APPLICATION ADVICE: Ranking Residencies</vt:lpstr>
      <vt:lpstr>APPLICATION ADVICE: Ranking Residencies (cont.)</vt:lpstr>
      <vt:lpstr>APPLICATION ADVICE: Ranking Residencies (cont.)</vt:lpstr>
      <vt:lpstr>APPLICATION ADVICE: Additional Considerations</vt:lpstr>
    </vt:vector>
  </TitlesOfParts>
  <Company>The American College of Surgeons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Test</cp:lastModifiedBy>
  <cp:revision>78</cp:revision>
  <cp:lastPrinted>2018-03-12T20:58:58Z</cp:lastPrinted>
  <dcterms:created xsi:type="dcterms:W3CDTF">2018-01-09T22:33:24Z</dcterms:created>
  <dcterms:modified xsi:type="dcterms:W3CDTF">2018-04-05T18:48:03Z</dcterms:modified>
</cp:coreProperties>
</file>